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theme/theme2.xml" ContentType="application/vnd.openxmlformats-officedocument.theme+xml"/>
  <Override PartName="/ppt/notesSlides/notesSlide1.xml" ContentType="application/vnd.openxmlformats-officedocument.presentationml.notesSlide+xml"/>
  <Override PartName="/ppt/media/image9.jpeg" ContentType="image/jpeg"/>
  <Override PartName="/ppt/notesSlides/notesSlide2.xml" ContentType="application/vnd.openxmlformats-officedocument.presentationml.notesSlide+xml"/>
  <Override PartName="/ppt/media/image10.jpe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1.jpeg" ContentType="image/jpeg"/>
  <Override PartName="/ppt/notesSlides/notesSlide5.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rial"/>
          <a:ea typeface="Arial"/>
          <a:cs typeface="Arial"/>
        </a:font>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D2CA"/>
          </a:solidFill>
        </a:fill>
      </a:tcStyle>
    </a:wholeTbl>
    <a:band2H>
      <a:tcTxStyle b="def" i="def"/>
      <a:tcStyle>
        <a:tcBdr/>
        <a:fill>
          <a:solidFill>
            <a:srgbClr val="FFEA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0D2"/>
          </a:solidFill>
        </a:fill>
      </a:tcStyle>
    </a:wholeTbl>
    <a:band2H>
      <a:tcTxStyle b="def" i="def"/>
      <a:tcStyle>
        <a:tcBdr/>
        <a:fill>
          <a:solidFill>
            <a:srgbClr val="FFF0E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DCDC"/>
          </a:solidFill>
        </a:fill>
      </a:tcStyle>
    </a:wholeTbl>
    <a:band2H>
      <a:tcTxStyle b="def" i="def"/>
      <a:tcStyle>
        <a:tcBdr/>
        <a:fill>
          <a:solidFill>
            <a:srgbClr val="EEEEEE"/>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chemeClr val="accent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b="def" i="def"/>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chemeClr val="accent4"/>
      </a:tcTxStyle>
      <a:tcStyle>
        <a:tcBdr>
          <a:left>
            <a:ln w="12700" cap="flat">
              <a:noFill/>
              <a:miter lim="400000"/>
            </a:ln>
          </a:left>
          <a:right>
            <a:ln w="12700" cap="flat">
              <a:noFill/>
              <a:miter lim="400000"/>
            </a:ln>
          </a:right>
          <a:top>
            <a:ln w="50800" cap="flat">
              <a:solidFill>
                <a:schemeClr val="accent4"/>
              </a:solidFill>
              <a:prstDash val="solid"/>
              <a:round/>
            </a:ln>
          </a:top>
          <a:bottom>
            <a:ln w="25400" cap="flat">
              <a:solidFill>
                <a:schemeClr val="accent4"/>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chemeClr val="accent4"/>
              </a:solidFill>
              <a:prstDash val="solid"/>
              <a:round/>
            </a:ln>
          </a:top>
          <a:bottom>
            <a:ln w="25400" cap="flat">
              <a:solidFill>
                <a:schemeClr val="accent4"/>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CC"/>
          </a:solidFill>
        </a:fill>
      </a:tcStyle>
    </a:wholeTbl>
    <a:band2H>
      <a:tcTxStyle b="def" i="def"/>
      <a:tcStyle>
        <a:tcBdr/>
        <a:fill>
          <a:solidFill>
            <a:srgbClr val="E7E7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firstRow>
  </a:tblStyle>
  <a:tblStyle styleId="{2708684C-4D16-4618-839F-0558EEFCDFE6}" styleName="">
    <a:tblBg/>
    <a:wholeTbl>
      <a:tcTxStyle b="off" i="off">
        <a:font>
          <a:latin typeface="Arial"/>
          <a:ea typeface="Arial"/>
          <a:cs typeface="Arial"/>
        </a:font>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4">
              <a:alpha val="20000"/>
            </a:schemeClr>
          </a:solidFill>
        </a:fill>
      </a:tcStyle>
    </a:wholeTbl>
    <a:band2H>
      <a:tcTxStyle b="def" i="def"/>
      <a:tcStyle>
        <a:tcBdr/>
        <a:fill>
          <a:solidFill>
            <a:srgbClr val="FFFFFF"/>
          </a:solidFill>
        </a:fill>
      </a:tcStyle>
    </a:band2H>
    <a:firstCol>
      <a:tcTxStyle b="on" i="off">
        <a:font>
          <a:latin typeface="Arial"/>
          <a:ea typeface="Arial"/>
          <a:cs typeface="Arial"/>
        </a:font>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4">
              <a:alpha val="20000"/>
            </a:schemeClr>
          </a:solidFill>
        </a:fill>
      </a:tcStyle>
    </a:firstCol>
    <a:lastRow>
      <a:tcTxStyle b="on" i="off">
        <a:font>
          <a:latin typeface="Arial"/>
          <a:ea typeface="Arial"/>
          <a:cs typeface="Arial"/>
        </a:font>
        <a:schemeClr val="accent4"/>
      </a:tcTxStyle>
      <a:tcStyle>
        <a:tcBdr>
          <a:left>
            <a:ln w="12700" cap="flat">
              <a:solidFill>
                <a:schemeClr val="accent4"/>
              </a:solidFill>
              <a:prstDash val="solid"/>
              <a:round/>
            </a:ln>
          </a:left>
          <a:right>
            <a:ln w="12700" cap="flat">
              <a:solidFill>
                <a:schemeClr val="accent4"/>
              </a:solidFill>
              <a:prstDash val="solid"/>
              <a:round/>
            </a:ln>
          </a:right>
          <a:top>
            <a:ln w="508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noFill/>
        </a:fill>
      </a:tcStyle>
    </a:lastRow>
    <a:firstRow>
      <a:tcTxStyle b="on" i="off">
        <a:font>
          <a:latin typeface="Arial"/>
          <a:ea typeface="Arial"/>
          <a:cs typeface="Arial"/>
        </a:font>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254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35" name="Shape 235"/>
          <p:cNvSpPr/>
          <p:nvPr>
            <p:ph type="sldImg"/>
          </p:nvPr>
        </p:nvSpPr>
        <p:spPr>
          <a:xfrm>
            <a:off x="1143000" y="685800"/>
            <a:ext cx="4572000" cy="3429000"/>
          </a:xfrm>
          <a:prstGeom prst="rect">
            <a:avLst/>
          </a:prstGeom>
        </p:spPr>
        <p:txBody>
          <a:bodyPr/>
          <a:lstStyle/>
          <a:p>
            <a:pPr/>
          </a:p>
        </p:txBody>
      </p:sp>
      <p:sp>
        <p:nvSpPr>
          <p:cNvPr id="236" name="Shape 23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1" name="Shape 331"/>
          <p:cNvSpPr/>
          <p:nvPr>
            <p:ph type="sldImg"/>
          </p:nvPr>
        </p:nvSpPr>
        <p:spPr>
          <a:prstGeom prst="rect">
            <a:avLst/>
          </a:prstGeom>
        </p:spPr>
        <p:txBody>
          <a:bodyPr/>
          <a:lstStyle/>
          <a:p>
            <a:pPr/>
          </a:p>
        </p:txBody>
      </p:sp>
      <p:sp>
        <p:nvSpPr>
          <p:cNvPr id="332" name="Shape 332"/>
          <p:cNvSpPr/>
          <p:nvPr>
            <p:ph type="body" sz="quarter" idx="1"/>
          </p:nvPr>
        </p:nvSpPr>
        <p:spPr>
          <a:prstGeom prst="rect">
            <a:avLst/>
          </a:prstGeom>
        </p:spPr>
        <p:txBody>
          <a:bodyPr/>
          <a:lstStyle/>
          <a:p>
            <a:pPr marL="171450" indent="-171450">
              <a:buSzPct val="100000"/>
              <a:buChar char="-"/>
            </a:pPr>
            <a:r>
              <a:t>capture nonlinear relations: as our world is governed by nonlinearity and we as humans constantly fail to anticipate nonlinearity and traditional methods are rather linear, nonlinear methods like deep neural networks are more capable of solving real-world problems</a:t>
            </a:r>
          </a:p>
          <a:p>
            <a:pPr marL="171450" indent="-171450">
              <a:buSzPct val="100000"/>
              <a:buChar char="-"/>
            </a:pPr>
            <a:r>
              <a:t>holistic / flexible: extension / adaption of Rank/User/Item-Net possible, networks can be used separately while trained jointly (we train the overall network on the data and can then divide the overall network into the three subnets to perform different tasks like item embedding creation, user embedding creation and ranking within separated docker containers), holisticity by coming from raw data and ending up with a preference estimate and integrating well the tasks of candidate generation with ranking</a:t>
            </a:r>
          </a:p>
          <a:p>
            <a:pPr marL="171450" indent="-171450">
              <a:buSzPct val="100000"/>
              <a:buChar char="-"/>
            </a:pPr>
            <a:r>
              <a:t>less feature engineering: compared to traditional machine learning, we only need to format and normalize input data correctly instead of crafting manual features like price/mileage, as the ranknet already figures out what's necessary, nevertheless this comes at the cost of interpretability</a:t>
            </a:r>
          </a:p>
          <a:p>
            <a:pPr marL="171450" indent="-171450">
              <a:buSzPct val="100000"/>
              <a:buChar char="-"/>
            </a:pPr>
            <a:r>
              <a:t>improved quality: higher model complexity can better capture the underlying preferences which increases the relevance of recommendations compared to traditional matrix factorization based approaches towards recommender systems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6" name="Shape 676"/>
          <p:cNvSpPr/>
          <p:nvPr>
            <p:ph type="sldImg"/>
          </p:nvPr>
        </p:nvSpPr>
        <p:spPr>
          <a:prstGeom prst="rect">
            <a:avLst/>
          </a:prstGeom>
        </p:spPr>
        <p:txBody>
          <a:bodyPr/>
          <a:lstStyle/>
          <a:p>
            <a:pPr/>
          </a:p>
        </p:txBody>
      </p:sp>
      <p:sp>
        <p:nvSpPr>
          <p:cNvPr id="677" name="Shape 677"/>
          <p:cNvSpPr/>
          <p:nvPr>
            <p:ph type="body" sz="quarter" idx="1"/>
          </p:nvPr>
        </p:nvSpPr>
        <p:spPr>
          <a:prstGeom prst="rect">
            <a:avLst/>
          </a:prstGeom>
        </p:spPr>
        <p:txBody>
          <a:bodyPr/>
          <a:lstStyle/>
          <a:p>
            <a:pPr marL="171450" indent="-171450">
              <a:buSzPct val="100000"/>
              <a:buChar char="-"/>
              <a:defRPr>
                <a:latin typeface="Tahoma"/>
                <a:ea typeface="Tahoma"/>
                <a:cs typeface="Tahoma"/>
                <a:sym typeface="Tahoma"/>
              </a:defRPr>
            </a:pPr>
            <a:r>
              <a:t>Ranking user Embedding against all items embedding =&gt; Would not scale !!!</a:t>
            </a:r>
          </a:p>
          <a:p>
            <a:pPr marL="171450" indent="-171450">
              <a:buSzPct val="100000"/>
              <a:buChar char="-"/>
              <a:defRPr>
                <a:latin typeface="Tahoma"/>
                <a:ea typeface="Tahoma"/>
                <a:cs typeface="Tahoma"/>
                <a:sym typeface="Tahoma"/>
              </a:defRPr>
            </a:pPr>
            <a:r>
              <a:t>Items must be first somehow filtered </a:t>
            </a:r>
            <a:r>
              <a:t>–</a:t>
            </a:r>
            <a:r>
              <a:t> candidates selection </a:t>
            </a:r>
            <a:r>
              <a:t>–</a:t>
            </a:r>
            <a:r>
              <a:t> and the ranking should be applied on the remaining results.</a:t>
            </a:r>
          </a:p>
          <a:p>
            <a:pPr marL="171450" indent="-171450">
              <a:buSzPct val="100000"/>
              <a:buChar char="-"/>
              <a:defRPr>
                <a:latin typeface="Tahoma"/>
                <a:ea typeface="Tahoma"/>
                <a:cs typeface="Tahoma"/>
                <a:sym typeface="Tahoma"/>
              </a:defRPr>
            </a:pPr>
            <a:r>
              <a:t>The candidate selection step (filter) should select approximately 200 </a:t>
            </a:r>
            <a:r>
              <a:t>–</a:t>
            </a:r>
            <a:r>
              <a:t> 300 items.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6" name="Shape 706"/>
          <p:cNvSpPr/>
          <p:nvPr>
            <p:ph type="sldImg"/>
          </p:nvPr>
        </p:nvSpPr>
        <p:spPr>
          <a:prstGeom prst="rect">
            <a:avLst/>
          </a:prstGeom>
        </p:spPr>
        <p:txBody>
          <a:bodyPr/>
          <a:lstStyle/>
          <a:p>
            <a:pPr/>
          </a:p>
        </p:txBody>
      </p:sp>
      <p:sp>
        <p:nvSpPr>
          <p:cNvPr id="707" name="Shape 707"/>
          <p:cNvSpPr/>
          <p:nvPr>
            <p:ph type="body" sz="quarter" idx="1"/>
          </p:nvPr>
        </p:nvSpPr>
        <p:spPr>
          <a:prstGeom prst="rect">
            <a:avLst/>
          </a:prstGeom>
        </p:spPr>
        <p:txBody>
          <a:bodyPr/>
          <a:lstStyle>
            <a:lvl1pPr marL="171450" indent="-171450"/>
          </a:lstStyle>
          <a:p>
            <a:pPr/>
            <a:r>
              <a:t>- Items embedding are already include implicitly the Ad attributes, hence pre filtering first by ad attributes could lead to a not qualitative enough candidates.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1" name="Shape 771"/>
          <p:cNvSpPr/>
          <p:nvPr>
            <p:ph type="sldImg"/>
          </p:nvPr>
        </p:nvSpPr>
        <p:spPr>
          <a:prstGeom prst="rect">
            <a:avLst/>
          </a:prstGeom>
        </p:spPr>
        <p:txBody>
          <a:bodyPr/>
          <a:lstStyle/>
          <a:p>
            <a:pPr/>
          </a:p>
        </p:txBody>
      </p:sp>
      <p:sp>
        <p:nvSpPr>
          <p:cNvPr id="772" name="Shape 772"/>
          <p:cNvSpPr/>
          <p:nvPr>
            <p:ph type="body" sz="quarter" idx="1"/>
          </p:nvPr>
        </p:nvSpPr>
        <p:spPr>
          <a:prstGeom prst="rect">
            <a:avLst/>
          </a:prstGeom>
        </p:spPr>
        <p:txBody>
          <a:bodyPr/>
          <a:lstStyle/>
          <a:p>
            <a:pPr marL="171450" indent="-171450">
              <a:buSzPct val="100000"/>
              <a:buChar char="-"/>
              <a:defRPr>
                <a:latin typeface="Tahoma"/>
                <a:ea typeface="Tahoma"/>
                <a:cs typeface="Tahoma"/>
                <a:sym typeface="Tahoma"/>
              </a:defRPr>
            </a:pPr>
            <a:r>
              <a:t>Euclidean distance in ES can be implemented via ES painless scripting language, however executing Euclidean distance calculation for all the documents in the index is very expensive, and pre filtering step must be done first.</a:t>
            </a:r>
          </a:p>
          <a:p>
            <a:pPr marL="171450" indent="-171450">
              <a:buSzPct val="100000"/>
              <a:buChar char="-"/>
              <a:defRPr>
                <a:latin typeface="Tahoma"/>
                <a:ea typeface="Tahoma"/>
                <a:cs typeface="Tahoma"/>
                <a:sym typeface="Tahoma"/>
              </a:defRPr>
            </a:pPr>
            <a:r>
              <a:t>Since items are constantly updated, their embedding might also change quite often, hence the clustering of items embedding must be re-calculated quite often in order to reflect the changes. One new cluster centroids have been calculated, The ES index must be updated for all items.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8" name="Shape 778"/>
          <p:cNvSpPr/>
          <p:nvPr>
            <p:ph type="sldImg"/>
          </p:nvPr>
        </p:nvSpPr>
        <p:spPr>
          <a:prstGeom prst="rect">
            <a:avLst/>
          </a:prstGeom>
        </p:spPr>
        <p:txBody>
          <a:bodyPr/>
          <a:lstStyle/>
          <a:p>
            <a:pPr/>
          </a:p>
        </p:txBody>
      </p:sp>
      <p:sp>
        <p:nvSpPr>
          <p:cNvPr id="779" name="Shape 779"/>
          <p:cNvSpPr/>
          <p:nvPr>
            <p:ph type="body" sz="quarter" idx="1"/>
          </p:nvPr>
        </p:nvSpPr>
        <p:spPr>
          <a:prstGeom prst="rect">
            <a:avLst/>
          </a:prstGeom>
        </p:spPr>
        <p:txBody>
          <a:bodyPr/>
          <a:lstStyle>
            <a:lvl1pPr marL="171450" indent="-171450">
              <a:buSzPct val="100000"/>
              <a:buChar char="-"/>
              <a:defRPr>
                <a:latin typeface="Tahoma"/>
                <a:ea typeface="Tahoma"/>
                <a:cs typeface="Tahoma"/>
                <a:sym typeface="Tahoma"/>
              </a:defRPr>
            </a:lvl1pPr>
          </a:lstStyle>
          <a:p>
            <a:pPr/>
            <a:r>
              <a:t>.</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1.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1.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1.pn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1.pn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1.png"/></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1.png"/></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1.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1.png"/></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1.png"/></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1.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page">
    <p:spTree>
      <p:nvGrpSpPr>
        <p:cNvPr id="1" name=""/>
        <p:cNvGrpSpPr/>
        <p:nvPr/>
      </p:nvGrpSpPr>
      <p:grpSpPr>
        <a:xfrm>
          <a:off x="0" y="0"/>
          <a:ext cx="0" cy="0"/>
          <a:chOff x="0" y="0"/>
          <a:chExt cx="0" cy="0"/>
        </a:xfrm>
      </p:grpSpPr>
      <p:pic>
        <p:nvPicPr>
          <p:cNvPr id="14" name="Bild 5" descr="Bild 5"/>
          <p:cNvPicPr>
            <a:picLocks noChangeAspect="1"/>
          </p:cNvPicPr>
          <p:nvPr/>
        </p:nvPicPr>
        <p:blipFill>
          <a:blip r:embed="rId2">
            <a:extLst/>
          </a:blip>
          <a:stretch>
            <a:fillRect/>
          </a:stretch>
        </p:blipFill>
        <p:spPr>
          <a:xfrm>
            <a:off x="1" y="0"/>
            <a:ext cx="12192001" cy="6858000"/>
          </a:xfrm>
          <a:prstGeom prst="rect">
            <a:avLst/>
          </a:prstGeom>
          <a:ln w="12700">
            <a:miter lim="400000"/>
          </a:ln>
        </p:spPr>
      </p:pic>
      <p:sp>
        <p:nvSpPr>
          <p:cNvPr id="15" name="Titeltext"/>
          <p:cNvSpPr txBox="1"/>
          <p:nvPr>
            <p:ph type="title"/>
          </p:nvPr>
        </p:nvSpPr>
        <p:spPr>
          <a:xfrm>
            <a:off x="808450" y="1539493"/>
            <a:ext cx="8591324" cy="579040"/>
          </a:xfrm>
          <a:prstGeom prst="rect">
            <a:avLst/>
          </a:prstGeom>
        </p:spPr>
        <p:txBody>
          <a:bodyPr>
            <a:normAutofit fontScale="100000" lnSpcReduction="0"/>
          </a:bodyPr>
          <a:lstStyle>
            <a:lvl1pPr>
              <a:defRPr sz="4200"/>
            </a:lvl1pPr>
          </a:lstStyle>
          <a:p>
            <a:pPr/>
            <a:r>
              <a:t>Titeltext</a:t>
            </a:r>
          </a:p>
        </p:txBody>
      </p:sp>
      <p:sp>
        <p:nvSpPr>
          <p:cNvPr id="16" name="Textebene 1…"/>
          <p:cNvSpPr txBox="1"/>
          <p:nvPr>
            <p:ph type="body" sz="quarter" idx="1"/>
          </p:nvPr>
        </p:nvSpPr>
        <p:spPr>
          <a:xfrm>
            <a:off x="808450" y="2174823"/>
            <a:ext cx="8591324" cy="288033"/>
          </a:xfrm>
          <a:prstGeom prst="rect">
            <a:avLst/>
          </a:prstGeom>
        </p:spPr>
        <p:txBody>
          <a:bodyPr>
            <a:normAutofit fontScale="100000" lnSpcReduction="0"/>
          </a:bodyPr>
          <a:lstStyle>
            <a:lvl1pPr marL="0" indent="0">
              <a:buClrTx/>
              <a:buSzTx/>
              <a:buNone/>
              <a:defRPr sz="2400"/>
            </a:lvl1pPr>
            <a:lvl2pPr marL="0" indent="436344">
              <a:buClrTx/>
              <a:buSzTx/>
              <a:buNone/>
              <a:defRPr sz="2400"/>
            </a:lvl2pPr>
            <a:lvl3pPr marL="0" indent="872688">
              <a:buClrTx/>
              <a:buSzTx/>
              <a:buNone/>
              <a:defRPr sz="2400"/>
            </a:lvl3pPr>
            <a:lvl4pPr marL="0" indent="1309033">
              <a:buClrTx/>
              <a:buSzTx/>
              <a:buNone/>
              <a:defRPr sz="2400"/>
            </a:lvl4pPr>
            <a:lvl5pPr marL="0" indent="1745377">
              <a:buClrTx/>
              <a:buSzTx/>
              <a:buNone/>
              <a:defRPr sz="2400"/>
            </a:lvl5pPr>
          </a:lstStyle>
          <a:p>
            <a:pPr/>
            <a:r>
              <a:t>Textebene 1</a:t>
            </a:r>
          </a:p>
          <a:p>
            <a:pPr lvl="1"/>
            <a:r>
              <a:t>Textebene 2</a:t>
            </a:r>
          </a:p>
          <a:p>
            <a:pPr lvl="2"/>
            <a:r>
              <a:t>Textebene 3</a:t>
            </a:r>
          </a:p>
          <a:p>
            <a:pPr lvl="3"/>
            <a:r>
              <a:t>Textebene 4</a:t>
            </a:r>
          </a:p>
          <a:p>
            <a:pPr lvl="4"/>
            <a:r>
              <a:t>Textebene 5</a:t>
            </a:r>
          </a:p>
        </p:txBody>
      </p:sp>
      <p:sp>
        <p:nvSpPr>
          <p:cNvPr id="17" name="Foliennummer"/>
          <p:cNvSpPr txBox="1"/>
          <p:nvPr>
            <p:ph type="sldNum" sz="quarter" idx="2"/>
          </p:nvPr>
        </p:nvSpPr>
        <p:spPr>
          <a:xfrm>
            <a:off x="5892800" y="6172200"/>
            <a:ext cx="2844800" cy="368301"/>
          </a:xfrm>
          <a:prstGeom prst="rect">
            <a:avLst/>
          </a:prstGeom>
        </p:spPr>
        <p:txBody>
          <a:bodyPr lIns="45719" tIns="45719" rIns="45719" bIns="45719"/>
          <a:lstStyle>
            <a:lvl1pPr>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folie">
    <p:spTree>
      <p:nvGrpSpPr>
        <p:cNvPr id="1" name=""/>
        <p:cNvGrpSpPr/>
        <p:nvPr/>
      </p:nvGrpSpPr>
      <p:grpSpPr>
        <a:xfrm>
          <a:off x="0" y="0"/>
          <a:ext cx="0" cy="0"/>
          <a:chOff x="0" y="0"/>
          <a:chExt cx="0" cy="0"/>
        </a:xfrm>
      </p:grpSpPr>
      <p:sp>
        <p:nvSpPr>
          <p:cNvPr id="98"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 Text+ Bullet">
    <p:spTree>
      <p:nvGrpSpPr>
        <p:cNvPr id="1" name=""/>
        <p:cNvGrpSpPr/>
        <p:nvPr/>
      </p:nvGrpSpPr>
      <p:grpSpPr>
        <a:xfrm>
          <a:off x="0" y="0"/>
          <a:ext cx="0" cy="0"/>
          <a:chOff x="0" y="0"/>
          <a:chExt cx="0" cy="0"/>
        </a:xfrm>
      </p:grpSpPr>
      <p:sp>
        <p:nvSpPr>
          <p:cNvPr id="105" name="Foliennummer"/>
          <p:cNvSpPr txBox="1"/>
          <p:nvPr>
            <p:ph type="sldNum" sz="quarter" idx="2"/>
          </p:nvPr>
        </p:nvSpPr>
        <p:spPr>
          <a:prstGeom prst="rect">
            <a:avLst/>
          </a:prstGeom>
        </p:spPr>
        <p:txBody>
          <a:bodyPr/>
          <a:lstStyle/>
          <a:p>
            <a:pPr/>
            <a:fld id="{86CB4B4D-7CA3-9044-876B-883B54F8677D}" type="slidenum"/>
          </a:p>
        </p:txBody>
      </p:sp>
      <p:sp>
        <p:nvSpPr>
          <p:cNvPr id="106" name="Textebene 1…"/>
          <p:cNvSpPr txBox="1"/>
          <p:nvPr>
            <p:ph type="body" idx="1"/>
          </p:nvPr>
        </p:nvSpPr>
        <p:spPr>
          <a:xfrm>
            <a:off x="624417" y="1484784"/>
            <a:ext cx="11233151" cy="4249739"/>
          </a:xfrm>
          <a:prstGeom prst="rect">
            <a:avLst/>
          </a:prstGeom>
        </p:spPr>
        <p:txBody>
          <a:bodyPr>
            <a:normAutofit fontScale="100000" lnSpcReduction="0"/>
          </a:bodyPr>
          <a:lstStyle>
            <a:lvl2pPr marL="209285" indent="-209285">
              <a:buFont typeface="Wingdings"/>
              <a:buBlip>
                <a:blip r:embed="rId2"/>
              </a:buBlip>
            </a:lvl2pPr>
            <a:lvl3pPr marL="771029" indent="-231279">
              <a:buFont typeface="Wingdings"/>
              <a:buBlip>
                <a:blip r:embed="rId2"/>
              </a:buBlip>
            </a:lvl3pPr>
            <a:lvl4pPr marL="1669950" indent="-239613">
              <a:buFont typeface="Wingdings"/>
              <a:buBlip>
                <a:blip r:embed="rId2"/>
              </a:buBlip>
            </a:lvl4pPr>
          </a:lstStyle>
          <a:p>
            <a:pPr/>
            <a:r>
              <a:t>Textebene 1</a:t>
            </a:r>
          </a:p>
          <a:p>
            <a:pPr lvl="1"/>
            <a:r>
              <a:t>Textebene 2</a:t>
            </a:r>
          </a:p>
          <a:p>
            <a:pPr lvl="2"/>
            <a:r>
              <a:t>Textebene 3</a:t>
            </a:r>
          </a:p>
          <a:p>
            <a:pPr lvl="3"/>
            <a:r>
              <a:t>Textebene 4</a:t>
            </a:r>
          </a:p>
          <a:p>
            <a:pPr lvl="4"/>
            <a:r>
              <a:t>Textebene 5</a:t>
            </a:r>
          </a:p>
        </p:txBody>
      </p:sp>
      <p:sp>
        <p:nvSpPr>
          <p:cNvPr id="107" name="Titeltext"/>
          <p:cNvSpPr txBox="1"/>
          <p:nvPr>
            <p:ph type="title"/>
          </p:nvPr>
        </p:nvSpPr>
        <p:spPr>
          <a:xfrm>
            <a:off x="624417" y="225834"/>
            <a:ext cx="11232224" cy="1150938"/>
          </a:xfrm>
          <a:prstGeom prst="rect">
            <a:avLst/>
          </a:prstGeom>
        </p:spPr>
        <p:txBody>
          <a:bodyPr anchor="t">
            <a:normAutofit fontScale="100000" lnSpcReduction="0"/>
          </a:bodyPr>
          <a:lstStyle>
            <a:lvl1pPr>
              <a:defRPr sz="2400"/>
            </a:lvl1pPr>
          </a:lstStyle>
          <a:p>
            <a:pPr/>
            <a:r>
              <a:t>Titeltext</a:t>
            </a:r>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page">
    <p:spTree>
      <p:nvGrpSpPr>
        <p:cNvPr id="1" name=""/>
        <p:cNvGrpSpPr/>
        <p:nvPr/>
      </p:nvGrpSpPr>
      <p:grpSpPr>
        <a:xfrm>
          <a:off x="0" y="0"/>
          <a:ext cx="0" cy="0"/>
          <a:chOff x="0" y="0"/>
          <a:chExt cx="0" cy="0"/>
        </a:xfrm>
      </p:grpSpPr>
      <p:pic>
        <p:nvPicPr>
          <p:cNvPr id="114" name="Bild 1" descr="Bild 1"/>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15" name="Titeltext"/>
          <p:cNvSpPr txBox="1"/>
          <p:nvPr>
            <p:ph type="title"/>
          </p:nvPr>
        </p:nvSpPr>
        <p:spPr>
          <a:xfrm>
            <a:off x="808450" y="1539491"/>
            <a:ext cx="8591324" cy="579039"/>
          </a:xfrm>
          <a:prstGeom prst="rect">
            <a:avLst/>
          </a:prstGeom>
        </p:spPr>
        <p:txBody>
          <a:bodyPr>
            <a:normAutofit fontScale="100000" lnSpcReduction="0"/>
          </a:bodyPr>
          <a:lstStyle>
            <a:lvl1pPr>
              <a:defRPr sz="3200"/>
            </a:lvl1pPr>
          </a:lstStyle>
          <a:p>
            <a:pPr/>
            <a:r>
              <a:t>Titeltext</a:t>
            </a:r>
          </a:p>
        </p:txBody>
      </p:sp>
      <p:sp>
        <p:nvSpPr>
          <p:cNvPr id="116" name="Textebene 1…"/>
          <p:cNvSpPr txBox="1"/>
          <p:nvPr>
            <p:ph type="body" sz="quarter" idx="1"/>
          </p:nvPr>
        </p:nvSpPr>
        <p:spPr>
          <a:xfrm>
            <a:off x="808450" y="2174823"/>
            <a:ext cx="8591324" cy="288033"/>
          </a:xfrm>
          <a:prstGeom prst="rect">
            <a:avLst/>
          </a:prstGeom>
        </p:spPr>
        <p:txBody>
          <a:bodyPr>
            <a:normAutofit fontScale="100000" lnSpcReduction="0"/>
          </a:bodyPr>
          <a:lstStyle>
            <a:lvl1pPr marL="0" indent="0">
              <a:buClrTx/>
              <a:buSzTx/>
              <a:buNone/>
              <a:defRPr sz="1800"/>
            </a:lvl1pPr>
            <a:lvl2pPr marL="0" indent="436355">
              <a:buClrTx/>
              <a:buSzTx/>
              <a:buNone/>
              <a:defRPr sz="1800"/>
            </a:lvl2pPr>
            <a:lvl3pPr marL="0" indent="872710">
              <a:buClrTx/>
              <a:buSzTx/>
              <a:buNone/>
              <a:defRPr sz="1800"/>
            </a:lvl3pPr>
            <a:lvl4pPr marL="0" indent="1309066">
              <a:buClrTx/>
              <a:buSzTx/>
              <a:buNone/>
              <a:defRPr sz="1800"/>
            </a:lvl4pPr>
            <a:lvl5pPr marL="0" indent="1745420">
              <a:buClrTx/>
              <a:buSzTx/>
              <a:buNone/>
              <a:defRPr sz="1800"/>
            </a:lvl5pPr>
          </a:lstStyle>
          <a:p>
            <a:pPr/>
            <a:r>
              <a:t>Textebene 1</a:t>
            </a:r>
          </a:p>
          <a:p>
            <a:pPr lvl="1"/>
            <a:r>
              <a:t>Textebene 2</a:t>
            </a:r>
          </a:p>
          <a:p>
            <a:pPr lvl="2"/>
            <a:r>
              <a:t>Textebene 3</a:t>
            </a:r>
          </a:p>
          <a:p>
            <a:pPr lvl="3"/>
            <a:r>
              <a:t>Textebene 4</a:t>
            </a:r>
          </a:p>
          <a:p>
            <a:pPr lvl="4"/>
            <a:r>
              <a:t>Textebene 5</a:t>
            </a:r>
          </a:p>
        </p:txBody>
      </p:sp>
      <p:sp>
        <p:nvSpPr>
          <p:cNvPr id="117" name="Foliennummer"/>
          <p:cNvSpPr txBox="1"/>
          <p:nvPr>
            <p:ph type="sldNum" sz="quarter" idx="2"/>
          </p:nvPr>
        </p:nvSpPr>
        <p:spPr>
          <a:xfrm>
            <a:off x="5892800" y="6172200"/>
            <a:ext cx="2844800" cy="368301"/>
          </a:xfrm>
          <a:prstGeom prst="rect">
            <a:avLst/>
          </a:prstGeom>
        </p:spPr>
        <p:txBody>
          <a:bodyPr lIns="45719" tIns="45719" rIns="45719" bIns="45719"/>
          <a:lstStyle>
            <a:lvl1pPr>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Divider">
    <p:spTree>
      <p:nvGrpSpPr>
        <p:cNvPr id="1" name=""/>
        <p:cNvGrpSpPr/>
        <p:nvPr/>
      </p:nvGrpSpPr>
      <p:grpSpPr>
        <a:xfrm>
          <a:off x="0" y="0"/>
          <a:ext cx="0" cy="0"/>
          <a:chOff x="0" y="0"/>
          <a:chExt cx="0" cy="0"/>
        </a:xfrm>
      </p:grpSpPr>
      <p:pic>
        <p:nvPicPr>
          <p:cNvPr id="124" name="Bild 1" descr="Bild 1"/>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25" name="Titeltext"/>
          <p:cNvSpPr txBox="1"/>
          <p:nvPr>
            <p:ph type="title"/>
          </p:nvPr>
        </p:nvSpPr>
        <p:spPr>
          <a:xfrm>
            <a:off x="471967" y="236287"/>
            <a:ext cx="9397682" cy="3367040"/>
          </a:xfrm>
          <a:prstGeom prst="rect">
            <a:avLst/>
          </a:prstGeom>
        </p:spPr>
        <p:txBody>
          <a:bodyPr anchor="t">
            <a:normAutofit fontScale="100000" lnSpcReduction="0"/>
          </a:bodyPr>
          <a:lstStyle>
            <a:lvl1pPr>
              <a:defRPr sz="6600"/>
            </a:lvl1pPr>
          </a:lstStyle>
          <a:p>
            <a:pPr/>
            <a:r>
              <a:t>Titeltext</a:t>
            </a:r>
          </a:p>
        </p:txBody>
      </p:sp>
      <p:pic>
        <p:nvPicPr>
          <p:cNvPr id="126" name="Bild 3" descr="Bild 3"/>
          <p:cNvPicPr>
            <a:picLocks noChangeAspect="1"/>
          </p:cNvPicPr>
          <p:nvPr/>
        </p:nvPicPr>
        <p:blipFill>
          <a:blip r:embed="rId3">
            <a:extLst/>
          </a:blip>
          <a:stretch>
            <a:fillRect/>
          </a:stretch>
        </p:blipFill>
        <p:spPr>
          <a:xfrm>
            <a:off x="9875753" y="371613"/>
            <a:ext cx="1864701" cy="359094"/>
          </a:xfrm>
          <a:prstGeom prst="rect">
            <a:avLst/>
          </a:prstGeom>
          <a:ln w="12700">
            <a:miter lim="400000"/>
          </a:ln>
        </p:spPr>
      </p:pic>
      <p:sp>
        <p:nvSpPr>
          <p:cNvPr id="127" name="Foliennummer"/>
          <p:cNvSpPr txBox="1"/>
          <p:nvPr>
            <p:ph type="sldNum" sz="quarter" idx="2"/>
          </p:nvPr>
        </p:nvSpPr>
        <p:spPr>
          <a:xfrm>
            <a:off x="5892800" y="6172200"/>
            <a:ext cx="2844800" cy="368301"/>
          </a:xfrm>
          <a:prstGeom prst="rect">
            <a:avLst/>
          </a:prstGeom>
        </p:spPr>
        <p:txBody>
          <a:bodyPr lIns="45719" tIns="45719" rIns="45719" bIns="45719"/>
          <a:lstStyle>
            <a:lvl1pPr>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ubtitle, Content">
    <p:spTree>
      <p:nvGrpSpPr>
        <p:cNvPr id="1" name=""/>
        <p:cNvGrpSpPr/>
        <p:nvPr/>
      </p:nvGrpSpPr>
      <p:grpSpPr>
        <a:xfrm>
          <a:off x="0" y="0"/>
          <a:ext cx="0" cy="0"/>
          <a:chOff x="0" y="0"/>
          <a:chExt cx="0" cy="0"/>
        </a:xfrm>
      </p:grpSpPr>
      <p:pic>
        <p:nvPicPr>
          <p:cNvPr id="134" name="Bild 2" descr="Bild 2"/>
          <p:cNvPicPr>
            <a:picLocks noChangeAspect="1"/>
          </p:cNvPicPr>
          <p:nvPr/>
        </p:nvPicPr>
        <p:blipFill>
          <a:blip r:embed="rId2">
            <a:extLst/>
          </a:blip>
          <a:stretch>
            <a:fillRect/>
          </a:stretch>
        </p:blipFill>
        <p:spPr>
          <a:xfrm>
            <a:off x="0" y="3563077"/>
            <a:ext cx="12192000" cy="3306347"/>
          </a:xfrm>
          <a:prstGeom prst="rect">
            <a:avLst/>
          </a:prstGeom>
          <a:ln w="12700">
            <a:miter lim="400000"/>
          </a:ln>
        </p:spPr>
      </p:pic>
      <p:pic>
        <p:nvPicPr>
          <p:cNvPr id="135" name="Bild 8" descr="Bild 8"/>
          <p:cNvPicPr>
            <a:picLocks noChangeAspect="1"/>
          </p:cNvPicPr>
          <p:nvPr/>
        </p:nvPicPr>
        <p:blipFill>
          <a:blip r:embed="rId3">
            <a:extLst/>
          </a:blip>
          <a:stretch>
            <a:fillRect/>
          </a:stretch>
        </p:blipFill>
        <p:spPr>
          <a:xfrm>
            <a:off x="9875753" y="371613"/>
            <a:ext cx="1864701" cy="359094"/>
          </a:xfrm>
          <a:prstGeom prst="rect">
            <a:avLst/>
          </a:prstGeom>
          <a:ln w="12700">
            <a:miter lim="400000"/>
          </a:ln>
        </p:spPr>
      </p:pic>
      <p:sp>
        <p:nvSpPr>
          <p:cNvPr id="136" name="Gerade Verbindung 10"/>
          <p:cNvSpPr/>
          <p:nvPr/>
        </p:nvSpPr>
        <p:spPr>
          <a:xfrm>
            <a:off x="503397" y="890478"/>
            <a:ext cx="11237058" cy="1"/>
          </a:xfrm>
          <a:prstGeom prst="line">
            <a:avLst/>
          </a:prstGeom>
          <a:ln w="20320">
            <a:solidFill>
              <a:schemeClr val="accent1"/>
            </a:solidFill>
          </a:ln>
        </p:spPr>
        <p:txBody>
          <a:bodyPr lIns="45719" rIns="45719"/>
          <a:lstStyle/>
          <a:p>
            <a:pPr/>
          </a:p>
        </p:txBody>
      </p:sp>
      <p:sp>
        <p:nvSpPr>
          <p:cNvPr id="137" name="Foliennummer"/>
          <p:cNvSpPr txBox="1"/>
          <p:nvPr>
            <p:ph type="sldNum" sz="quarter" idx="2"/>
          </p:nvPr>
        </p:nvSpPr>
        <p:spPr>
          <a:xfrm>
            <a:off x="11768234" y="5926639"/>
            <a:ext cx="259256" cy="257967"/>
          </a:xfrm>
          <a:prstGeom prst="rect">
            <a:avLst/>
          </a:prstGeom>
        </p:spPr>
        <p:txBody>
          <a:bodyPr lIns="40083" tIns="40083" rIns="40083" bIns="40083"/>
          <a:lstStyle/>
          <a:p>
            <a:pPr/>
            <a:fld id="{86CB4B4D-7CA3-9044-876B-883B54F8677D}" type="slidenum"/>
          </a:p>
        </p:txBody>
      </p:sp>
      <p:sp>
        <p:nvSpPr>
          <p:cNvPr id="138" name="Titeltext"/>
          <p:cNvSpPr txBox="1"/>
          <p:nvPr>
            <p:ph type="title"/>
          </p:nvPr>
        </p:nvSpPr>
        <p:spPr>
          <a:xfrm>
            <a:off x="503395" y="63975"/>
            <a:ext cx="9282577" cy="458897"/>
          </a:xfrm>
          <a:prstGeom prst="rect">
            <a:avLst/>
          </a:prstGeom>
        </p:spPr>
        <p:txBody>
          <a:bodyPr>
            <a:normAutofit fontScale="100000" lnSpcReduction="0"/>
          </a:bodyPr>
          <a:lstStyle>
            <a:lvl1pPr>
              <a:defRPr sz="2500"/>
            </a:lvl1pPr>
          </a:lstStyle>
          <a:p>
            <a:pPr/>
            <a:r>
              <a:t>Titeltext</a:t>
            </a:r>
          </a:p>
        </p:txBody>
      </p:sp>
      <p:sp>
        <p:nvSpPr>
          <p:cNvPr id="139" name="Textebene 1…"/>
          <p:cNvSpPr txBox="1"/>
          <p:nvPr>
            <p:ph type="body" idx="1"/>
          </p:nvPr>
        </p:nvSpPr>
        <p:spPr>
          <a:xfrm>
            <a:off x="503395" y="1335901"/>
            <a:ext cx="11237056" cy="4104149"/>
          </a:xfrm>
          <a:prstGeom prst="rect">
            <a:avLst/>
          </a:prstGeom>
        </p:spPr>
        <p:txBody>
          <a:bodyPr>
            <a:normAutofit fontScale="100000" lnSpcReduction="0"/>
          </a:bodyPr>
          <a:lstStyle>
            <a:lvl1pPr marL="174239" indent="-174239">
              <a:buSzPct val="100000"/>
              <a:buFont typeface="Arial"/>
              <a:buChar char="•"/>
              <a:defRPr sz="1600"/>
            </a:lvl1pPr>
            <a:lvl2pPr marL="364713" indent="-190472">
              <a:buSzPct val="100000"/>
              <a:buFont typeface="Arial"/>
              <a:buChar char="−"/>
              <a:defRPr sz="1600"/>
            </a:lvl2pPr>
            <a:lvl3pPr marL="573220" indent="-232318">
              <a:buSzPct val="100000"/>
              <a:buFont typeface="Arial"/>
              <a:buChar char="−"/>
              <a:defRPr sz="1600"/>
            </a:lvl3pPr>
            <a:lvl4pPr marL="735339" indent="-220198">
              <a:buSzPct val="100000"/>
              <a:buFont typeface="Arial"/>
              <a:buChar char="−"/>
              <a:defRPr sz="1600"/>
            </a:lvl4pPr>
            <a:lvl5pPr marL="912608" indent="-232318">
              <a:buSzPct val="100000"/>
              <a:buFont typeface="Arial"/>
              <a:buChar char="−"/>
              <a:defRPr sz="1600"/>
            </a:lvl5pPr>
          </a:lstStyle>
          <a:p>
            <a:pPr/>
            <a:r>
              <a:t>Textebene 1</a:t>
            </a:r>
          </a:p>
          <a:p>
            <a:pPr lvl="1"/>
            <a:r>
              <a:t>Textebene 2</a:t>
            </a:r>
          </a:p>
          <a:p>
            <a:pPr lvl="2"/>
            <a:r>
              <a:t>Textebene 3</a:t>
            </a:r>
          </a:p>
          <a:p>
            <a:pPr lvl="3"/>
            <a:r>
              <a:t>Textebene 4</a:t>
            </a:r>
          </a:p>
          <a:p>
            <a:pPr lvl="4"/>
            <a:r>
              <a:t>Textebene 5</a:t>
            </a:r>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Content">
    <p:spTree>
      <p:nvGrpSpPr>
        <p:cNvPr id="1" name=""/>
        <p:cNvGrpSpPr/>
        <p:nvPr/>
      </p:nvGrpSpPr>
      <p:grpSpPr>
        <a:xfrm>
          <a:off x="0" y="0"/>
          <a:ext cx="0" cy="0"/>
          <a:chOff x="0" y="0"/>
          <a:chExt cx="0" cy="0"/>
        </a:xfrm>
      </p:grpSpPr>
      <p:pic>
        <p:nvPicPr>
          <p:cNvPr id="146" name="Bild 2" descr="Bild 2"/>
          <p:cNvPicPr>
            <a:picLocks noChangeAspect="1"/>
          </p:cNvPicPr>
          <p:nvPr/>
        </p:nvPicPr>
        <p:blipFill>
          <a:blip r:embed="rId2">
            <a:extLst/>
          </a:blip>
          <a:stretch>
            <a:fillRect/>
          </a:stretch>
        </p:blipFill>
        <p:spPr>
          <a:xfrm>
            <a:off x="0" y="3563077"/>
            <a:ext cx="12192000" cy="3306347"/>
          </a:xfrm>
          <a:prstGeom prst="rect">
            <a:avLst/>
          </a:prstGeom>
          <a:ln w="12700">
            <a:miter lim="400000"/>
          </a:ln>
        </p:spPr>
      </p:pic>
      <p:pic>
        <p:nvPicPr>
          <p:cNvPr id="147" name="Bild 8" descr="Bild 8"/>
          <p:cNvPicPr>
            <a:picLocks noChangeAspect="1"/>
          </p:cNvPicPr>
          <p:nvPr/>
        </p:nvPicPr>
        <p:blipFill>
          <a:blip r:embed="rId3">
            <a:extLst/>
          </a:blip>
          <a:stretch>
            <a:fillRect/>
          </a:stretch>
        </p:blipFill>
        <p:spPr>
          <a:xfrm>
            <a:off x="9875753" y="371613"/>
            <a:ext cx="1864701" cy="359094"/>
          </a:xfrm>
          <a:prstGeom prst="rect">
            <a:avLst/>
          </a:prstGeom>
          <a:ln w="12700">
            <a:miter lim="400000"/>
          </a:ln>
        </p:spPr>
      </p:pic>
      <p:sp>
        <p:nvSpPr>
          <p:cNvPr id="148" name="Gerade Verbindung 10"/>
          <p:cNvSpPr/>
          <p:nvPr/>
        </p:nvSpPr>
        <p:spPr>
          <a:xfrm>
            <a:off x="503397" y="890478"/>
            <a:ext cx="11237058" cy="1"/>
          </a:xfrm>
          <a:prstGeom prst="line">
            <a:avLst/>
          </a:prstGeom>
          <a:ln w="20320">
            <a:solidFill>
              <a:schemeClr val="accent1"/>
            </a:solidFill>
          </a:ln>
        </p:spPr>
        <p:txBody>
          <a:bodyPr lIns="45719" rIns="45719"/>
          <a:lstStyle/>
          <a:p>
            <a:pPr/>
          </a:p>
        </p:txBody>
      </p:sp>
      <p:sp>
        <p:nvSpPr>
          <p:cNvPr id="149" name="Foliennummer"/>
          <p:cNvSpPr txBox="1"/>
          <p:nvPr>
            <p:ph type="sldNum" sz="quarter" idx="2"/>
          </p:nvPr>
        </p:nvSpPr>
        <p:spPr>
          <a:xfrm>
            <a:off x="11768234" y="5926639"/>
            <a:ext cx="259256" cy="257967"/>
          </a:xfrm>
          <a:prstGeom prst="rect">
            <a:avLst/>
          </a:prstGeom>
        </p:spPr>
        <p:txBody>
          <a:bodyPr lIns="40083" tIns="40083" rIns="40083" bIns="40083"/>
          <a:lstStyle/>
          <a:p>
            <a:pPr/>
            <a:fld id="{86CB4B4D-7CA3-9044-876B-883B54F8677D}" type="slidenum"/>
          </a:p>
        </p:txBody>
      </p:sp>
      <p:sp>
        <p:nvSpPr>
          <p:cNvPr id="150" name="Titeltext"/>
          <p:cNvSpPr txBox="1"/>
          <p:nvPr>
            <p:ph type="title"/>
          </p:nvPr>
        </p:nvSpPr>
        <p:spPr>
          <a:xfrm>
            <a:off x="503395" y="63973"/>
            <a:ext cx="8896379" cy="756296"/>
          </a:xfrm>
          <a:prstGeom prst="rect">
            <a:avLst/>
          </a:prstGeom>
        </p:spPr>
        <p:txBody>
          <a:bodyPr>
            <a:normAutofit fontScale="100000" lnSpcReduction="0"/>
          </a:bodyPr>
          <a:lstStyle>
            <a:lvl1pPr>
              <a:defRPr sz="2500"/>
            </a:lvl1pPr>
          </a:lstStyle>
          <a:p>
            <a:pPr/>
            <a:r>
              <a:t>Titeltext</a:t>
            </a:r>
          </a:p>
        </p:txBody>
      </p:sp>
      <p:sp>
        <p:nvSpPr>
          <p:cNvPr id="151" name="Textebene 1…"/>
          <p:cNvSpPr txBox="1"/>
          <p:nvPr>
            <p:ph type="body" idx="1"/>
          </p:nvPr>
        </p:nvSpPr>
        <p:spPr>
          <a:xfrm>
            <a:off x="503395" y="1335901"/>
            <a:ext cx="11237056" cy="4104149"/>
          </a:xfrm>
          <a:prstGeom prst="rect">
            <a:avLst/>
          </a:prstGeom>
        </p:spPr>
        <p:txBody>
          <a:bodyPr>
            <a:normAutofit fontScale="100000" lnSpcReduction="0"/>
          </a:bodyPr>
          <a:lstStyle>
            <a:lvl1pPr marL="174239" indent="-174239">
              <a:buSzPct val="100000"/>
              <a:buFont typeface="Arial"/>
              <a:buChar char="•"/>
              <a:defRPr sz="1600"/>
            </a:lvl1pPr>
            <a:lvl2pPr marL="364713" indent="-190472">
              <a:buSzPct val="100000"/>
              <a:buFont typeface="Arial"/>
              <a:buChar char="−"/>
              <a:defRPr sz="1600"/>
            </a:lvl2pPr>
            <a:lvl3pPr marL="573220" indent="-232318">
              <a:buSzPct val="100000"/>
              <a:buFont typeface="Arial"/>
              <a:buChar char="−"/>
              <a:defRPr sz="1600"/>
            </a:lvl3pPr>
            <a:lvl4pPr marL="735339" indent="-220198">
              <a:buSzPct val="100000"/>
              <a:buFont typeface="Arial"/>
              <a:buChar char="−"/>
              <a:defRPr sz="1600"/>
            </a:lvl4pPr>
            <a:lvl5pPr marL="912608" indent="-232318">
              <a:buSzPct val="100000"/>
              <a:buFont typeface="Arial"/>
              <a:buChar char="−"/>
              <a:defRPr sz="1600"/>
            </a:lvl5pPr>
          </a:lstStyle>
          <a:p>
            <a:pPr/>
            <a:r>
              <a:t>Textebene 1</a:t>
            </a:r>
          </a:p>
          <a:p>
            <a:pPr lvl="1"/>
            <a:r>
              <a:t>Textebene 2</a:t>
            </a:r>
          </a:p>
          <a:p>
            <a:pPr lvl="2"/>
            <a:r>
              <a:t>Textebene 3</a:t>
            </a:r>
          </a:p>
          <a:p>
            <a:pPr lvl="3"/>
            <a:r>
              <a:t>Textebene 4</a:t>
            </a:r>
          </a:p>
          <a:p>
            <a:pPr lvl="4"/>
            <a:r>
              <a:t>Textebene 5</a:t>
            </a:r>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ubtitle, two Contents">
    <p:spTree>
      <p:nvGrpSpPr>
        <p:cNvPr id="1" name=""/>
        <p:cNvGrpSpPr/>
        <p:nvPr/>
      </p:nvGrpSpPr>
      <p:grpSpPr>
        <a:xfrm>
          <a:off x="0" y="0"/>
          <a:ext cx="0" cy="0"/>
          <a:chOff x="0" y="0"/>
          <a:chExt cx="0" cy="0"/>
        </a:xfrm>
      </p:grpSpPr>
      <p:pic>
        <p:nvPicPr>
          <p:cNvPr id="158" name="Bild 2" descr="Bild 2"/>
          <p:cNvPicPr>
            <a:picLocks noChangeAspect="1"/>
          </p:cNvPicPr>
          <p:nvPr/>
        </p:nvPicPr>
        <p:blipFill>
          <a:blip r:embed="rId2">
            <a:extLst/>
          </a:blip>
          <a:stretch>
            <a:fillRect/>
          </a:stretch>
        </p:blipFill>
        <p:spPr>
          <a:xfrm>
            <a:off x="0" y="3563077"/>
            <a:ext cx="12192000" cy="3306347"/>
          </a:xfrm>
          <a:prstGeom prst="rect">
            <a:avLst/>
          </a:prstGeom>
          <a:ln w="12700">
            <a:miter lim="400000"/>
          </a:ln>
        </p:spPr>
      </p:pic>
      <p:pic>
        <p:nvPicPr>
          <p:cNvPr id="159" name="Bild 8" descr="Bild 8"/>
          <p:cNvPicPr>
            <a:picLocks noChangeAspect="1"/>
          </p:cNvPicPr>
          <p:nvPr/>
        </p:nvPicPr>
        <p:blipFill>
          <a:blip r:embed="rId3">
            <a:extLst/>
          </a:blip>
          <a:stretch>
            <a:fillRect/>
          </a:stretch>
        </p:blipFill>
        <p:spPr>
          <a:xfrm>
            <a:off x="9875753" y="371613"/>
            <a:ext cx="1864701" cy="359094"/>
          </a:xfrm>
          <a:prstGeom prst="rect">
            <a:avLst/>
          </a:prstGeom>
          <a:ln w="12700">
            <a:miter lim="400000"/>
          </a:ln>
        </p:spPr>
      </p:pic>
      <p:sp>
        <p:nvSpPr>
          <p:cNvPr id="160" name="Gerade Verbindung 10"/>
          <p:cNvSpPr/>
          <p:nvPr/>
        </p:nvSpPr>
        <p:spPr>
          <a:xfrm>
            <a:off x="503397" y="890478"/>
            <a:ext cx="11237058" cy="1"/>
          </a:xfrm>
          <a:prstGeom prst="line">
            <a:avLst/>
          </a:prstGeom>
          <a:ln w="20320">
            <a:solidFill>
              <a:schemeClr val="accent1"/>
            </a:solidFill>
          </a:ln>
        </p:spPr>
        <p:txBody>
          <a:bodyPr lIns="45719" rIns="45719"/>
          <a:lstStyle/>
          <a:p>
            <a:pPr/>
          </a:p>
        </p:txBody>
      </p:sp>
      <p:sp>
        <p:nvSpPr>
          <p:cNvPr id="161" name="Foliennummer"/>
          <p:cNvSpPr txBox="1"/>
          <p:nvPr>
            <p:ph type="sldNum" sz="quarter" idx="2"/>
          </p:nvPr>
        </p:nvSpPr>
        <p:spPr>
          <a:xfrm>
            <a:off x="11768234" y="5926639"/>
            <a:ext cx="259256" cy="257967"/>
          </a:xfrm>
          <a:prstGeom prst="rect">
            <a:avLst/>
          </a:prstGeom>
        </p:spPr>
        <p:txBody>
          <a:bodyPr lIns="40083" tIns="40083" rIns="40083" bIns="40083"/>
          <a:lstStyle/>
          <a:p>
            <a:pPr/>
            <a:fld id="{86CB4B4D-7CA3-9044-876B-883B54F8677D}" type="slidenum"/>
          </a:p>
        </p:txBody>
      </p:sp>
      <p:sp>
        <p:nvSpPr>
          <p:cNvPr id="162" name="Textebene 1…"/>
          <p:cNvSpPr txBox="1"/>
          <p:nvPr>
            <p:ph type="body" sz="half" idx="1"/>
          </p:nvPr>
        </p:nvSpPr>
        <p:spPr>
          <a:xfrm>
            <a:off x="503398" y="1335901"/>
            <a:ext cx="6210988" cy="4104149"/>
          </a:xfrm>
          <a:prstGeom prst="rect">
            <a:avLst/>
          </a:prstGeom>
        </p:spPr>
        <p:txBody>
          <a:bodyPr>
            <a:normAutofit fontScale="100000" lnSpcReduction="0"/>
          </a:bodyPr>
          <a:lstStyle>
            <a:lvl1pPr marL="174239" indent="-174239">
              <a:buSzPct val="100000"/>
              <a:buFont typeface="Arial"/>
              <a:buChar char="•"/>
              <a:defRPr sz="1600"/>
            </a:lvl1pPr>
            <a:lvl2pPr marL="364713" indent="-190472">
              <a:buSzPct val="100000"/>
              <a:buFont typeface="Arial"/>
              <a:buChar char="−"/>
              <a:defRPr sz="1600"/>
            </a:lvl2pPr>
            <a:lvl3pPr marL="573220" indent="-232318">
              <a:buSzPct val="100000"/>
              <a:buFont typeface="Arial"/>
              <a:buChar char="−"/>
              <a:defRPr sz="1600"/>
            </a:lvl3pPr>
            <a:lvl4pPr marL="735339" indent="-220198">
              <a:buSzPct val="100000"/>
              <a:buFont typeface="Arial"/>
              <a:buChar char="−"/>
              <a:defRPr sz="1600"/>
            </a:lvl4pPr>
            <a:lvl5pPr marL="912608" indent="-232318">
              <a:buSzPct val="100000"/>
              <a:buFont typeface="Arial"/>
              <a:buChar char="−"/>
              <a:defRPr sz="1600"/>
            </a:lvl5pPr>
          </a:lstStyle>
          <a:p>
            <a:pPr/>
            <a:r>
              <a:t>Textebene 1</a:t>
            </a:r>
          </a:p>
          <a:p>
            <a:pPr lvl="1"/>
            <a:r>
              <a:t>Textebene 2</a:t>
            </a:r>
          </a:p>
          <a:p>
            <a:pPr lvl="2"/>
            <a:r>
              <a:t>Textebene 3</a:t>
            </a:r>
          </a:p>
          <a:p>
            <a:pPr lvl="3"/>
            <a:r>
              <a:t>Textebene 4</a:t>
            </a:r>
          </a:p>
          <a:p>
            <a:pPr lvl="4"/>
            <a:r>
              <a:t>Textebene 5</a:t>
            </a:r>
          </a:p>
        </p:txBody>
      </p:sp>
      <p:sp>
        <p:nvSpPr>
          <p:cNvPr id="163" name="Bildplatzhalter 9"/>
          <p:cNvSpPr/>
          <p:nvPr>
            <p:ph type="pic" sz="half" idx="13"/>
          </p:nvPr>
        </p:nvSpPr>
        <p:spPr>
          <a:xfrm>
            <a:off x="6862867" y="1335901"/>
            <a:ext cx="4834790" cy="4104148"/>
          </a:xfrm>
          <a:prstGeom prst="rect">
            <a:avLst/>
          </a:prstGeom>
        </p:spPr>
        <p:txBody>
          <a:bodyPr lIns="91439" tIns="45719" rIns="91439" bIns="45719"/>
          <a:lstStyle/>
          <a:p>
            <a:pPr/>
          </a:p>
        </p:txBody>
      </p:sp>
      <p:sp>
        <p:nvSpPr>
          <p:cNvPr id="164" name="Titeltext"/>
          <p:cNvSpPr txBox="1"/>
          <p:nvPr>
            <p:ph type="title"/>
          </p:nvPr>
        </p:nvSpPr>
        <p:spPr>
          <a:xfrm>
            <a:off x="503395" y="63975"/>
            <a:ext cx="9282577" cy="458897"/>
          </a:xfrm>
          <a:prstGeom prst="rect">
            <a:avLst/>
          </a:prstGeom>
        </p:spPr>
        <p:txBody>
          <a:bodyPr>
            <a:normAutofit fontScale="100000" lnSpcReduction="0"/>
          </a:bodyPr>
          <a:lstStyle>
            <a:lvl1pPr>
              <a:defRPr sz="2500"/>
            </a:lvl1pPr>
          </a:lstStyle>
          <a:p>
            <a:pPr/>
            <a:r>
              <a:t>Titeltext</a:t>
            </a:r>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two Contents">
    <p:spTree>
      <p:nvGrpSpPr>
        <p:cNvPr id="1" name=""/>
        <p:cNvGrpSpPr/>
        <p:nvPr/>
      </p:nvGrpSpPr>
      <p:grpSpPr>
        <a:xfrm>
          <a:off x="0" y="0"/>
          <a:ext cx="0" cy="0"/>
          <a:chOff x="0" y="0"/>
          <a:chExt cx="0" cy="0"/>
        </a:xfrm>
      </p:grpSpPr>
      <p:pic>
        <p:nvPicPr>
          <p:cNvPr id="171" name="Bild 2" descr="Bild 2"/>
          <p:cNvPicPr>
            <a:picLocks noChangeAspect="1"/>
          </p:cNvPicPr>
          <p:nvPr/>
        </p:nvPicPr>
        <p:blipFill>
          <a:blip r:embed="rId2">
            <a:extLst/>
          </a:blip>
          <a:stretch>
            <a:fillRect/>
          </a:stretch>
        </p:blipFill>
        <p:spPr>
          <a:xfrm>
            <a:off x="0" y="3563077"/>
            <a:ext cx="12192000" cy="3306347"/>
          </a:xfrm>
          <a:prstGeom prst="rect">
            <a:avLst/>
          </a:prstGeom>
          <a:ln w="12700">
            <a:miter lim="400000"/>
          </a:ln>
        </p:spPr>
      </p:pic>
      <p:pic>
        <p:nvPicPr>
          <p:cNvPr id="172" name="Bild 8" descr="Bild 8"/>
          <p:cNvPicPr>
            <a:picLocks noChangeAspect="1"/>
          </p:cNvPicPr>
          <p:nvPr/>
        </p:nvPicPr>
        <p:blipFill>
          <a:blip r:embed="rId3">
            <a:extLst/>
          </a:blip>
          <a:stretch>
            <a:fillRect/>
          </a:stretch>
        </p:blipFill>
        <p:spPr>
          <a:xfrm>
            <a:off x="9875753" y="371613"/>
            <a:ext cx="1864701" cy="359094"/>
          </a:xfrm>
          <a:prstGeom prst="rect">
            <a:avLst/>
          </a:prstGeom>
          <a:ln w="12700">
            <a:miter lim="400000"/>
          </a:ln>
        </p:spPr>
      </p:pic>
      <p:sp>
        <p:nvSpPr>
          <p:cNvPr id="173" name="Gerade Verbindung 10"/>
          <p:cNvSpPr/>
          <p:nvPr/>
        </p:nvSpPr>
        <p:spPr>
          <a:xfrm>
            <a:off x="503397" y="890478"/>
            <a:ext cx="11237058" cy="1"/>
          </a:xfrm>
          <a:prstGeom prst="line">
            <a:avLst/>
          </a:prstGeom>
          <a:ln w="20320">
            <a:solidFill>
              <a:schemeClr val="accent1"/>
            </a:solidFill>
          </a:ln>
        </p:spPr>
        <p:txBody>
          <a:bodyPr lIns="45719" rIns="45719"/>
          <a:lstStyle/>
          <a:p>
            <a:pPr/>
          </a:p>
        </p:txBody>
      </p:sp>
      <p:sp>
        <p:nvSpPr>
          <p:cNvPr id="174" name="Foliennummer"/>
          <p:cNvSpPr txBox="1"/>
          <p:nvPr>
            <p:ph type="sldNum" sz="quarter" idx="2"/>
          </p:nvPr>
        </p:nvSpPr>
        <p:spPr>
          <a:xfrm>
            <a:off x="11768234" y="5926639"/>
            <a:ext cx="259256" cy="257967"/>
          </a:xfrm>
          <a:prstGeom prst="rect">
            <a:avLst/>
          </a:prstGeom>
        </p:spPr>
        <p:txBody>
          <a:bodyPr lIns="40083" tIns="40083" rIns="40083" bIns="40083"/>
          <a:lstStyle/>
          <a:p>
            <a:pPr/>
            <a:fld id="{86CB4B4D-7CA3-9044-876B-883B54F8677D}" type="slidenum"/>
          </a:p>
        </p:txBody>
      </p:sp>
      <p:sp>
        <p:nvSpPr>
          <p:cNvPr id="175" name="Titeltext"/>
          <p:cNvSpPr txBox="1"/>
          <p:nvPr>
            <p:ph type="title"/>
          </p:nvPr>
        </p:nvSpPr>
        <p:spPr>
          <a:xfrm>
            <a:off x="503395" y="63973"/>
            <a:ext cx="8896379" cy="756296"/>
          </a:xfrm>
          <a:prstGeom prst="rect">
            <a:avLst/>
          </a:prstGeom>
        </p:spPr>
        <p:txBody>
          <a:bodyPr>
            <a:normAutofit fontScale="100000" lnSpcReduction="0"/>
          </a:bodyPr>
          <a:lstStyle>
            <a:lvl1pPr>
              <a:defRPr sz="2500"/>
            </a:lvl1pPr>
          </a:lstStyle>
          <a:p>
            <a:pPr/>
            <a:r>
              <a:t>Titeltext</a:t>
            </a:r>
          </a:p>
        </p:txBody>
      </p:sp>
      <p:sp>
        <p:nvSpPr>
          <p:cNvPr id="176" name="Textebene 1…"/>
          <p:cNvSpPr txBox="1"/>
          <p:nvPr>
            <p:ph type="body" sz="half" idx="1"/>
          </p:nvPr>
        </p:nvSpPr>
        <p:spPr>
          <a:xfrm>
            <a:off x="503398" y="1335901"/>
            <a:ext cx="6210988" cy="4104149"/>
          </a:xfrm>
          <a:prstGeom prst="rect">
            <a:avLst/>
          </a:prstGeom>
        </p:spPr>
        <p:txBody>
          <a:bodyPr>
            <a:normAutofit fontScale="100000" lnSpcReduction="0"/>
          </a:bodyPr>
          <a:lstStyle>
            <a:lvl1pPr marL="174239" indent="-174239">
              <a:buSzPct val="100000"/>
              <a:buFont typeface="Arial"/>
              <a:buChar char="•"/>
              <a:defRPr sz="1600"/>
            </a:lvl1pPr>
            <a:lvl2pPr marL="364713" indent="-190472">
              <a:buSzPct val="100000"/>
              <a:buFont typeface="Arial"/>
              <a:buChar char="−"/>
              <a:defRPr sz="1600"/>
            </a:lvl2pPr>
            <a:lvl3pPr marL="573220" indent="-232318">
              <a:buSzPct val="100000"/>
              <a:buFont typeface="Arial"/>
              <a:buChar char="−"/>
              <a:defRPr sz="1600"/>
            </a:lvl3pPr>
            <a:lvl4pPr marL="735339" indent="-220198">
              <a:buSzPct val="100000"/>
              <a:buFont typeface="Arial"/>
              <a:buChar char="−"/>
              <a:defRPr sz="1600"/>
            </a:lvl4pPr>
            <a:lvl5pPr marL="912608" indent="-232318">
              <a:buSzPct val="100000"/>
              <a:buFont typeface="Arial"/>
              <a:buChar char="−"/>
              <a:defRPr sz="1600"/>
            </a:lvl5pPr>
          </a:lstStyle>
          <a:p>
            <a:pPr/>
            <a:r>
              <a:t>Textebene 1</a:t>
            </a:r>
          </a:p>
          <a:p>
            <a:pPr lvl="1"/>
            <a:r>
              <a:t>Textebene 2</a:t>
            </a:r>
          </a:p>
          <a:p>
            <a:pPr lvl="2"/>
            <a:r>
              <a:t>Textebene 3</a:t>
            </a:r>
          </a:p>
          <a:p>
            <a:pPr lvl="3"/>
            <a:r>
              <a:t>Textebene 4</a:t>
            </a:r>
          </a:p>
          <a:p>
            <a:pPr lvl="4"/>
            <a:r>
              <a:t>Textebene 5</a:t>
            </a:r>
          </a:p>
        </p:txBody>
      </p:sp>
      <p:sp>
        <p:nvSpPr>
          <p:cNvPr id="177" name="Bildplatzhalter 9"/>
          <p:cNvSpPr/>
          <p:nvPr>
            <p:ph type="pic" sz="half" idx="13"/>
          </p:nvPr>
        </p:nvSpPr>
        <p:spPr>
          <a:xfrm>
            <a:off x="6862867" y="1335901"/>
            <a:ext cx="4834790" cy="4104148"/>
          </a:xfrm>
          <a:prstGeom prst="rect">
            <a:avLst/>
          </a:prstGeom>
        </p:spPr>
        <p:txBody>
          <a:bodyPr lIns="91439" tIns="45719" rIns="91439" bIns="45719"/>
          <a:lstStyle/>
          <a:p>
            <a:pPr/>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ubtitle">
    <p:spTree>
      <p:nvGrpSpPr>
        <p:cNvPr id="1" name=""/>
        <p:cNvGrpSpPr/>
        <p:nvPr/>
      </p:nvGrpSpPr>
      <p:grpSpPr>
        <a:xfrm>
          <a:off x="0" y="0"/>
          <a:ext cx="0" cy="0"/>
          <a:chOff x="0" y="0"/>
          <a:chExt cx="0" cy="0"/>
        </a:xfrm>
      </p:grpSpPr>
      <p:pic>
        <p:nvPicPr>
          <p:cNvPr id="184" name="Bild 2" descr="Bild 2"/>
          <p:cNvPicPr>
            <a:picLocks noChangeAspect="1"/>
          </p:cNvPicPr>
          <p:nvPr/>
        </p:nvPicPr>
        <p:blipFill>
          <a:blip r:embed="rId2">
            <a:extLst/>
          </a:blip>
          <a:stretch>
            <a:fillRect/>
          </a:stretch>
        </p:blipFill>
        <p:spPr>
          <a:xfrm>
            <a:off x="0" y="3563077"/>
            <a:ext cx="12192000" cy="3306347"/>
          </a:xfrm>
          <a:prstGeom prst="rect">
            <a:avLst/>
          </a:prstGeom>
          <a:ln w="12700">
            <a:miter lim="400000"/>
          </a:ln>
        </p:spPr>
      </p:pic>
      <p:pic>
        <p:nvPicPr>
          <p:cNvPr id="185" name="Bild 8" descr="Bild 8"/>
          <p:cNvPicPr>
            <a:picLocks noChangeAspect="1"/>
          </p:cNvPicPr>
          <p:nvPr/>
        </p:nvPicPr>
        <p:blipFill>
          <a:blip r:embed="rId3">
            <a:extLst/>
          </a:blip>
          <a:stretch>
            <a:fillRect/>
          </a:stretch>
        </p:blipFill>
        <p:spPr>
          <a:xfrm>
            <a:off x="9875753" y="371613"/>
            <a:ext cx="1864701" cy="359094"/>
          </a:xfrm>
          <a:prstGeom prst="rect">
            <a:avLst/>
          </a:prstGeom>
          <a:ln w="12700">
            <a:miter lim="400000"/>
          </a:ln>
        </p:spPr>
      </p:pic>
      <p:sp>
        <p:nvSpPr>
          <p:cNvPr id="186" name="Gerade Verbindung 10"/>
          <p:cNvSpPr/>
          <p:nvPr/>
        </p:nvSpPr>
        <p:spPr>
          <a:xfrm>
            <a:off x="503397" y="890478"/>
            <a:ext cx="11237058" cy="1"/>
          </a:xfrm>
          <a:prstGeom prst="line">
            <a:avLst/>
          </a:prstGeom>
          <a:ln w="20320">
            <a:solidFill>
              <a:schemeClr val="accent1"/>
            </a:solidFill>
          </a:ln>
        </p:spPr>
        <p:txBody>
          <a:bodyPr lIns="45719" rIns="45719"/>
          <a:lstStyle/>
          <a:p>
            <a:pPr/>
          </a:p>
        </p:txBody>
      </p:sp>
      <p:sp>
        <p:nvSpPr>
          <p:cNvPr id="187" name="Foliennummer"/>
          <p:cNvSpPr txBox="1"/>
          <p:nvPr>
            <p:ph type="sldNum" sz="quarter" idx="2"/>
          </p:nvPr>
        </p:nvSpPr>
        <p:spPr>
          <a:xfrm>
            <a:off x="11768234" y="5926639"/>
            <a:ext cx="259256" cy="257967"/>
          </a:xfrm>
          <a:prstGeom prst="rect">
            <a:avLst/>
          </a:prstGeom>
        </p:spPr>
        <p:txBody>
          <a:bodyPr lIns="40083" tIns="40083" rIns="40083" bIns="40083"/>
          <a:lstStyle/>
          <a:p>
            <a:pPr/>
            <a:fld id="{86CB4B4D-7CA3-9044-876B-883B54F8677D}" type="slidenum"/>
          </a:p>
        </p:txBody>
      </p:sp>
      <p:sp>
        <p:nvSpPr>
          <p:cNvPr id="188" name="Titeltext"/>
          <p:cNvSpPr txBox="1"/>
          <p:nvPr>
            <p:ph type="title"/>
          </p:nvPr>
        </p:nvSpPr>
        <p:spPr>
          <a:xfrm>
            <a:off x="503395" y="63975"/>
            <a:ext cx="9282577" cy="458897"/>
          </a:xfrm>
          <a:prstGeom prst="rect">
            <a:avLst/>
          </a:prstGeom>
        </p:spPr>
        <p:txBody>
          <a:bodyPr>
            <a:normAutofit fontScale="100000" lnSpcReduction="0"/>
          </a:bodyPr>
          <a:lstStyle>
            <a:lvl1pPr>
              <a:defRPr sz="2500"/>
            </a:lvl1pPr>
          </a:lstStyle>
          <a:p>
            <a:pPr/>
            <a:r>
              <a:t>Titeltext</a:t>
            </a:r>
          </a:p>
        </p:txBody>
      </p:sp>
      <p:sp>
        <p:nvSpPr>
          <p:cNvPr id="189" name="Textebene 1…"/>
          <p:cNvSpPr txBox="1"/>
          <p:nvPr>
            <p:ph type="body" sz="quarter" idx="1"/>
          </p:nvPr>
        </p:nvSpPr>
        <p:spPr>
          <a:xfrm>
            <a:off x="503395" y="602861"/>
            <a:ext cx="9282577" cy="251652"/>
          </a:xfrm>
          <a:prstGeom prst="rect">
            <a:avLst/>
          </a:prstGeom>
        </p:spPr>
        <p:txBody>
          <a:bodyPr>
            <a:normAutofit fontScale="100000" lnSpcReduction="0"/>
          </a:bodyPr>
          <a:lstStyle>
            <a:lvl1pPr marL="0" indent="0">
              <a:spcBef>
                <a:spcPts val="0"/>
              </a:spcBef>
              <a:buClrTx/>
              <a:buSzTx/>
              <a:buNone/>
              <a:defRPr sz="1600"/>
            </a:lvl1pPr>
            <a:lvl2pPr marL="364713" indent="-190472">
              <a:spcBef>
                <a:spcPts val="0"/>
              </a:spcBef>
              <a:buClrTx/>
              <a:buSzPct val="100000"/>
              <a:buChar char="−"/>
              <a:defRPr sz="1600"/>
            </a:lvl2pPr>
            <a:lvl3pPr marL="573220" indent="-232318">
              <a:spcBef>
                <a:spcPts val="0"/>
              </a:spcBef>
              <a:buClrTx/>
              <a:buSzPct val="100000"/>
              <a:buChar char="−"/>
              <a:defRPr sz="1600"/>
            </a:lvl3pPr>
            <a:lvl4pPr marL="735339" indent="-220198">
              <a:spcBef>
                <a:spcPts val="0"/>
              </a:spcBef>
              <a:buClrTx/>
              <a:buSzPct val="100000"/>
              <a:buChar char="−"/>
              <a:defRPr sz="1600"/>
            </a:lvl4pPr>
            <a:lvl5pPr marL="912608" indent="-232318">
              <a:spcBef>
                <a:spcPts val="0"/>
              </a:spcBef>
              <a:buClrTx/>
              <a:buSzPct val="100000"/>
              <a:buChar char="−"/>
              <a:defRPr sz="1600"/>
            </a:lvl5pPr>
          </a:lstStyle>
          <a:p>
            <a:pPr/>
            <a:r>
              <a:t>Textebene 1</a:t>
            </a:r>
          </a:p>
          <a:p>
            <a:pPr lvl="1"/>
            <a:r>
              <a:t>Textebene 2</a:t>
            </a:r>
          </a:p>
          <a:p>
            <a:pPr lvl="2"/>
            <a:r>
              <a:t>Textebene 3</a:t>
            </a:r>
          </a:p>
          <a:p>
            <a:pPr lvl="3"/>
            <a:r>
              <a:t>Textebene 4</a:t>
            </a:r>
          </a:p>
          <a:p>
            <a:pPr lvl="4"/>
            <a:r>
              <a:t>Textebene 5</a:t>
            </a:r>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p:spTree>
      <p:nvGrpSpPr>
        <p:cNvPr id="1" name=""/>
        <p:cNvGrpSpPr/>
        <p:nvPr/>
      </p:nvGrpSpPr>
      <p:grpSpPr>
        <a:xfrm>
          <a:off x="0" y="0"/>
          <a:ext cx="0" cy="0"/>
          <a:chOff x="0" y="0"/>
          <a:chExt cx="0" cy="0"/>
        </a:xfrm>
      </p:grpSpPr>
      <p:pic>
        <p:nvPicPr>
          <p:cNvPr id="196" name="Bild 2" descr="Bild 2"/>
          <p:cNvPicPr>
            <a:picLocks noChangeAspect="1"/>
          </p:cNvPicPr>
          <p:nvPr/>
        </p:nvPicPr>
        <p:blipFill>
          <a:blip r:embed="rId2">
            <a:extLst/>
          </a:blip>
          <a:stretch>
            <a:fillRect/>
          </a:stretch>
        </p:blipFill>
        <p:spPr>
          <a:xfrm>
            <a:off x="0" y="3563077"/>
            <a:ext cx="12192000" cy="3306347"/>
          </a:xfrm>
          <a:prstGeom prst="rect">
            <a:avLst/>
          </a:prstGeom>
          <a:ln w="12700">
            <a:miter lim="400000"/>
          </a:ln>
        </p:spPr>
      </p:pic>
      <p:pic>
        <p:nvPicPr>
          <p:cNvPr id="197" name="Bild 8" descr="Bild 8"/>
          <p:cNvPicPr>
            <a:picLocks noChangeAspect="1"/>
          </p:cNvPicPr>
          <p:nvPr/>
        </p:nvPicPr>
        <p:blipFill>
          <a:blip r:embed="rId3">
            <a:extLst/>
          </a:blip>
          <a:stretch>
            <a:fillRect/>
          </a:stretch>
        </p:blipFill>
        <p:spPr>
          <a:xfrm>
            <a:off x="9875753" y="371613"/>
            <a:ext cx="1864701" cy="359094"/>
          </a:xfrm>
          <a:prstGeom prst="rect">
            <a:avLst/>
          </a:prstGeom>
          <a:ln w="12700">
            <a:miter lim="400000"/>
          </a:ln>
        </p:spPr>
      </p:pic>
      <p:sp>
        <p:nvSpPr>
          <p:cNvPr id="198" name="Gerade Verbindung 10"/>
          <p:cNvSpPr/>
          <p:nvPr/>
        </p:nvSpPr>
        <p:spPr>
          <a:xfrm>
            <a:off x="503397" y="890478"/>
            <a:ext cx="11237058" cy="1"/>
          </a:xfrm>
          <a:prstGeom prst="line">
            <a:avLst/>
          </a:prstGeom>
          <a:ln w="20320">
            <a:solidFill>
              <a:schemeClr val="accent1"/>
            </a:solidFill>
          </a:ln>
        </p:spPr>
        <p:txBody>
          <a:bodyPr lIns="45719" rIns="45719"/>
          <a:lstStyle/>
          <a:p>
            <a:pPr/>
          </a:p>
        </p:txBody>
      </p:sp>
      <p:sp>
        <p:nvSpPr>
          <p:cNvPr id="199" name="Foliennummer"/>
          <p:cNvSpPr txBox="1"/>
          <p:nvPr>
            <p:ph type="sldNum" sz="quarter" idx="2"/>
          </p:nvPr>
        </p:nvSpPr>
        <p:spPr>
          <a:xfrm>
            <a:off x="11768234" y="5926639"/>
            <a:ext cx="259256" cy="257967"/>
          </a:xfrm>
          <a:prstGeom prst="rect">
            <a:avLst/>
          </a:prstGeom>
        </p:spPr>
        <p:txBody>
          <a:bodyPr lIns="40083" tIns="40083" rIns="40083" bIns="40083"/>
          <a:lstStyle/>
          <a:p>
            <a:pPr/>
            <a:fld id="{86CB4B4D-7CA3-9044-876B-883B54F8677D}" type="slidenum"/>
          </a:p>
        </p:txBody>
      </p:sp>
      <p:sp>
        <p:nvSpPr>
          <p:cNvPr id="200" name="Titeltext"/>
          <p:cNvSpPr txBox="1"/>
          <p:nvPr>
            <p:ph type="title"/>
          </p:nvPr>
        </p:nvSpPr>
        <p:spPr>
          <a:xfrm>
            <a:off x="503395" y="63973"/>
            <a:ext cx="8896379" cy="756296"/>
          </a:xfrm>
          <a:prstGeom prst="rect">
            <a:avLst/>
          </a:prstGeom>
        </p:spPr>
        <p:txBody>
          <a:bodyPr>
            <a:normAutofit fontScale="100000" lnSpcReduction="0"/>
          </a:bodyPr>
          <a:lstStyle>
            <a:lvl1pPr>
              <a:defRPr sz="2500"/>
            </a:lvl1pPr>
          </a:lstStyle>
          <a:p>
            <a:pPr/>
            <a:r>
              <a:t>Titeltext</a:t>
            </a:r>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Divider">
    <p:spTree>
      <p:nvGrpSpPr>
        <p:cNvPr id="1" name=""/>
        <p:cNvGrpSpPr/>
        <p:nvPr/>
      </p:nvGrpSpPr>
      <p:grpSpPr>
        <a:xfrm>
          <a:off x="0" y="0"/>
          <a:ext cx="0" cy="0"/>
          <a:chOff x="0" y="0"/>
          <a:chExt cx="0" cy="0"/>
        </a:xfrm>
      </p:grpSpPr>
      <p:pic>
        <p:nvPicPr>
          <p:cNvPr id="24" name="Bild 5" descr="Bild 5"/>
          <p:cNvPicPr>
            <a:picLocks noChangeAspect="1"/>
          </p:cNvPicPr>
          <p:nvPr/>
        </p:nvPicPr>
        <p:blipFill>
          <a:blip r:embed="rId2">
            <a:extLst/>
          </a:blip>
          <a:stretch>
            <a:fillRect/>
          </a:stretch>
        </p:blipFill>
        <p:spPr>
          <a:xfrm>
            <a:off x="1" y="0"/>
            <a:ext cx="12192001" cy="6858000"/>
          </a:xfrm>
          <a:prstGeom prst="rect">
            <a:avLst/>
          </a:prstGeom>
          <a:ln w="12700">
            <a:miter lim="400000"/>
          </a:ln>
        </p:spPr>
      </p:pic>
      <p:sp>
        <p:nvSpPr>
          <p:cNvPr id="25" name="Titeltext"/>
          <p:cNvSpPr txBox="1"/>
          <p:nvPr>
            <p:ph type="title"/>
          </p:nvPr>
        </p:nvSpPr>
        <p:spPr>
          <a:xfrm>
            <a:off x="471972" y="10512"/>
            <a:ext cx="9397681" cy="3367041"/>
          </a:xfrm>
          <a:prstGeom prst="rect">
            <a:avLst/>
          </a:prstGeom>
        </p:spPr>
        <p:txBody>
          <a:bodyPr anchor="ctr">
            <a:normAutofit fontScale="100000" lnSpcReduction="0"/>
          </a:bodyPr>
          <a:lstStyle>
            <a:lvl1pPr>
              <a:defRPr sz="5300"/>
            </a:lvl1pPr>
          </a:lstStyle>
          <a:p>
            <a:pPr/>
            <a:r>
              <a:t>Titeltext</a:t>
            </a:r>
          </a:p>
        </p:txBody>
      </p:sp>
      <p:pic>
        <p:nvPicPr>
          <p:cNvPr id="26" name="Bild 6" descr="Bild 6"/>
          <p:cNvPicPr>
            <a:picLocks noChangeAspect="1"/>
          </p:cNvPicPr>
          <p:nvPr/>
        </p:nvPicPr>
        <p:blipFill>
          <a:blip r:embed="rId3">
            <a:extLst/>
          </a:blip>
          <a:stretch>
            <a:fillRect/>
          </a:stretch>
        </p:blipFill>
        <p:spPr>
          <a:xfrm>
            <a:off x="9875753" y="196662"/>
            <a:ext cx="1864701" cy="478792"/>
          </a:xfrm>
          <a:prstGeom prst="rect">
            <a:avLst/>
          </a:prstGeom>
          <a:ln w="12700">
            <a:miter lim="400000"/>
          </a:ln>
        </p:spPr>
      </p:pic>
      <p:sp>
        <p:nvSpPr>
          <p:cNvPr id="27" name="Foliennummer"/>
          <p:cNvSpPr txBox="1"/>
          <p:nvPr>
            <p:ph type="sldNum" sz="quarter" idx="2"/>
          </p:nvPr>
        </p:nvSpPr>
        <p:spPr>
          <a:xfrm>
            <a:off x="5892800" y="6172200"/>
            <a:ext cx="2844800" cy="368301"/>
          </a:xfrm>
          <a:prstGeom prst="rect">
            <a:avLst/>
          </a:prstGeom>
        </p:spPr>
        <p:txBody>
          <a:bodyPr lIns="45719" tIns="45719" rIns="45719" bIns="45719"/>
          <a:lstStyle>
            <a:lvl1pPr>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End page">
    <p:spTree>
      <p:nvGrpSpPr>
        <p:cNvPr id="1" name=""/>
        <p:cNvGrpSpPr/>
        <p:nvPr/>
      </p:nvGrpSpPr>
      <p:grpSpPr>
        <a:xfrm>
          <a:off x="0" y="0"/>
          <a:ext cx="0" cy="0"/>
          <a:chOff x="0" y="0"/>
          <a:chExt cx="0" cy="0"/>
        </a:xfrm>
      </p:grpSpPr>
      <p:pic>
        <p:nvPicPr>
          <p:cNvPr id="207" name="Bild 1" descr="Bild 1"/>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08" name="Titeltext"/>
          <p:cNvSpPr txBox="1"/>
          <p:nvPr>
            <p:ph type="title"/>
          </p:nvPr>
        </p:nvSpPr>
        <p:spPr>
          <a:xfrm>
            <a:off x="808450" y="1539490"/>
            <a:ext cx="8591324" cy="1060277"/>
          </a:xfrm>
          <a:prstGeom prst="rect">
            <a:avLst/>
          </a:prstGeom>
        </p:spPr>
        <p:txBody>
          <a:bodyPr anchor="t">
            <a:normAutofit fontScale="100000" lnSpcReduction="0"/>
          </a:bodyPr>
          <a:lstStyle>
            <a:lvl1pPr>
              <a:defRPr sz="3200"/>
            </a:lvl1pPr>
          </a:lstStyle>
          <a:p>
            <a:pPr/>
            <a:r>
              <a:t>Titeltext</a:t>
            </a:r>
          </a:p>
        </p:txBody>
      </p:sp>
      <p:sp>
        <p:nvSpPr>
          <p:cNvPr id="209" name="Foliennummer"/>
          <p:cNvSpPr txBox="1"/>
          <p:nvPr>
            <p:ph type="sldNum" sz="quarter" idx="2"/>
          </p:nvPr>
        </p:nvSpPr>
        <p:spPr>
          <a:xfrm>
            <a:off x="5892800" y="6172200"/>
            <a:ext cx="2844800" cy="368301"/>
          </a:xfrm>
          <a:prstGeom prst="rect">
            <a:avLst/>
          </a:prstGeom>
        </p:spPr>
        <p:txBody>
          <a:bodyPr lIns="45719" tIns="45719" rIns="45719" bIns="45719"/>
          <a:lstStyle>
            <a:lvl1pPr>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elfolie">
    <p:spTree>
      <p:nvGrpSpPr>
        <p:cNvPr id="1" name=""/>
        <p:cNvGrpSpPr/>
        <p:nvPr/>
      </p:nvGrpSpPr>
      <p:grpSpPr>
        <a:xfrm>
          <a:off x="0" y="0"/>
          <a:ext cx="0" cy="0"/>
          <a:chOff x="0" y="0"/>
          <a:chExt cx="0" cy="0"/>
        </a:xfrm>
      </p:grpSpPr>
      <p:pic>
        <p:nvPicPr>
          <p:cNvPr id="216" name="Bild 2" descr="Bild 2"/>
          <p:cNvPicPr>
            <a:picLocks noChangeAspect="1"/>
          </p:cNvPicPr>
          <p:nvPr/>
        </p:nvPicPr>
        <p:blipFill>
          <a:blip r:embed="rId2">
            <a:extLst/>
          </a:blip>
          <a:stretch>
            <a:fillRect/>
          </a:stretch>
        </p:blipFill>
        <p:spPr>
          <a:xfrm>
            <a:off x="0" y="3563077"/>
            <a:ext cx="12192000" cy="3306347"/>
          </a:xfrm>
          <a:prstGeom prst="rect">
            <a:avLst/>
          </a:prstGeom>
          <a:ln w="12700">
            <a:miter lim="400000"/>
          </a:ln>
        </p:spPr>
      </p:pic>
      <p:pic>
        <p:nvPicPr>
          <p:cNvPr id="217" name="Bild 8" descr="Bild 8"/>
          <p:cNvPicPr>
            <a:picLocks noChangeAspect="1"/>
          </p:cNvPicPr>
          <p:nvPr/>
        </p:nvPicPr>
        <p:blipFill>
          <a:blip r:embed="rId3">
            <a:extLst/>
          </a:blip>
          <a:stretch>
            <a:fillRect/>
          </a:stretch>
        </p:blipFill>
        <p:spPr>
          <a:xfrm>
            <a:off x="9875753" y="371613"/>
            <a:ext cx="1864701" cy="359094"/>
          </a:xfrm>
          <a:prstGeom prst="rect">
            <a:avLst/>
          </a:prstGeom>
          <a:ln w="12700">
            <a:miter lim="400000"/>
          </a:ln>
        </p:spPr>
      </p:pic>
      <p:sp>
        <p:nvSpPr>
          <p:cNvPr id="218" name="Gerade Verbindung 10"/>
          <p:cNvSpPr/>
          <p:nvPr/>
        </p:nvSpPr>
        <p:spPr>
          <a:xfrm>
            <a:off x="503397" y="890478"/>
            <a:ext cx="11237058" cy="1"/>
          </a:xfrm>
          <a:prstGeom prst="line">
            <a:avLst/>
          </a:prstGeom>
          <a:ln w="20320">
            <a:solidFill>
              <a:schemeClr val="accent1"/>
            </a:solidFill>
          </a:ln>
        </p:spPr>
        <p:txBody>
          <a:bodyPr lIns="45719" rIns="45719"/>
          <a:lstStyle/>
          <a:p>
            <a:pPr/>
          </a:p>
        </p:txBody>
      </p:sp>
      <p:sp>
        <p:nvSpPr>
          <p:cNvPr id="219" name="Foliennummer"/>
          <p:cNvSpPr txBox="1"/>
          <p:nvPr>
            <p:ph type="sldNum" sz="quarter" idx="2"/>
          </p:nvPr>
        </p:nvSpPr>
        <p:spPr>
          <a:xfrm>
            <a:off x="11768234" y="5926639"/>
            <a:ext cx="259256" cy="257967"/>
          </a:xfrm>
          <a:prstGeom prst="rect">
            <a:avLst/>
          </a:prstGeom>
        </p:spPr>
        <p:txBody>
          <a:bodyPr lIns="40083" tIns="40083" rIns="40083" bIns="40083"/>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_Titelfolie">
    <p:spTree>
      <p:nvGrpSpPr>
        <p:cNvPr id="1" name=""/>
        <p:cNvGrpSpPr/>
        <p:nvPr/>
      </p:nvGrpSpPr>
      <p:grpSpPr>
        <a:xfrm>
          <a:off x="0" y="0"/>
          <a:ext cx="0" cy="0"/>
          <a:chOff x="0" y="0"/>
          <a:chExt cx="0" cy="0"/>
        </a:xfrm>
      </p:grpSpPr>
      <p:pic>
        <p:nvPicPr>
          <p:cNvPr id="226" name="Bild 2" descr="Bild 2"/>
          <p:cNvPicPr>
            <a:picLocks noChangeAspect="1"/>
          </p:cNvPicPr>
          <p:nvPr/>
        </p:nvPicPr>
        <p:blipFill>
          <a:blip r:embed="rId2">
            <a:extLst/>
          </a:blip>
          <a:stretch>
            <a:fillRect/>
          </a:stretch>
        </p:blipFill>
        <p:spPr>
          <a:xfrm>
            <a:off x="0" y="3563077"/>
            <a:ext cx="12192000" cy="3306347"/>
          </a:xfrm>
          <a:prstGeom prst="rect">
            <a:avLst/>
          </a:prstGeom>
          <a:ln w="12700">
            <a:miter lim="400000"/>
          </a:ln>
        </p:spPr>
      </p:pic>
      <p:pic>
        <p:nvPicPr>
          <p:cNvPr id="227" name="Bild 8" descr="Bild 8"/>
          <p:cNvPicPr>
            <a:picLocks noChangeAspect="1"/>
          </p:cNvPicPr>
          <p:nvPr/>
        </p:nvPicPr>
        <p:blipFill>
          <a:blip r:embed="rId3">
            <a:extLst/>
          </a:blip>
          <a:stretch>
            <a:fillRect/>
          </a:stretch>
        </p:blipFill>
        <p:spPr>
          <a:xfrm>
            <a:off x="9875753" y="371613"/>
            <a:ext cx="1864701" cy="359094"/>
          </a:xfrm>
          <a:prstGeom prst="rect">
            <a:avLst/>
          </a:prstGeom>
          <a:ln w="12700">
            <a:miter lim="400000"/>
          </a:ln>
        </p:spPr>
      </p:pic>
      <p:sp>
        <p:nvSpPr>
          <p:cNvPr id="228" name="Gerade Verbindung 10"/>
          <p:cNvSpPr/>
          <p:nvPr/>
        </p:nvSpPr>
        <p:spPr>
          <a:xfrm>
            <a:off x="503397" y="890478"/>
            <a:ext cx="11237058" cy="1"/>
          </a:xfrm>
          <a:prstGeom prst="line">
            <a:avLst/>
          </a:prstGeom>
          <a:ln w="20320">
            <a:solidFill>
              <a:schemeClr val="accent1"/>
            </a:solidFill>
          </a:ln>
        </p:spPr>
        <p:txBody>
          <a:bodyPr lIns="45719" rIns="45719"/>
          <a:lstStyle/>
          <a:p>
            <a:pPr/>
          </a:p>
        </p:txBody>
      </p:sp>
      <p:sp>
        <p:nvSpPr>
          <p:cNvPr id="229" name="Foliennummer"/>
          <p:cNvSpPr txBox="1"/>
          <p:nvPr>
            <p:ph type="sldNum" sz="quarter" idx="2"/>
          </p:nvPr>
        </p:nvSpPr>
        <p:spPr>
          <a:xfrm>
            <a:off x="11768234" y="5926639"/>
            <a:ext cx="259256" cy="257967"/>
          </a:xfrm>
          <a:prstGeom prst="rect">
            <a:avLst/>
          </a:prstGeom>
        </p:spPr>
        <p:txBody>
          <a:bodyPr lIns="40083" tIns="40083" rIns="40083" bIns="40083"/>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ubtitle, Content">
    <p:spTree>
      <p:nvGrpSpPr>
        <p:cNvPr id="1" name=""/>
        <p:cNvGrpSpPr/>
        <p:nvPr/>
      </p:nvGrpSpPr>
      <p:grpSpPr>
        <a:xfrm>
          <a:off x="0" y="0"/>
          <a:ext cx="0" cy="0"/>
          <a:chOff x="0" y="0"/>
          <a:chExt cx="0" cy="0"/>
        </a:xfrm>
      </p:grpSpPr>
      <p:sp>
        <p:nvSpPr>
          <p:cNvPr id="34" name="Foliennummer"/>
          <p:cNvSpPr txBox="1"/>
          <p:nvPr>
            <p:ph type="sldNum" sz="quarter" idx="2"/>
          </p:nvPr>
        </p:nvSpPr>
        <p:spPr>
          <a:prstGeom prst="rect">
            <a:avLst/>
          </a:prstGeom>
        </p:spPr>
        <p:txBody>
          <a:bodyPr/>
          <a:lstStyle/>
          <a:p>
            <a:pPr/>
            <a:fld id="{86CB4B4D-7CA3-9044-876B-883B54F8677D}" type="slidenum"/>
          </a:p>
        </p:txBody>
      </p:sp>
      <p:sp>
        <p:nvSpPr>
          <p:cNvPr id="35" name="Textebene 1…"/>
          <p:cNvSpPr txBox="1"/>
          <p:nvPr>
            <p:ph type="body" idx="1"/>
          </p:nvPr>
        </p:nvSpPr>
        <p:spPr>
          <a:xfrm>
            <a:off x="503395" y="1335901"/>
            <a:ext cx="11237056" cy="4104148"/>
          </a:xfrm>
          <a:prstGeom prst="rect">
            <a:avLst/>
          </a:prstGeom>
        </p:spPr>
        <p:txBody>
          <a:bodyPr>
            <a:normAutofit fontScale="100000" lnSpcReduction="0"/>
          </a:bodyPr>
          <a:lstStyle/>
          <a:p>
            <a:pPr/>
            <a:r>
              <a:t>Textebene 1</a:t>
            </a:r>
          </a:p>
          <a:p>
            <a:pPr lvl="1"/>
            <a:r>
              <a:t>Textebene 2</a:t>
            </a:r>
          </a:p>
          <a:p>
            <a:pPr lvl="2"/>
            <a:r>
              <a:t>Textebene 3</a:t>
            </a:r>
          </a:p>
          <a:p>
            <a:pPr lvl="3"/>
            <a:r>
              <a:t>Textebene 4</a:t>
            </a:r>
          </a:p>
          <a:p>
            <a:pPr lvl="4"/>
            <a:r>
              <a:t>Textebene 5</a:t>
            </a:r>
          </a:p>
        </p:txBody>
      </p:sp>
      <p:sp>
        <p:nvSpPr>
          <p:cNvPr id="36" name="Titeltext"/>
          <p:cNvSpPr txBox="1"/>
          <p:nvPr>
            <p:ph type="title"/>
          </p:nvPr>
        </p:nvSpPr>
        <p:spPr>
          <a:xfrm>
            <a:off x="503395" y="0"/>
            <a:ext cx="9282577" cy="508000"/>
          </a:xfrm>
          <a:prstGeom prst="rect">
            <a:avLst/>
          </a:prstGeom>
        </p:spPr>
        <p:txBody>
          <a:bodyPr>
            <a:normAutofit fontScale="100000" lnSpcReduction="0"/>
          </a:bodyPr>
          <a:lstStyle/>
          <a:p>
            <a:pPr/>
            <a:r>
              <a:t>Titeltext</a:t>
            </a:r>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43" name="Foliennummer"/>
          <p:cNvSpPr txBox="1"/>
          <p:nvPr>
            <p:ph type="sldNum" sz="quarter" idx="2"/>
          </p:nvPr>
        </p:nvSpPr>
        <p:spPr>
          <a:prstGeom prst="rect">
            <a:avLst/>
          </a:prstGeom>
        </p:spPr>
        <p:txBody>
          <a:bodyPr/>
          <a:lstStyle/>
          <a:p>
            <a:pPr/>
            <a:fld id="{86CB4B4D-7CA3-9044-876B-883B54F8677D}" type="slidenum"/>
          </a:p>
        </p:txBody>
      </p:sp>
      <p:sp>
        <p:nvSpPr>
          <p:cNvPr id="44" name="Titeltext"/>
          <p:cNvSpPr txBox="1"/>
          <p:nvPr>
            <p:ph type="title"/>
          </p:nvPr>
        </p:nvSpPr>
        <p:spPr>
          <a:xfrm>
            <a:off x="503395" y="63973"/>
            <a:ext cx="8896379" cy="756296"/>
          </a:xfrm>
          <a:prstGeom prst="rect">
            <a:avLst/>
          </a:prstGeom>
        </p:spPr>
        <p:txBody>
          <a:bodyPr>
            <a:normAutofit fontScale="100000" lnSpcReduction="0"/>
          </a:bodyPr>
          <a:lstStyle/>
          <a:p>
            <a:pPr/>
            <a:r>
              <a:t>Titeltext</a:t>
            </a:r>
          </a:p>
        </p:txBody>
      </p:sp>
      <p:sp>
        <p:nvSpPr>
          <p:cNvPr id="45" name="Textebene 1…"/>
          <p:cNvSpPr txBox="1"/>
          <p:nvPr>
            <p:ph type="body" idx="1"/>
          </p:nvPr>
        </p:nvSpPr>
        <p:spPr>
          <a:xfrm>
            <a:off x="503395" y="1335901"/>
            <a:ext cx="11237056" cy="4104148"/>
          </a:xfrm>
          <a:prstGeom prst="rect">
            <a:avLst/>
          </a:prstGeom>
        </p:spPr>
        <p:txBody>
          <a:bodyPr>
            <a:normAutofit fontScale="100000" lnSpcReduction="0"/>
          </a:bodyPr>
          <a:lstStyle/>
          <a:p>
            <a:pPr/>
            <a:r>
              <a:t>Textebene 1</a:t>
            </a:r>
          </a:p>
          <a:p>
            <a:pPr lvl="1"/>
            <a:r>
              <a:t>Textebene 2</a:t>
            </a:r>
          </a:p>
          <a:p>
            <a:pPr lvl="2"/>
            <a:r>
              <a:t>Textebene 3</a:t>
            </a:r>
          </a:p>
          <a:p>
            <a:pPr lvl="3"/>
            <a:r>
              <a:t>Textebene 4</a:t>
            </a:r>
          </a:p>
          <a:p>
            <a:pPr lvl="4"/>
            <a:r>
              <a:t>Textebene 5</a:t>
            </a:r>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ubtitle, two Contents">
    <p:spTree>
      <p:nvGrpSpPr>
        <p:cNvPr id="1" name=""/>
        <p:cNvGrpSpPr/>
        <p:nvPr/>
      </p:nvGrpSpPr>
      <p:grpSpPr>
        <a:xfrm>
          <a:off x="0" y="0"/>
          <a:ext cx="0" cy="0"/>
          <a:chOff x="0" y="0"/>
          <a:chExt cx="0" cy="0"/>
        </a:xfrm>
      </p:grpSpPr>
      <p:sp>
        <p:nvSpPr>
          <p:cNvPr id="52" name="Foliennummer"/>
          <p:cNvSpPr txBox="1"/>
          <p:nvPr>
            <p:ph type="sldNum" sz="quarter" idx="2"/>
          </p:nvPr>
        </p:nvSpPr>
        <p:spPr>
          <a:prstGeom prst="rect">
            <a:avLst/>
          </a:prstGeom>
        </p:spPr>
        <p:txBody>
          <a:bodyPr/>
          <a:lstStyle/>
          <a:p>
            <a:pPr/>
            <a:fld id="{86CB4B4D-7CA3-9044-876B-883B54F8677D}" type="slidenum"/>
          </a:p>
        </p:txBody>
      </p:sp>
      <p:sp>
        <p:nvSpPr>
          <p:cNvPr id="53" name="Textebene 1…"/>
          <p:cNvSpPr txBox="1"/>
          <p:nvPr>
            <p:ph type="body" sz="half" idx="1"/>
          </p:nvPr>
        </p:nvSpPr>
        <p:spPr>
          <a:xfrm>
            <a:off x="503401" y="1335901"/>
            <a:ext cx="6210989" cy="4104148"/>
          </a:xfrm>
          <a:prstGeom prst="rect">
            <a:avLst/>
          </a:prstGeom>
        </p:spPr>
        <p:txBody>
          <a:bodyPr>
            <a:normAutofit fontScale="100000" lnSpcReduction="0"/>
          </a:bodyPr>
          <a:lstStyle/>
          <a:p>
            <a:pPr/>
            <a:r>
              <a:t>Textebene 1</a:t>
            </a:r>
          </a:p>
          <a:p>
            <a:pPr lvl="1"/>
            <a:r>
              <a:t>Textebene 2</a:t>
            </a:r>
          </a:p>
          <a:p>
            <a:pPr lvl="2"/>
            <a:r>
              <a:t>Textebene 3</a:t>
            </a:r>
          </a:p>
          <a:p>
            <a:pPr lvl="3"/>
            <a:r>
              <a:t>Textebene 4</a:t>
            </a:r>
          </a:p>
          <a:p>
            <a:pPr lvl="4"/>
            <a:r>
              <a:t>Textebene 5</a:t>
            </a:r>
          </a:p>
        </p:txBody>
      </p:sp>
      <p:sp>
        <p:nvSpPr>
          <p:cNvPr id="54" name="Bildplatzhalter 9"/>
          <p:cNvSpPr/>
          <p:nvPr>
            <p:ph type="pic" sz="half" idx="13"/>
          </p:nvPr>
        </p:nvSpPr>
        <p:spPr>
          <a:xfrm>
            <a:off x="6862867" y="1335902"/>
            <a:ext cx="4834790" cy="4104149"/>
          </a:xfrm>
          <a:prstGeom prst="rect">
            <a:avLst/>
          </a:prstGeom>
        </p:spPr>
        <p:txBody>
          <a:bodyPr lIns="91439" tIns="45719" rIns="91439" bIns="45719"/>
          <a:lstStyle/>
          <a:p>
            <a:pPr/>
          </a:p>
        </p:txBody>
      </p:sp>
      <p:sp>
        <p:nvSpPr>
          <p:cNvPr id="55" name="Titeltext"/>
          <p:cNvSpPr txBox="1"/>
          <p:nvPr>
            <p:ph type="title"/>
          </p:nvPr>
        </p:nvSpPr>
        <p:spPr>
          <a:xfrm>
            <a:off x="503395" y="0"/>
            <a:ext cx="9282577" cy="508000"/>
          </a:xfrm>
          <a:prstGeom prst="rect">
            <a:avLst/>
          </a:prstGeom>
        </p:spPr>
        <p:txBody>
          <a:bodyPr>
            <a:normAutofit fontScale="100000" lnSpcReduction="0"/>
          </a:bodyPr>
          <a:lstStyle/>
          <a:p>
            <a:pPr/>
            <a:r>
              <a:t>Titeltext</a:t>
            </a:r>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two Contents">
    <p:spTree>
      <p:nvGrpSpPr>
        <p:cNvPr id="1" name=""/>
        <p:cNvGrpSpPr/>
        <p:nvPr/>
      </p:nvGrpSpPr>
      <p:grpSpPr>
        <a:xfrm>
          <a:off x="0" y="0"/>
          <a:ext cx="0" cy="0"/>
          <a:chOff x="0" y="0"/>
          <a:chExt cx="0" cy="0"/>
        </a:xfrm>
      </p:grpSpPr>
      <p:sp>
        <p:nvSpPr>
          <p:cNvPr id="62" name="Foliennummer"/>
          <p:cNvSpPr txBox="1"/>
          <p:nvPr>
            <p:ph type="sldNum" sz="quarter" idx="2"/>
          </p:nvPr>
        </p:nvSpPr>
        <p:spPr>
          <a:prstGeom prst="rect">
            <a:avLst/>
          </a:prstGeom>
        </p:spPr>
        <p:txBody>
          <a:bodyPr/>
          <a:lstStyle/>
          <a:p>
            <a:pPr/>
            <a:fld id="{86CB4B4D-7CA3-9044-876B-883B54F8677D}" type="slidenum"/>
          </a:p>
        </p:txBody>
      </p:sp>
      <p:sp>
        <p:nvSpPr>
          <p:cNvPr id="63" name="Titeltext"/>
          <p:cNvSpPr txBox="1"/>
          <p:nvPr>
            <p:ph type="title"/>
          </p:nvPr>
        </p:nvSpPr>
        <p:spPr>
          <a:xfrm>
            <a:off x="503395" y="63973"/>
            <a:ext cx="8896379" cy="756296"/>
          </a:xfrm>
          <a:prstGeom prst="rect">
            <a:avLst/>
          </a:prstGeom>
        </p:spPr>
        <p:txBody>
          <a:bodyPr>
            <a:normAutofit fontScale="100000" lnSpcReduction="0"/>
          </a:bodyPr>
          <a:lstStyle/>
          <a:p>
            <a:pPr/>
            <a:r>
              <a:t>Titeltext</a:t>
            </a:r>
          </a:p>
        </p:txBody>
      </p:sp>
      <p:sp>
        <p:nvSpPr>
          <p:cNvPr id="64" name="Textebene 1…"/>
          <p:cNvSpPr txBox="1"/>
          <p:nvPr>
            <p:ph type="body" sz="half" idx="1"/>
          </p:nvPr>
        </p:nvSpPr>
        <p:spPr>
          <a:xfrm>
            <a:off x="503401" y="1335901"/>
            <a:ext cx="6210989" cy="4104148"/>
          </a:xfrm>
          <a:prstGeom prst="rect">
            <a:avLst/>
          </a:prstGeom>
        </p:spPr>
        <p:txBody>
          <a:bodyPr>
            <a:normAutofit fontScale="100000" lnSpcReduction="0"/>
          </a:bodyPr>
          <a:lstStyle>
            <a:lvl1pPr marL="0" indent="0">
              <a:buClrTx/>
              <a:buSzTx/>
              <a:buNone/>
            </a:lvl1pPr>
            <a:lvl2pPr>
              <a:buClrTx/>
            </a:lvl2pPr>
            <a:lvl3pPr>
              <a:buClrTx/>
            </a:lvl3pPr>
            <a:lvl4pPr>
              <a:buClrTx/>
            </a:lvl4pPr>
            <a:lvl5pPr>
              <a:buClrTx/>
            </a:lvl5pPr>
          </a:lstStyle>
          <a:p>
            <a:pPr/>
            <a:r>
              <a:t>Textebene 1</a:t>
            </a:r>
          </a:p>
          <a:p>
            <a:pPr lvl="1"/>
            <a:r>
              <a:t>Textebene 2</a:t>
            </a:r>
          </a:p>
          <a:p>
            <a:pPr lvl="2"/>
            <a:r>
              <a:t>Textebene 3</a:t>
            </a:r>
          </a:p>
          <a:p>
            <a:pPr lvl="3"/>
            <a:r>
              <a:t>Textebene 4</a:t>
            </a:r>
          </a:p>
          <a:p>
            <a:pPr lvl="4"/>
            <a:r>
              <a:t>Textebene 5</a:t>
            </a:r>
          </a:p>
        </p:txBody>
      </p:sp>
      <p:sp>
        <p:nvSpPr>
          <p:cNvPr id="65" name="Bildplatzhalter 9"/>
          <p:cNvSpPr/>
          <p:nvPr>
            <p:ph type="pic" sz="half" idx="13"/>
          </p:nvPr>
        </p:nvSpPr>
        <p:spPr>
          <a:xfrm>
            <a:off x="6862867" y="1335902"/>
            <a:ext cx="4834790" cy="4104149"/>
          </a:xfrm>
          <a:prstGeom prst="rect">
            <a:avLst/>
          </a:prstGeom>
        </p:spPr>
        <p:txBody>
          <a:bodyPr lIns="91439" tIns="45719" rIns="91439" bIns="45719"/>
          <a:lstStyle/>
          <a:p>
            <a:pPr/>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ubtitle">
    <p:spTree>
      <p:nvGrpSpPr>
        <p:cNvPr id="1" name=""/>
        <p:cNvGrpSpPr/>
        <p:nvPr/>
      </p:nvGrpSpPr>
      <p:grpSpPr>
        <a:xfrm>
          <a:off x="0" y="0"/>
          <a:ext cx="0" cy="0"/>
          <a:chOff x="0" y="0"/>
          <a:chExt cx="0" cy="0"/>
        </a:xfrm>
      </p:grpSpPr>
      <p:sp>
        <p:nvSpPr>
          <p:cNvPr id="72" name="Foliennummer"/>
          <p:cNvSpPr txBox="1"/>
          <p:nvPr>
            <p:ph type="sldNum" sz="quarter" idx="2"/>
          </p:nvPr>
        </p:nvSpPr>
        <p:spPr>
          <a:prstGeom prst="rect">
            <a:avLst/>
          </a:prstGeom>
        </p:spPr>
        <p:txBody>
          <a:bodyPr/>
          <a:lstStyle/>
          <a:p>
            <a:pPr/>
            <a:fld id="{86CB4B4D-7CA3-9044-876B-883B54F8677D}" type="slidenum"/>
          </a:p>
        </p:txBody>
      </p:sp>
      <p:sp>
        <p:nvSpPr>
          <p:cNvPr id="73" name="Textebene 1…"/>
          <p:cNvSpPr txBox="1"/>
          <p:nvPr>
            <p:ph type="body" sz="quarter" idx="1"/>
          </p:nvPr>
        </p:nvSpPr>
        <p:spPr>
          <a:xfrm>
            <a:off x="503395" y="584047"/>
            <a:ext cx="9282577" cy="251651"/>
          </a:xfrm>
          <a:prstGeom prst="rect">
            <a:avLst/>
          </a:prstGeom>
        </p:spPr>
        <p:txBody>
          <a:bodyPr>
            <a:normAutofit fontScale="100000" lnSpcReduction="0"/>
          </a:bodyPr>
          <a:lstStyle>
            <a:lvl1pPr marL="0" indent="0">
              <a:spcBef>
                <a:spcPts val="0"/>
              </a:spcBef>
              <a:buClrTx/>
              <a:buSzTx/>
              <a:buNone/>
              <a:defRPr sz="1600"/>
            </a:lvl1pPr>
            <a:lvl2pPr marL="322377" indent="-148141">
              <a:spcBef>
                <a:spcPts val="0"/>
              </a:spcBef>
              <a:buClrTx/>
              <a:defRPr sz="1600"/>
            </a:lvl2pPr>
            <a:lvl3pPr marL="515128" indent="-174233">
              <a:spcBef>
                <a:spcPts val="0"/>
              </a:spcBef>
              <a:buClrTx/>
              <a:defRPr sz="1600"/>
            </a:lvl3pPr>
            <a:lvl4pPr marL="680273" indent="-165145">
              <a:spcBef>
                <a:spcPts val="0"/>
              </a:spcBef>
              <a:buClrTx/>
              <a:defRPr sz="1600"/>
            </a:lvl4pPr>
            <a:lvl5pPr marL="854508" indent="-174233">
              <a:spcBef>
                <a:spcPts val="0"/>
              </a:spcBef>
              <a:buClrTx/>
              <a:defRPr sz="1600"/>
            </a:lvl5pPr>
          </a:lstStyle>
          <a:p>
            <a:pPr/>
            <a:r>
              <a:t>Textebene 1</a:t>
            </a:r>
          </a:p>
          <a:p>
            <a:pPr lvl="1"/>
            <a:r>
              <a:t>Textebene 2</a:t>
            </a:r>
          </a:p>
          <a:p>
            <a:pPr lvl="2"/>
            <a:r>
              <a:t>Textebene 3</a:t>
            </a:r>
          </a:p>
          <a:p>
            <a:pPr lvl="3"/>
            <a:r>
              <a:t>Textebene 4</a:t>
            </a:r>
          </a:p>
          <a:p>
            <a:pPr lvl="4"/>
            <a:r>
              <a:t>Textebene 5</a:t>
            </a:r>
          </a:p>
        </p:txBody>
      </p:sp>
      <p:sp>
        <p:nvSpPr>
          <p:cNvPr id="74" name="Titeltext"/>
          <p:cNvSpPr txBox="1"/>
          <p:nvPr>
            <p:ph type="title"/>
          </p:nvPr>
        </p:nvSpPr>
        <p:spPr>
          <a:xfrm>
            <a:off x="503395" y="0"/>
            <a:ext cx="9282577" cy="508000"/>
          </a:xfrm>
          <a:prstGeom prst="rect">
            <a:avLst/>
          </a:prstGeom>
        </p:spPr>
        <p:txBody>
          <a:bodyPr>
            <a:normAutofit fontScale="100000" lnSpcReduction="0"/>
          </a:bodyPr>
          <a:lstStyle/>
          <a:p>
            <a:pPr/>
            <a:r>
              <a:t>Titeltext</a:t>
            </a:r>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spTree>
      <p:nvGrpSpPr>
        <p:cNvPr id="1" name=""/>
        <p:cNvGrpSpPr/>
        <p:nvPr/>
      </p:nvGrpSpPr>
      <p:grpSpPr>
        <a:xfrm>
          <a:off x="0" y="0"/>
          <a:ext cx="0" cy="0"/>
          <a:chOff x="0" y="0"/>
          <a:chExt cx="0" cy="0"/>
        </a:xfrm>
      </p:grpSpPr>
      <p:sp>
        <p:nvSpPr>
          <p:cNvPr id="81" name="Foliennummer"/>
          <p:cNvSpPr txBox="1"/>
          <p:nvPr>
            <p:ph type="sldNum" sz="quarter" idx="2"/>
          </p:nvPr>
        </p:nvSpPr>
        <p:spPr>
          <a:prstGeom prst="rect">
            <a:avLst/>
          </a:prstGeom>
        </p:spPr>
        <p:txBody>
          <a:bodyPr/>
          <a:lstStyle/>
          <a:p>
            <a:pPr/>
            <a:fld id="{86CB4B4D-7CA3-9044-876B-883B54F8677D}" type="slidenum"/>
          </a:p>
        </p:txBody>
      </p:sp>
      <p:sp>
        <p:nvSpPr>
          <p:cNvPr id="82" name="Titeltext"/>
          <p:cNvSpPr txBox="1"/>
          <p:nvPr>
            <p:ph type="title"/>
          </p:nvPr>
        </p:nvSpPr>
        <p:spPr>
          <a:xfrm>
            <a:off x="503395" y="63973"/>
            <a:ext cx="8896379" cy="756296"/>
          </a:xfrm>
          <a:prstGeom prst="rect">
            <a:avLst/>
          </a:prstGeom>
        </p:spPr>
        <p:txBody>
          <a:bodyPr>
            <a:normAutofit fontScale="100000" lnSpcReduction="0"/>
          </a:bodyPr>
          <a:lstStyle/>
          <a:p>
            <a:pPr/>
            <a:r>
              <a:t>Titeltext</a:t>
            </a:r>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End page">
    <p:spTree>
      <p:nvGrpSpPr>
        <p:cNvPr id="1" name=""/>
        <p:cNvGrpSpPr/>
        <p:nvPr/>
      </p:nvGrpSpPr>
      <p:grpSpPr>
        <a:xfrm>
          <a:off x="0" y="0"/>
          <a:ext cx="0" cy="0"/>
          <a:chOff x="0" y="0"/>
          <a:chExt cx="0" cy="0"/>
        </a:xfrm>
      </p:grpSpPr>
      <p:pic>
        <p:nvPicPr>
          <p:cNvPr id="89" name="Bild 4" descr="Bild 4"/>
          <p:cNvPicPr>
            <a:picLocks noChangeAspect="1"/>
          </p:cNvPicPr>
          <p:nvPr/>
        </p:nvPicPr>
        <p:blipFill>
          <a:blip r:embed="rId2">
            <a:extLst/>
          </a:blip>
          <a:stretch>
            <a:fillRect/>
          </a:stretch>
        </p:blipFill>
        <p:spPr>
          <a:xfrm>
            <a:off x="1" y="0"/>
            <a:ext cx="12192001" cy="6858000"/>
          </a:xfrm>
          <a:prstGeom prst="rect">
            <a:avLst/>
          </a:prstGeom>
          <a:ln w="12700">
            <a:miter lim="400000"/>
          </a:ln>
        </p:spPr>
      </p:pic>
      <p:sp>
        <p:nvSpPr>
          <p:cNvPr id="90" name="Titeltext"/>
          <p:cNvSpPr txBox="1"/>
          <p:nvPr>
            <p:ph type="title"/>
          </p:nvPr>
        </p:nvSpPr>
        <p:spPr>
          <a:xfrm>
            <a:off x="808450" y="1539491"/>
            <a:ext cx="8591324" cy="1060276"/>
          </a:xfrm>
          <a:prstGeom prst="rect">
            <a:avLst/>
          </a:prstGeom>
        </p:spPr>
        <p:txBody>
          <a:bodyPr anchor="t">
            <a:normAutofit fontScale="100000" lnSpcReduction="0"/>
          </a:bodyPr>
          <a:lstStyle>
            <a:lvl1pPr>
              <a:defRPr sz="3200"/>
            </a:lvl1pPr>
          </a:lstStyle>
          <a:p>
            <a:pPr/>
            <a:r>
              <a:t>Titeltext</a:t>
            </a:r>
          </a:p>
        </p:txBody>
      </p:sp>
      <p:sp>
        <p:nvSpPr>
          <p:cNvPr id="91" name="Foliennummer"/>
          <p:cNvSpPr txBox="1"/>
          <p:nvPr>
            <p:ph type="sldNum" sz="quarter" idx="2"/>
          </p:nvPr>
        </p:nvSpPr>
        <p:spPr>
          <a:xfrm>
            <a:off x="5892800" y="6172200"/>
            <a:ext cx="2844800" cy="368301"/>
          </a:xfrm>
          <a:prstGeom prst="rect">
            <a:avLst/>
          </a:prstGeom>
        </p:spPr>
        <p:txBody>
          <a:bodyPr lIns="45719" tIns="45719" rIns="45719" bIns="45719"/>
          <a:lstStyle>
            <a:lvl1pPr>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 Id="rId19" Type="http://schemas.openxmlformats.org/officeDocument/2006/relationships/slideLayout" Target="../slideLayouts/slideLayout16.xml"/><Relationship Id="rId20" Type="http://schemas.openxmlformats.org/officeDocument/2006/relationships/slideLayout" Target="../slideLayouts/slideLayout17.xml"/><Relationship Id="rId21" Type="http://schemas.openxmlformats.org/officeDocument/2006/relationships/slideLayout" Target="../slideLayouts/slideLayout18.xml"/><Relationship Id="rId22" Type="http://schemas.openxmlformats.org/officeDocument/2006/relationships/slideLayout" Target="../slideLayouts/slideLayout19.xml"/><Relationship Id="rId23" Type="http://schemas.openxmlformats.org/officeDocument/2006/relationships/slideLayout" Target="../slideLayouts/slideLayout20.xml"/><Relationship Id="rId24" Type="http://schemas.openxmlformats.org/officeDocument/2006/relationships/slideLayout" Target="../slideLayouts/slideLayout21.xml"/><Relationship Id="rId25"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Bild 7" descr="Bild 7"/>
          <p:cNvPicPr>
            <a:picLocks noChangeAspect="1"/>
          </p:cNvPicPr>
          <p:nvPr/>
        </p:nvPicPr>
        <p:blipFill>
          <a:blip r:embed="rId2">
            <a:extLst/>
          </a:blip>
          <a:stretch>
            <a:fillRect/>
          </a:stretch>
        </p:blipFill>
        <p:spPr>
          <a:xfrm>
            <a:off x="1" y="4471670"/>
            <a:ext cx="12192001" cy="2397448"/>
          </a:xfrm>
          <a:prstGeom prst="rect">
            <a:avLst/>
          </a:prstGeom>
          <a:ln w="12700">
            <a:miter lim="400000"/>
          </a:ln>
        </p:spPr>
      </p:pic>
      <p:sp>
        <p:nvSpPr>
          <p:cNvPr id="3" name="Gerade Verbindung 10"/>
          <p:cNvSpPr/>
          <p:nvPr/>
        </p:nvSpPr>
        <p:spPr>
          <a:xfrm>
            <a:off x="503401" y="890478"/>
            <a:ext cx="11237058" cy="1"/>
          </a:xfrm>
          <a:prstGeom prst="line">
            <a:avLst/>
          </a:prstGeom>
          <a:ln w="20320">
            <a:solidFill>
              <a:schemeClr val="accent1"/>
            </a:solidFill>
          </a:ln>
        </p:spPr>
        <p:txBody>
          <a:bodyPr lIns="45719" rIns="45719"/>
          <a:lstStyle/>
          <a:p>
            <a:pPr/>
          </a:p>
        </p:txBody>
      </p:sp>
      <p:sp>
        <p:nvSpPr>
          <p:cNvPr id="4" name="Foliennummer"/>
          <p:cNvSpPr txBox="1"/>
          <p:nvPr>
            <p:ph type="sldNum" sz="quarter" idx="2"/>
          </p:nvPr>
        </p:nvSpPr>
        <p:spPr>
          <a:xfrm>
            <a:off x="11561364" y="5746203"/>
            <a:ext cx="179091" cy="177801"/>
          </a:xfrm>
          <a:prstGeom prst="rect">
            <a:avLst/>
          </a:prstGeom>
          <a:ln w="12700">
            <a:miter lim="400000"/>
          </a:ln>
        </p:spPr>
        <p:txBody>
          <a:bodyPr wrap="none" lIns="0" tIns="0" rIns="0" bIns="0" anchor="ctr">
            <a:spAutoFit/>
          </a:bodyPr>
          <a:lstStyle>
            <a:lvl1pPr algn="r">
              <a:defRPr sz="1200">
                <a:latin typeface="Tahoma"/>
                <a:ea typeface="Tahoma"/>
                <a:cs typeface="Tahoma"/>
                <a:sym typeface="Tahoma"/>
              </a:defRPr>
            </a:lvl1pPr>
          </a:lstStyle>
          <a:p>
            <a:pPr/>
            <a:fld id="{86CB4B4D-7CA3-9044-876B-883B54F8677D}" type="slidenum"/>
          </a:p>
        </p:txBody>
      </p:sp>
      <p:pic>
        <p:nvPicPr>
          <p:cNvPr id="5" name="Bild 13" descr="Bild 13"/>
          <p:cNvPicPr>
            <a:picLocks noChangeAspect="1"/>
          </p:cNvPicPr>
          <p:nvPr/>
        </p:nvPicPr>
        <p:blipFill>
          <a:blip r:embed="rId3">
            <a:extLst/>
          </a:blip>
          <a:stretch>
            <a:fillRect/>
          </a:stretch>
        </p:blipFill>
        <p:spPr>
          <a:xfrm>
            <a:off x="9875753" y="196662"/>
            <a:ext cx="1864701" cy="478792"/>
          </a:xfrm>
          <a:prstGeom prst="rect">
            <a:avLst/>
          </a:prstGeom>
          <a:ln w="12700">
            <a:miter lim="400000"/>
          </a:ln>
        </p:spPr>
      </p:pic>
      <p:sp>
        <p:nvSpPr>
          <p:cNvPr id="6" name="Titeltext"/>
          <p:cNvSpPr txBox="1"/>
          <p:nvPr>
            <p:ph type="title"/>
          </p:nvPr>
        </p:nvSpPr>
        <p:spPr>
          <a:xfrm>
            <a:off x="609600" y="0"/>
            <a:ext cx="10972800" cy="1417638"/>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lstStyle/>
          <a:p>
            <a:pPr/>
            <a:r>
              <a:t>Titeltext</a:t>
            </a:r>
          </a:p>
        </p:txBody>
      </p:sp>
      <p:sp>
        <p:nvSpPr>
          <p:cNvPr id="7" name="Textebene 1…"/>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r>
              <a:t>Textebene 1</a:t>
            </a:r>
          </a:p>
          <a:p>
            <a:pPr lvl="1"/>
            <a:r>
              <a:t>Textebene 2</a:t>
            </a:r>
          </a:p>
          <a:p>
            <a:pPr lvl="2"/>
            <a:r>
              <a:t>Textebene 3</a:t>
            </a:r>
          </a:p>
          <a:p>
            <a:pPr lvl="3"/>
            <a:r>
              <a:t>Textebene 4</a:t>
            </a:r>
          </a:p>
          <a:p>
            <a:pPr lvl="4"/>
            <a:r>
              <a:t>Textebene 5</a:t>
            </a:r>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 id="2147483666" r:id="rId21"/>
    <p:sldLayoutId id="2147483667" r:id="rId22"/>
    <p:sldLayoutId id="2147483668" r:id="rId23"/>
    <p:sldLayoutId id="2147483669" r:id="rId24"/>
    <p:sldLayoutId id="2147483670" r:id="rId25"/>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1" baseline="0" cap="none" i="0" spc="0" strike="noStrike" sz="3300" u="none">
          <a:ln>
            <a:noFill/>
          </a:ln>
          <a:solidFill>
            <a:schemeClr val="accent4"/>
          </a:solidFill>
          <a:uFillTx/>
          <a:latin typeface="Tahoma"/>
          <a:ea typeface="Tahoma"/>
          <a:cs typeface="Tahoma"/>
          <a:sym typeface="Tahoma"/>
        </a:defRPr>
      </a:lvl1pPr>
      <a:lvl2pPr marL="0" marR="0" indent="0" algn="l" defTabSz="914400" rtl="0" latinLnBrk="0">
        <a:lnSpc>
          <a:spcPct val="100000"/>
        </a:lnSpc>
        <a:spcBef>
          <a:spcPts val="0"/>
        </a:spcBef>
        <a:spcAft>
          <a:spcPts val="0"/>
        </a:spcAft>
        <a:buClrTx/>
        <a:buSzTx/>
        <a:buFontTx/>
        <a:buNone/>
        <a:tabLst/>
        <a:defRPr b="1" baseline="0" cap="none" i="0" spc="0" strike="noStrike" sz="3300" u="none">
          <a:ln>
            <a:noFill/>
          </a:ln>
          <a:solidFill>
            <a:schemeClr val="accent4"/>
          </a:solidFill>
          <a:uFillTx/>
          <a:latin typeface="Tahoma"/>
          <a:ea typeface="Tahoma"/>
          <a:cs typeface="Tahoma"/>
          <a:sym typeface="Tahoma"/>
        </a:defRPr>
      </a:lvl2pPr>
      <a:lvl3pPr marL="0" marR="0" indent="0" algn="l" defTabSz="914400" rtl="0" latinLnBrk="0">
        <a:lnSpc>
          <a:spcPct val="100000"/>
        </a:lnSpc>
        <a:spcBef>
          <a:spcPts val="0"/>
        </a:spcBef>
        <a:spcAft>
          <a:spcPts val="0"/>
        </a:spcAft>
        <a:buClrTx/>
        <a:buSzTx/>
        <a:buFontTx/>
        <a:buNone/>
        <a:tabLst/>
        <a:defRPr b="1" baseline="0" cap="none" i="0" spc="0" strike="noStrike" sz="3300" u="none">
          <a:ln>
            <a:noFill/>
          </a:ln>
          <a:solidFill>
            <a:schemeClr val="accent4"/>
          </a:solidFill>
          <a:uFillTx/>
          <a:latin typeface="Tahoma"/>
          <a:ea typeface="Tahoma"/>
          <a:cs typeface="Tahoma"/>
          <a:sym typeface="Tahoma"/>
        </a:defRPr>
      </a:lvl3pPr>
      <a:lvl4pPr marL="0" marR="0" indent="0" algn="l" defTabSz="914400" rtl="0" latinLnBrk="0">
        <a:lnSpc>
          <a:spcPct val="100000"/>
        </a:lnSpc>
        <a:spcBef>
          <a:spcPts val="0"/>
        </a:spcBef>
        <a:spcAft>
          <a:spcPts val="0"/>
        </a:spcAft>
        <a:buClrTx/>
        <a:buSzTx/>
        <a:buFontTx/>
        <a:buNone/>
        <a:tabLst/>
        <a:defRPr b="1" baseline="0" cap="none" i="0" spc="0" strike="noStrike" sz="3300" u="none">
          <a:ln>
            <a:noFill/>
          </a:ln>
          <a:solidFill>
            <a:schemeClr val="accent4"/>
          </a:solidFill>
          <a:uFillTx/>
          <a:latin typeface="Tahoma"/>
          <a:ea typeface="Tahoma"/>
          <a:cs typeface="Tahoma"/>
          <a:sym typeface="Tahoma"/>
        </a:defRPr>
      </a:lvl4pPr>
      <a:lvl5pPr marL="0" marR="0" indent="0" algn="l" defTabSz="914400" rtl="0" latinLnBrk="0">
        <a:lnSpc>
          <a:spcPct val="100000"/>
        </a:lnSpc>
        <a:spcBef>
          <a:spcPts val="0"/>
        </a:spcBef>
        <a:spcAft>
          <a:spcPts val="0"/>
        </a:spcAft>
        <a:buClrTx/>
        <a:buSzTx/>
        <a:buFontTx/>
        <a:buNone/>
        <a:tabLst/>
        <a:defRPr b="1" baseline="0" cap="none" i="0" spc="0" strike="noStrike" sz="3300" u="none">
          <a:ln>
            <a:noFill/>
          </a:ln>
          <a:solidFill>
            <a:schemeClr val="accent4"/>
          </a:solidFill>
          <a:uFillTx/>
          <a:latin typeface="Tahoma"/>
          <a:ea typeface="Tahoma"/>
          <a:cs typeface="Tahoma"/>
          <a:sym typeface="Tahoma"/>
        </a:defRPr>
      </a:lvl5pPr>
      <a:lvl6pPr marL="0" marR="0" indent="436344" algn="l" defTabSz="914400" rtl="0" latinLnBrk="0">
        <a:lnSpc>
          <a:spcPct val="100000"/>
        </a:lnSpc>
        <a:spcBef>
          <a:spcPts val="0"/>
        </a:spcBef>
        <a:spcAft>
          <a:spcPts val="0"/>
        </a:spcAft>
        <a:buClrTx/>
        <a:buSzTx/>
        <a:buFontTx/>
        <a:buNone/>
        <a:tabLst/>
        <a:defRPr b="1" baseline="0" cap="none" i="0" spc="0" strike="noStrike" sz="3300" u="none">
          <a:ln>
            <a:noFill/>
          </a:ln>
          <a:solidFill>
            <a:schemeClr val="accent4"/>
          </a:solidFill>
          <a:uFillTx/>
          <a:latin typeface="Tahoma"/>
          <a:ea typeface="Tahoma"/>
          <a:cs typeface="Tahoma"/>
          <a:sym typeface="Tahoma"/>
        </a:defRPr>
      </a:lvl6pPr>
      <a:lvl7pPr marL="0" marR="0" indent="872688" algn="l" defTabSz="914400" rtl="0" latinLnBrk="0">
        <a:lnSpc>
          <a:spcPct val="100000"/>
        </a:lnSpc>
        <a:spcBef>
          <a:spcPts val="0"/>
        </a:spcBef>
        <a:spcAft>
          <a:spcPts val="0"/>
        </a:spcAft>
        <a:buClrTx/>
        <a:buSzTx/>
        <a:buFontTx/>
        <a:buNone/>
        <a:tabLst/>
        <a:defRPr b="1" baseline="0" cap="none" i="0" spc="0" strike="noStrike" sz="3300" u="none">
          <a:ln>
            <a:noFill/>
          </a:ln>
          <a:solidFill>
            <a:schemeClr val="accent4"/>
          </a:solidFill>
          <a:uFillTx/>
          <a:latin typeface="Tahoma"/>
          <a:ea typeface="Tahoma"/>
          <a:cs typeface="Tahoma"/>
          <a:sym typeface="Tahoma"/>
        </a:defRPr>
      </a:lvl7pPr>
      <a:lvl8pPr marL="0" marR="0" indent="1309033" algn="l" defTabSz="914400" rtl="0" latinLnBrk="0">
        <a:lnSpc>
          <a:spcPct val="100000"/>
        </a:lnSpc>
        <a:spcBef>
          <a:spcPts val="0"/>
        </a:spcBef>
        <a:spcAft>
          <a:spcPts val="0"/>
        </a:spcAft>
        <a:buClrTx/>
        <a:buSzTx/>
        <a:buFontTx/>
        <a:buNone/>
        <a:tabLst/>
        <a:defRPr b="1" baseline="0" cap="none" i="0" spc="0" strike="noStrike" sz="3300" u="none">
          <a:ln>
            <a:noFill/>
          </a:ln>
          <a:solidFill>
            <a:schemeClr val="accent4"/>
          </a:solidFill>
          <a:uFillTx/>
          <a:latin typeface="Tahoma"/>
          <a:ea typeface="Tahoma"/>
          <a:cs typeface="Tahoma"/>
          <a:sym typeface="Tahoma"/>
        </a:defRPr>
      </a:lvl8pPr>
      <a:lvl9pPr marL="0" marR="0" indent="1745377" algn="l" defTabSz="914400" rtl="0" latinLnBrk="0">
        <a:lnSpc>
          <a:spcPct val="100000"/>
        </a:lnSpc>
        <a:spcBef>
          <a:spcPts val="0"/>
        </a:spcBef>
        <a:spcAft>
          <a:spcPts val="0"/>
        </a:spcAft>
        <a:buClrTx/>
        <a:buSzTx/>
        <a:buFontTx/>
        <a:buNone/>
        <a:tabLst/>
        <a:defRPr b="1" baseline="0" cap="none" i="0" spc="0" strike="noStrike" sz="3300" u="none">
          <a:ln>
            <a:noFill/>
          </a:ln>
          <a:solidFill>
            <a:schemeClr val="accent4"/>
          </a:solidFill>
          <a:uFillTx/>
          <a:latin typeface="Tahoma"/>
          <a:ea typeface="Tahoma"/>
          <a:cs typeface="Tahoma"/>
          <a:sym typeface="Tahoma"/>
        </a:defRPr>
      </a:lvl9pPr>
    </p:titleStyle>
    <p:bodyStyle>
      <a:lvl1pPr marL="174233" marR="0" indent="-174233" algn="l" defTabSz="914400" rtl="0" latinLnBrk="0">
        <a:lnSpc>
          <a:spcPct val="90000"/>
        </a:lnSpc>
        <a:spcBef>
          <a:spcPts val="300"/>
        </a:spcBef>
        <a:spcAft>
          <a:spcPts val="0"/>
        </a:spcAft>
        <a:buClr>
          <a:schemeClr val="accent1"/>
        </a:buClr>
        <a:buSzPct val="120000"/>
        <a:buFontTx/>
        <a:buChar char="▪"/>
        <a:tabLst/>
        <a:defRPr b="0" baseline="0" cap="none" i="0" spc="0" strike="noStrike" sz="2100" u="none">
          <a:ln>
            <a:noFill/>
          </a:ln>
          <a:solidFill>
            <a:schemeClr val="accent4"/>
          </a:solidFill>
          <a:uFillTx/>
          <a:latin typeface="Tahoma"/>
          <a:ea typeface="Tahoma"/>
          <a:cs typeface="Tahoma"/>
          <a:sym typeface="Tahoma"/>
        </a:defRPr>
      </a:lvl1pPr>
      <a:lvl2pPr marL="368671" marR="0" indent="-194435" algn="l" defTabSz="914400" rtl="0" latinLnBrk="0">
        <a:lnSpc>
          <a:spcPct val="90000"/>
        </a:lnSpc>
        <a:spcBef>
          <a:spcPts val="300"/>
        </a:spcBef>
        <a:spcAft>
          <a:spcPts val="0"/>
        </a:spcAft>
        <a:buClr>
          <a:schemeClr val="accent1"/>
        </a:buClr>
        <a:buSzPct val="120000"/>
        <a:buFontTx/>
        <a:buChar char="▪"/>
        <a:tabLst/>
        <a:defRPr b="0" baseline="0" cap="none" i="0" spc="0" strike="noStrike" sz="2100" u="none">
          <a:ln>
            <a:noFill/>
          </a:ln>
          <a:solidFill>
            <a:schemeClr val="accent4"/>
          </a:solidFill>
          <a:uFillTx/>
          <a:latin typeface="Tahoma"/>
          <a:ea typeface="Tahoma"/>
          <a:cs typeface="Tahoma"/>
          <a:sym typeface="Tahoma"/>
        </a:defRPr>
      </a:lvl2pPr>
      <a:lvl3pPr marL="569576" marR="0" indent="-228682" algn="l" defTabSz="914400" rtl="0" latinLnBrk="0">
        <a:lnSpc>
          <a:spcPct val="90000"/>
        </a:lnSpc>
        <a:spcBef>
          <a:spcPts val="300"/>
        </a:spcBef>
        <a:spcAft>
          <a:spcPts val="0"/>
        </a:spcAft>
        <a:buClr>
          <a:schemeClr val="accent1"/>
        </a:buClr>
        <a:buSzPct val="120000"/>
        <a:buFontTx/>
        <a:buChar char="▪"/>
        <a:tabLst/>
        <a:defRPr b="0" baseline="0" cap="none" i="0" spc="0" strike="noStrike" sz="2100" u="none">
          <a:ln>
            <a:noFill/>
          </a:ln>
          <a:solidFill>
            <a:schemeClr val="accent4"/>
          </a:solidFill>
          <a:uFillTx/>
          <a:latin typeface="Tahoma"/>
          <a:ea typeface="Tahoma"/>
          <a:cs typeface="Tahoma"/>
          <a:sym typeface="Tahoma"/>
        </a:defRPr>
      </a:lvl3pPr>
      <a:lvl4pPr marL="731881" marR="0" indent="-216752" algn="l" defTabSz="914400" rtl="0" latinLnBrk="0">
        <a:lnSpc>
          <a:spcPct val="90000"/>
        </a:lnSpc>
        <a:spcBef>
          <a:spcPts val="300"/>
        </a:spcBef>
        <a:spcAft>
          <a:spcPts val="0"/>
        </a:spcAft>
        <a:buClr>
          <a:schemeClr val="accent1"/>
        </a:buClr>
        <a:buSzPct val="120000"/>
        <a:buFontTx/>
        <a:buChar char="▪"/>
        <a:tabLst/>
        <a:defRPr b="0" baseline="0" cap="none" i="0" spc="0" strike="noStrike" sz="2100" u="none">
          <a:ln>
            <a:noFill/>
          </a:ln>
          <a:solidFill>
            <a:schemeClr val="accent4"/>
          </a:solidFill>
          <a:uFillTx/>
          <a:latin typeface="Tahoma"/>
          <a:ea typeface="Tahoma"/>
          <a:cs typeface="Tahoma"/>
          <a:sym typeface="Tahoma"/>
        </a:defRPr>
      </a:lvl4pPr>
      <a:lvl5pPr marL="908956" marR="0" indent="-228682" algn="l" defTabSz="914400" rtl="0" latinLnBrk="0">
        <a:lnSpc>
          <a:spcPct val="90000"/>
        </a:lnSpc>
        <a:spcBef>
          <a:spcPts val="300"/>
        </a:spcBef>
        <a:spcAft>
          <a:spcPts val="0"/>
        </a:spcAft>
        <a:buClr>
          <a:schemeClr val="accent1"/>
        </a:buClr>
        <a:buSzPct val="120000"/>
        <a:buFontTx/>
        <a:buChar char="▪"/>
        <a:tabLst/>
        <a:defRPr b="0" baseline="0" cap="none" i="0" spc="0" strike="noStrike" sz="2100" u="none">
          <a:ln>
            <a:noFill/>
          </a:ln>
          <a:solidFill>
            <a:schemeClr val="accent4"/>
          </a:solidFill>
          <a:uFillTx/>
          <a:latin typeface="Tahoma"/>
          <a:ea typeface="Tahoma"/>
          <a:cs typeface="Tahoma"/>
          <a:sym typeface="Tahoma"/>
        </a:defRPr>
      </a:lvl5pPr>
      <a:lvl6pPr marL="2422860" marR="0" indent="-241138" algn="l" defTabSz="914400" rtl="0" latinLnBrk="0">
        <a:lnSpc>
          <a:spcPct val="90000"/>
        </a:lnSpc>
        <a:spcBef>
          <a:spcPts val="300"/>
        </a:spcBef>
        <a:spcAft>
          <a:spcPts val="0"/>
        </a:spcAft>
        <a:buClr>
          <a:schemeClr val="accent1"/>
        </a:buClr>
        <a:buSzPct val="100000"/>
        <a:buFontTx/>
        <a:buChar char="•"/>
        <a:tabLst/>
        <a:defRPr b="0" baseline="0" cap="none" i="0" spc="0" strike="noStrike" sz="2100" u="none">
          <a:ln>
            <a:noFill/>
          </a:ln>
          <a:solidFill>
            <a:schemeClr val="accent4"/>
          </a:solidFill>
          <a:uFillTx/>
          <a:latin typeface="Tahoma"/>
          <a:ea typeface="Tahoma"/>
          <a:cs typeface="Tahoma"/>
          <a:sym typeface="Tahoma"/>
        </a:defRPr>
      </a:lvl6pPr>
      <a:lvl7pPr marL="2859203" marR="0" indent="-241138" algn="l" defTabSz="914400" rtl="0" latinLnBrk="0">
        <a:lnSpc>
          <a:spcPct val="90000"/>
        </a:lnSpc>
        <a:spcBef>
          <a:spcPts val="300"/>
        </a:spcBef>
        <a:spcAft>
          <a:spcPts val="0"/>
        </a:spcAft>
        <a:buClr>
          <a:schemeClr val="accent1"/>
        </a:buClr>
        <a:buSzPct val="100000"/>
        <a:buFontTx/>
        <a:buChar char="•"/>
        <a:tabLst/>
        <a:defRPr b="0" baseline="0" cap="none" i="0" spc="0" strike="noStrike" sz="2100" u="none">
          <a:ln>
            <a:noFill/>
          </a:ln>
          <a:solidFill>
            <a:schemeClr val="accent4"/>
          </a:solidFill>
          <a:uFillTx/>
          <a:latin typeface="Tahoma"/>
          <a:ea typeface="Tahoma"/>
          <a:cs typeface="Tahoma"/>
          <a:sym typeface="Tahoma"/>
        </a:defRPr>
      </a:lvl7pPr>
      <a:lvl8pPr marL="3295547" marR="0" indent="-241138" algn="l" defTabSz="914400" rtl="0" latinLnBrk="0">
        <a:lnSpc>
          <a:spcPct val="90000"/>
        </a:lnSpc>
        <a:spcBef>
          <a:spcPts val="300"/>
        </a:spcBef>
        <a:spcAft>
          <a:spcPts val="0"/>
        </a:spcAft>
        <a:buClr>
          <a:schemeClr val="accent1"/>
        </a:buClr>
        <a:buSzPct val="100000"/>
        <a:buFontTx/>
        <a:buChar char="•"/>
        <a:tabLst/>
        <a:defRPr b="0" baseline="0" cap="none" i="0" spc="0" strike="noStrike" sz="2100" u="none">
          <a:ln>
            <a:noFill/>
          </a:ln>
          <a:solidFill>
            <a:schemeClr val="accent4"/>
          </a:solidFill>
          <a:uFillTx/>
          <a:latin typeface="Tahoma"/>
          <a:ea typeface="Tahoma"/>
          <a:cs typeface="Tahoma"/>
          <a:sym typeface="Tahoma"/>
        </a:defRPr>
      </a:lvl8pPr>
      <a:lvl9pPr marL="3731892" marR="0" indent="-241138" algn="l" defTabSz="914400" rtl="0" latinLnBrk="0">
        <a:lnSpc>
          <a:spcPct val="90000"/>
        </a:lnSpc>
        <a:spcBef>
          <a:spcPts val="300"/>
        </a:spcBef>
        <a:spcAft>
          <a:spcPts val="0"/>
        </a:spcAft>
        <a:buClr>
          <a:schemeClr val="accent1"/>
        </a:buClr>
        <a:buSzPct val="100000"/>
        <a:buFontTx/>
        <a:buChar char="•"/>
        <a:tabLst/>
        <a:defRPr b="0" baseline="0" cap="none" i="0" spc="0" strike="noStrike" sz="2100" u="none">
          <a:ln>
            <a:noFill/>
          </a:ln>
          <a:solidFill>
            <a:schemeClr val="accent4"/>
          </a:solidFill>
          <a:uFillTx/>
          <a:latin typeface="Tahoma"/>
          <a:ea typeface="Tahoma"/>
          <a:cs typeface="Tahoma"/>
          <a:sym typeface="Tahoma"/>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ahoma"/>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ahoma"/>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ahoma"/>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ahoma"/>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ahoma"/>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ahoma"/>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ahoma"/>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ahoma"/>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ahoma"/>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tif"/></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 Id="rId3" Type="http://schemas.openxmlformats.org/officeDocument/2006/relationships/image" Target="../media/image4.tif"/></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 Id="rId3" Type="http://schemas.openxmlformats.org/officeDocument/2006/relationships/image" Target="../media/image5.tif"/><Relationship Id="rId4" Type="http://schemas.openxmlformats.org/officeDocument/2006/relationships/image" Target="../media/image24.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5.png"/><Relationship Id="rId4" Type="http://schemas.openxmlformats.org/officeDocument/2006/relationships/image" Target="../media/image8.png"/><Relationship Id="rId5" Type="http://schemas.openxmlformats.org/officeDocument/2006/relationships/image" Target="../media/image12.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0.jpeg"/><Relationship Id="rId12" Type="http://schemas.openxmlformats.org/officeDocument/2006/relationships/image" Target="../media/image26.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6.tif"/><Relationship Id="rId4" Type="http://schemas.openxmlformats.org/officeDocument/2006/relationships/image" Target="../media/image27.png"/><Relationship Id="rId5" Type="http://schemas.openxmlformats.org/officeDocument/2006/relationships/image" Target="../media/image2.tif"/><Relationship Id="rId6" Type="http://schemas.openxmlformats.org/officeDocument/2006/relationships/image" Target="../media/image28.png"/><Relationship Id="rId7" Type="http://schemas.openxmlformats.org/officeDocument/2006/relationships/image" Target="../media/image22.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1.jpeg"/><Relationship Id="rId4" Type="http://schemas.openxmlformats.org/officeDocument/2006/relationships/image" Target="../media/image27.png"/><Relationship Id="rId5" Type="http://schemas.openxmlformats.org/officeDocument/2006/relationships/image" Target="../media/image2.tif"/><Relationship Id="rId6" Type="http://schemas.openxmlformats.org/officeDocument/2006/relationships/image" Target="../media/image28.png"/><Relationship Id="rId7" Type="http://schemas.openxmlformats.org/officeDocument/2006/relationships/image" Target="../media/image22.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9.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tif"/></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 Id="rId3" Type="http://schemas.openxmlformats.org/officeDocument/2006/relationships/image" Target="../media/image5.tif"/><Relationship Id="rId4" Type="http://schemas.openxmlformats.org/officeDocument/2006/relationships/image" Target="../media/image24.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 Id="rId3" Type="http://schemas.openxmlformats.org/officeDocument/2006/relationships/image" Target="../media/image5.tif"/><Relationship Id="rId4" Type="http://schemas.openxmlformats.org/officeDocument/2006/relationships/image" Target="../media/image24.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4.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4.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5.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9.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Title 1"/>
          <p:cNvSpPr txBox="1"/>
          <p:nvPr>
            <p:ph type="ctrTitle"/>
          </p:nvPr>
        </p:nvSpPr>
        <p:spPr>
          <a:xfrm>
            <a:off x="420333" y="382772"/>
            <a:ext cx="11546584" cy="1448681"/>
          </a:xfrm>
          <a:prstGeom prst="rect">
            <a:avLst/>
          </a:prstGeom>
        </p:spPr>
        <p:txBody>
          <a:bodyPr/>
          <a:lstStyle/>
          <a:p>
            <a:pPr algn="ctr">
              <a:defRPr sz="4000"/>
            </a:pPr>
            <a:r>
              <a:t>Deep Learning Recommender </a:t>
            </a:r>
            <a:r>
              <a:rPr sz="3200"/>
              <a:t>Architecture </a:t>
            </a:r>
            <a:br>
              <a:rPr sz="3200"/>
            </a:br>
            <a:r>
              <a:rPr sz="3000"/>
              <a:t>From a Master Thesis to Production</a:t>
            </a:r>
          </a:p>
        </p:txBody>
      </p:sp>
      <p:pic>
        <p:nvPicPr>
          <p:cNvPr id="239" name="Picture 5" descr="Picture 5"/>
          <p:cNvPicPr>
            <a:picLocks noChangeAspect="1"/>
          </p:cNvPicPr>
          <p:nvPr/>
        </p:nvPicPr>
        <p:blipFill>
          <a:blip r:embed="rId2">
            <a:extLst/>
          </a:blip>
          <a:srcRect l="0" t="467" r="43616" b="57674"/>
          <a:stretch>
            <a:fillRect/>
          </a:stretch>
        </p:blipFill>
        <p:spPr>
          <a:xfrm>
            <a:off x="166219" y="5454501"/>
            <a:ext cx="2910746" cy="1116420"/>
          </a:xfrm>
          <a:prstGeom prst="rect">
            <a:avLst/>
          </a:prstGeom>
          <a:ln w="12700">
            <a:miter lim="400000"/>
          </a:ln>
          <a:effectLst>
            <a:outerShdw sx="100000" sy="100000" kx="0" ky="0" algn="b" rotWithShape="0" blurRad="25400" dist="50800" dir="5400000">
              <a:srgbClr val="FFFFFF">
                <a:alpha val="93000"/>
              </a:srgbClr>
            </a:outerShdw>
          </a:effectLst>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2" name="Foliennummernplatzhalter 6"/>
          <p:cNvSpPr txBox="1"/>
          <p:nvPr>
            <p:ph type="sldNum" sz="quarter" idx="2"/>
          </p:nvPr>
        </p:nvSpPr>
        <p:spPr>
          <a:xfrm>
            <a:off x="11561364" y="5746203"/>
            <a:ext cx="179091" cy="1778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23" name="Titel 1"/>
          <p:cNvSpPr txBox="1"/>
          <p:nvPr>
            <p:ph type="title"/>
          </p:nvPr>
        </p:nvSpPr>
        <p:spPr>
          <a:xfrm>
            <a:off x="503395" y="63973"/>
            <a:ext cx="8896379" cy="756296"/>
          </a:xfrm>
          <a:prstGeom prst="rect">
            <a:avLst/>
          </a:prstGeom>
        </p:spPr>
        <p:txBody>
          <a:bodyPr/>
          <a:lstStyle>
            <a:lvl1pPr>
              <a:defRPr sz="3600">
                <a:solidFill>
                  <a:srgbClr val="000000"/>
                </a:solidFill>
              </a:defRPr>
            </a:lvl1pPr>
          </a:lstStyle>
          <a:p>
            <a:pPr/>
            <a:r>
              <a:t>Deep Learning Approach</a:t>
            </a:r>
          </a:p>
        </p:txBody>
      </p:sp>
      <p:pic>
        <p:nvPicPr>
          <p:cNvPr id="424" name="Picture 48" descr="Picture 48"/>
          <p:cNvPicPr>
            <a:picLocks noChangeAspect="1"/>
          </p:cNvPicPr>
          <p:nvPr/>
        </p:nvPicPr>
        <p:blipFill>
          <a:blip r:embed="rId2">
            <a:extLst/>
          </a:blip>
          <a:stretch>
            <a:fillRect/>
          </a:stretch>
        </p:blipFill>
        <p:spPr>
          <a:xfrm>
            <a:off x="4373562" y="1358600"/>
            <a:ext cx="3545795" cy="4435774"/>
          </a:xfrm>
          <a:prstGeom prst="rect">
            <a:avLst/>
          </a:prstGeom>
          <a:ln w="12700">
            <a:miter lim="400000"/>
          </a:ln>
        </p:spPr>
      </p:pic>
      <p:grpSp>
        <p:nvGrpSpPr>
          <p:cNvPr id="427" name="Right Arrow Callout 49"/>
          <p:cNvGrpSpPr/>
          <p:nvPr/>
        </p:nvGrpSpPr>
        <p:grpSpPr>
          <a:xfrm>
            <a:off x="512540" y="3843349"/>
            <a:ext cx="3958999" cy="1457349"/>
            <a:chOff x="0" y="0"/>
            <a:chExt cx="3958998" cy="1457348"/>
          </a:xfrm>
        </p:grpSpPr>
        <p:sp>
          <p:nvSpPr>
            <p:cNvPr id="425" name="Form"/>
            <p:cNvSpPr/>
            <p:nvPr/>
          </p:nvSpPr>
          <p:spPr>
            <a:xfrm>
              <a:off x="0" y="-1"/>
              <a:ext cx="3958999" cy="14573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4035" y="0"/>
                  </a:lnTo>
                  <a:lnTo>
                    <a:pt x="14035" y="9671"/>
                  </a:lnTo>
                  <a:lnTo>
                    <a:pt x="19612" y="9671"/>
                  </a:lnTo>
                  <a:lnTo>
                    <a:pt x="19612" y="8453"/>
                  </a:lnTo>
                  <a:lnTo>
                    <a:pt x="21600" y="10800"/>
                  </a:lnTo>
                  <a:lnTo>
                    <a:pt x="19612" y="13147"/>
                  </a:lnTo>
                  <a:lnTo>
                    <a:pt x="19612" y="11929"/>
                  </a:lnTo>
                  <a:lnTo>
                    <a:pt x="14035" y="11929"/>
                  </a:lnTo>
                  <a:lnTo>
                    <a:pt x="14035" y="21600"/>
                  </a:lnTo>
                  <a:lnTo>
                    <a:pt x="0" y="21600"/>
                  </a:lnTo>
                  <a:close/>
                </a:path>
              </a:pathLst>
            </a:custGeom>
            <a:solidFill>
              <a:srgbClr val="0070C0">
                <a:alpha val="40000"/>
              </a:srgbClr>
            </a:solidFill>
            <a:ln w="12700" cap="flat">
              <a:noFill/>
              <a:miter lim="400000"/>
            </a:ln>
            <a:effectLst/>
          </p:spPr>
          <p:txBody>
            <a:bodyPr wrap="square" lIns="107999" tIns="107999" rIns="107999" bIns="107999" numCol="1" anchor="ctr">
              <a:normAutofit fontScale="100000" lnSpcReduction="0"/>
            </a:bodyPr>
            <a:lstStyle/>
            <a:p>
              <a:pPr algn="ctr">
                <a:defRPr b="1" i="1" sz="2300"/>
              </a:pPr>
            </a:p>
          </p:txBody>
        </p:sp>
        <p:sp>
          <p:nvSpPr>
            <p:cNvPr id="426" name="Mathematical abstraction of the User Preferences:  User Embedding"/>
            <p:cNvSpPr txBox="1"/>
            <p:nvPr/>
          </p:nvSpPr>
          <p:spPr>
            <a:xfrm>
              <a:off x="0" y="116231"/>
              <a:ext cx="2572438" cy="12248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b="1"/>
              </a:pPr>
              <a:r>
                <a:t>Mathematical abstraction of the User Preferences: </a:t>
              </a:r>
              <a:br/>
              <a:r>
                <a:rPr i="1" sz="2300"/>
                <a:t>User Embedding</a:t>
              </a:r>
            </a:p>
          </p:txBody>
        </p:sp>
      </p:grpSp>
      <p:grpSp>
        <p:nvGrpSpPr>
          <p:cNvPr id="430" name="Right Arrow Callout 50"/>
          <p:cNvGrpSpPr/>
          <p:nvPr/>
        </p:nvGrpSpPr>
        <p:grpSpPr>
          <a:xfrm>
            <a:off x="1736267" y="1587052"/>
            <a:ext cx="3814202" cy="1354618"/>
            <a:chOff x="0" y="0"/>
            <a:chExt cx="3814201" cy="1354616"/>
          </a:xfrm>
        </p:grpSpPr>
        <p:sp>
          <p:nvSpPr>
            <p:cNvPr id="428" name="Form"/>
            <p:cNvSpPr/>
            <p:nvPr/>
          </p:nvSpPr>
          <p:spPr>
            <a:xfrm>
              <a:off x="0" y="-1"/>
              <a:ext cx="3814202" cy="13546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4035" y="0"/>
                  </a:lnTo>
                  <a:lnTo>
                    <a:pt x="14035" y="9671"/>
                  </a:lnTo>
                  <a:lnTo>
                    <a:pt x="19682" y="9671"/>
                  </a:lnTo>
                  <a:lnTo>
                    <a:pt x="19682" y="7756"/>
                  </a:lnTo>
                  <a:lnTo>
                    <a:pt x="21600" y="10800"/>
                  </a:lnTo>
                  <a:lnTo>
                    <a:pt x="19682" y="13844"/>
                  </a:lnTo>
                  <a:lnTo>
                    <a:pt x="19682" y="11929"/>
                  </a:lnTo>
                  <a:lnTo>
                    <a:pt x="14035" y="11929"/>
                  </a:lnTo>
                  <a:lnTo>
                    <a:pt x="14035" y="21600"/>
                  </a:lnTo>
                  <a:lnTo>
                    <a:pt x="0" y="21600"/>
                  </a:lnTo>
                  <a:close/>
                </a:path>
              </a:pathLst>
            </a:custGeom>
            <a:solidFill>
              <a:schemeClr val="accent3">
                <a:alpha val="70000"/>
              </a:schemeClr>
            </a:solidFill>
            <a:ln w="12700" cap="flat">
              <a:noFill/>
              <a:miter lim="400000"/>
            </a:ln>
            <a:effectLst/>
          </p:spPr>
          <p:txBody>
            <a:bodyPr wrap="square" lIns="107999" tIns="107999" rIns="107999" bIns="107999" numCol="1" anchor="ctr">
              <a:normAutofit fontScale="100000" lnSpcReduction="0"/>
            </a:bodyPr>
            <a:lstStyle/>
            <a:p>
              <a:pPr algn="ctr">
                <a:defRPr b="1" sz="1900"/>
              </a:pPr>
            </a:p>
          </p:txBody>
        </p:sp>
        <p:sp>
          <p:nvSpPr>
            <p:cNvPr id="429" name="Rank items embedding against user embedding"/>
            <p:cNvSpPr txBox="1"/>
            <p:nvPr/>
          </p:nvSpPr>
          <p:spPr>
            <a:xfrm>
              <a:off x="-1" y="216435"/>
              <a:ext cx="2478354" cy="9217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1900"/>
              </a:lvl1pPr>
            </a:lstStyle>
            <a:p>
              <a:pPr/>
              <a:r>
                <a:t>Rank items embedding against user embedding</a:t>
              </a:r>
            </a:p>
          </p:txBody>
        </p:sp>
      </p:grpSp>
      <p:grpSp>
        <p:nvGrpSpPr>
          <p:cNvPr id="433" name="Left Arrow Callout 51"/>
          <p:cNvGrpSpPr/>
          <p:nvPr/>
        </p:nvGrpSpPr>
        <p:grpSpPr>
          <a:xfrm>
            <a:off x="7854039" y="3809368"/>
            <a:ext cx="4171706" cy="1457350"/>
            <a:chOff x="0" y="0"/>
            <a:chExt cx="4171705" cy="1457348"/>
          </a:xfrm>
        </p:grpSpPr>
        <p:sp>
          <p:nvSpPr>
            <p:cNvPr id="431" name="Form"/>
            <p:cNvSpPr/>
            <p:nvPr/>
          </p:nvSpPr>
          <p:spPr>
            <a:xfrm>
              <a:off x="-1" y="-1"/>
              <a:ext cx="4171707" cy="14573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886" y="8046"/>
                  </a:lnTo>
                  <a:lnTo>
                    <a:pt x="1886" y="9767"/>
                  </a:lnTo>
                  <a:lnTo>
                    <a:pt x="7565" y="9767"/>
                  </a:lnTo>
                  <a:lnTo>
                    <a:pt x="7565" y="0"/>
                  </a:lnTo>
                  <a:lnTo>
                    <a:pt x="21600" y="0"/>
                  </a:lnTo>
                  <a:lnTo>
                    <a:pt x="21600" y="21600"/>
                  </a:lnTo>
                  <a:lnTo>
                    <a:pt x="7565" y="21600"/>
                  </a:lnTo>
                  <a:lnTo>
                    <a:pt x="7565" y="11833"/>
                  </a:lnTo>
                  <a:lnTo>
                    <a:pt x="1886" y="11833"/>
                  </a:lnTo>
                  <a:lnTo>
                    <a:pt x="1886" y="13554"/>
                  </a:lnTo>
                  <a:close/>
                </a:path>
              </a:pathLst>
            </a:custGeom>
            <a:solidFill>
              <a:srgbClr val="92D050">
                <a:alpha val="70000"/>
              </a:srgbClr>
            </a:solidFill>
            <a:ln w="12700" cap="flat">
              <a:noFill/>
              <a:miter lim="400000"/>
            </a:ln>
            <a:effectLst/>
          </p:spPr>
          <p:txBody>
            <a:bodyPr wrap="square" lIns="107999" tIns="107999" rIns="107999" bIns="107999" numCol="1" anchor="ctr">
              <a:normAutofit fontScale="100000" lnSpcReduction="0"/>
            </a:bodyPr>
            <a:lstStyle/>
            <a:p>
              <a:pPr algn="ctr">
                <a:defRPr b="1" i="1" sz="2300"/>
              </a:pPr>
            </a:p>
          </p:txBody>
        </p:sp>
        <p:sp>
          <p:nvSpPr>
            <p:cNvPr id="432" name="Mathematical abstraction of the Item:…"/>
            <p:cNvSpPr txBox="1"/>
            <p:nvPr/>
          </p:nvSpPr>
          <p:spPr>
            <a:xfrm>
              <a:off x="1461055" y="249582"/>
              <a:ext cx="2710651" cy="9581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b="1"/>
              </a:pPr>
              <a:r>
                <a:t>Mathematical abstraction of the Item:</a:t>
              </a:r>
            </a:p>
            <a:p>
              <a:pPr algn="ctr">
                <a:defRPr b="1" i="1" sz="2300"/>
              </a:pPr>
              <a:r>
                <a:t>Item Embedding</a:t>
              </a:r>
            </a:p>
          </p:txBody>
        </p:sp>
      </p:grpSp>
      <p:grpSp>
        <p:nvGrpSpPr>
          <p:cNvPr id="436" name="Rectangle 2"/>
          <p:cNvGrpSpPr/>
          <p:nvPr/>
        </p:nvGrpSpPr>
        <p:grpSpPr>
          <a:xfrm>
            <a:off x="512539" y="3316069"/>
            <a:ext cx="2581644" cy="495401"/>
            <a:chOff x="0" y="0"/>
            <a:chExt cx="2581642" cy="495399"/>
          </a:xfrm>
        </p:grpSpPr>
        <p:sp>
          <p:nvSpPr>
            <p:cNvPr id="434" name="Rechteck"/>
            <p:cNvSpPr/>
            <p:nvPr/>
          </p:nvSpPr>
          <p:spPr>
            <a:xfrm>
              <a:off x="0" y="15133"/>
              <a:ext cx="2581643" cy="465135"/>
            </a:xfrm>
            <a:prstGeom prst="rect">
              <a:avLst/>
            </a:prstGeom>
            <a:solidFill>
              <a:srgbClr val="0070C0">
                <a:alpha val="60000"/>
              </a:srgbClr>
            </a:solidFill>
            <a:ln w="12700" cap="flat">
              <a:noFill/>
              <a:miter lim="400000"/>
            </a:ln>
            <a:effectLst/>
          </p:spPr>
          <p:txBody>
            <a:bodyPr wrap="square" lIns="107999" tIns="107999" rIns="107999" bIns="107999" numCol="1" anchor="ctr">
              <a:normAutofit fontScale="100000" lnSpcReduction="0"/>
            </a:bodyPr>
            <a:lstStyle/>
            <a:p>
              <a:pPr algn="ctr">
                <a:spcBef>
                  <a:spcPts val="300"/>
                </a:spcBef>
                <a:defRPr>
                  <a:solidFill>
                    <a:srgbClr val="FFFFFF"/>
                  </a:solidFill>
                </a:defRPr>
              </a:pPr>
            </a:p>
          </p:txBody>
        </p:sp>
        <p:sp>
          <p:nvSpPr>
            <p:cNvPr id="435" name="Vector of 77 Floats"/>
            <p:cNvSpPr txBox="1"/>
            <p:nvPr/>
          </p:nvSpPr>
          <p:spPr>
            <a:xfrm>
              <a:off x="0" y="0"/>
              <a:ext cx="2581643" cy="495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7999" tIns="107999" rIns="107999" bIns="107999" numCol="1" anchor="ctr">
              <a:spAutoFit/>
            </a:bodyPr>
            <a:lstStyle>
              <a:lvl1pPr algn="ctr">
                <a:spcBef>
                  <a:spcPts val="300"/>
                </a:spcBef>
                <a:defRPr b="1">
                  <a:latin typeface="Tahoma"/>
                  <a:ea typeface="Tahoma"/>
                  <a:cs typeface="Tahoma"/>
                  <a:sym typeface="Tahoma"/>
                </a:defRPr>
              </a:lvl1pPr>
            </a:lstStyle>
            <a:p>
              <a:pPr/>
              <a:r>
                <a:t>Vector of 77 Floats</a:t>
              </a:r>
            </a:p>
          </p:txBody>
        </p:sp>
      </p:grpSp>
      <p:grpSp>
        <p:nvGrpSpPr>
          <p:cNvPr id="439" name="Rectangle 52"/>
          <p:cNvGrpSpPr/>
          <p:nvPr/>
        </p:nvGrpSpPr>
        <p:grpSpPr>
          <a:xfrm>
            <a:off x="9319490" y="3255904"/>
            <a:ext cx="2706254" cy="495401"/>
            <a:chOff x="0" y="0"/>
            <a:chExt cx="2706253" cy="495399"/>
          </a:xfrm>
        </p:grpSpPr>
        <p:sp>
          <p:nvSpPr>
            <p:cNvPr id="437" name="Rechteck"/>
            <p:cNvSpPr/>
            <p:nvPr/>
          </p:nvSpPr>
          <p:spPr>
            <a:xfrm>
              <a:off x="0" y="15133"/>
              <a:ext cx="2706254" cy="465135"/>
            </a:xfrm>
            <a:prstGeom prst="rect">
              <a:avLst/>
            </a:prstGeom>
            <a:solidFill>
              <a:srgbClr val="92D050">
                <a:alpha val="90000"/>
              </a:srgbClr>
            </a:solidFill>
            <a:ln w="12700" cap="flat">
              <a:noFill/>
              <a:miter lim="400000"/>
            </a:ln>
            <a:effectLst/>
          </p:spPr>
          <p:txBody>
            <a:bodyPr wrap="square" lIns="107999" tIns="107999" rIns="107999" bIns="107999" numCol="1" anchor="ctr">
              <a:normAutofit fontScale="100000" lnSpcReduction="0"/>
            </a:bodyPr>
            <a:lstStyle/>
            <a:p>
              <a:pPr algn="ctr">
                <a:spcBef>
                  <a:spcPts val="300"/>
                </a:spcBef>
                <a:defRPr>
                  <a:solidFill>
                    <a:srgbClr val="FFFFFF"/>
                  </a:solidFill>
                </a:defRPr>
              </a:pPr>
            </a:p>
          </p:txBody>
        </p:sp>
        <p:sp>
          <p:nvSpPr>
            <p:cNvPr id="438" name="Vector of 77 Floats"/>
            <p:cNvSpPr txBox="1"/>
            <p:nvPr/>
          </p:nvSpPr>
          <p:spPr>
            <a:xfrm>
              <a:off x="0" y="0"/>
              <a:ext cx="2706254" cy="495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7999" tIns="107999" rIns="107999" bIns="107999" numCol="1" anchor="ctr">
              <a:spAutoFit/>
            </a:bodyPr>
            <a:lstStyle>
              <a:lvl1pPr algn="ctr">
                <a:spcBef>
                  <a:spcPts val="300"/>
                </a:spcBef>
                <a:defRPr b="1">
                  <a:latin typeface="Tahoma"/>
                  <a:ea typeface="Tahoma"/>
                  <a:cs typeface="Tahoma"/>
                  <a:sym typeface="Tahoma"/>
                </a:defRPr>
              </a:lvl1pPr>
            </a:lstStyle>
            <a:p>
              <a:pPr/>
              <a:r>
                <a:t>Vector of 77 Floats</a:t>
              </a:r>
            </a:p>
          </p:txBody>
        </p:sp>
      </p:grpSp>
      <p:grpSp>
        <p:nvGrpSpPr>
          <p:cNvPr id="442" name="Rectangle 53"/>
          <p:cNvGrpSpPr/>
          <p:nvPr/>
        </p:nvGrpSpPr>
        <p:grpSpPr>
          <a:xfrm>
            <a:off x="1736267" y="890912"/>
            <a:ext cx="2503225" cy="741923"/>
            <a:chOff x="0" y="0"/>
            <a:chExt cx="2503223" cy="741921"/>
          </a:xfrm>
        </p:grpSpPr>
        <p:sp>
          <p:nvSpPr>
            <p:cNvPr id="440" name="Rechteck"/>
            <p:cNvSpPr/>
            <p:nvPr/>
          </p:nvSpPr>
          <p:spPr>
            <a:xfrm>
              <a:off x="0" y="94639"/>
              <a:ext cx="2503224" cy="552644"/>
            </a:xfrm>
            <a:prstGeom prst="rect">
              <a:avLst/>
            </a:prstGeom>
            <a:solidFill>
              <a:schemeClr val="accent3">
                <a:alpha val="90000"/>
              </a:schemeClr>
            </a:solidFill>
            <a:ln w="12700" cap="flat">
              <a:noFill/>
              <a:miter lim="400000"/>
            </a:ln>
            <a:effectLst/>
          </p:spPr>
          <p:txBody>
            <a:bodyPr wrap="square" lIns="107999" tIns="107999" rIns="107999" bIns="107999" numCol="1" anchor="ctr">
              <a:normAutofit fontScale="100000" lnSpcReduction="0"/>
            </a:bodyPr>
            <a:lstStyle/>
            <a:p>
              <a:pPr algn="ctr">
                <a:spcBef>
                  <a:spcPts val="300"/>
                </a:spcBef>
                <a:defRPr>
                  <a:solidFill>
                    <a:srgbClr val="FFFFFF"/>
                  </a:solidFill>
                </a:defRPr>
              </a:pPr>
            </a:p>
          </p:txBody>
        </p:sp>
        <p:sp>
          <p:nvSpPr>
            <p:cNvPr id="441" name="Score (probability) between 0 and 1"/>
            <p:cNvSpPr txBox="1"/>
            <p:nvPr/>
          </p:nvSpPr>
          <p:spPr>
            <a:xfrm>
              <a:off x="0" y="0"/>
              <a:ext cx="2503224" cy="7419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7999" tIns="107999" rIns="107999" bIns="107999" numCol="1" anchor="ctr">
              <a:spAutoFit/>
            </a:bodyPr>
            <a:lstStyle>
              <a:lvl1pPr algn="ctr">
                <a:spcBef>
                  <a:spcPts val="300"/>
                </a:spcBef>
                <a:defRPr b="1"/>
              </a:lvl1pPr>
            </a:lstStyle>
            <a:p>
              <a:pPr/>
              <a:r>
                <a:t>Score (probability) between 0 and 1</a:t>
              </a:r>
            </a:p>
          </p:txBody>
        </p:sp>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4" name="Foliennummernplatzhalter 6"/>
          <p:cNvSpPr txBox="1"/>
          <p:nvPr>
            <p:ph type="sldNum" sz="quarter" idx="2"/>
          </p:nvPr>
        </p:nvSpPr>
        <p:spPr>
          <a:xfrm>
            <a:off x="11561364" y="5746203"/>
            <a:ext cx="179091" cy="1778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45" name="Titel 1"/>
          <p:cNvSpPr txBox="1"/>
          <p:nvPr>
            <p:ph type="title"/>
          </p:nvPr>
        </p:nvSpPr>
        <p:spPr>
          <a:xfrm>
            <a:off x="503395" y="63973"/>
            <a:ext cx="8896379" cy="756296"/>
          </a:xfrm>
          <a:prstGeom prst="rect">
            <a:avLst/>
          </a:prstGeom>
        </p:spPr>
        <p:txBody>
          <a:bodyPr/>
          <a:lstStyle>
            <a:lvl1pPr>
              <a:defRPr sz="3600">
                <a:solidFill>
                  <a:srgbClr val="000000"/>
                </a:solidFill>
              </a:defRPr>
            </a:lvl1pPr>
          </a:lstStyle>
          <a:p>
            <a:pPr/>
            <a:r>
              <a:t>Deep Learning Approach</a:t>
            </a:r>
          </a:p>
        </p:txBody>
      </p:sp>
      <p:sp>
        <p:nvSpPr>
          <p:cNvPr id="446" name="Pentagon 9"/>
          <p:cNvSpPr/>
          <p:nvPr/>
        </p:nvSpPr>
        <p:spPr>
          <a:xfrm rot="5400000">
            <a:off x="5451302" y="-1993162"/>
            <a:ext cx="1743201" cy="112312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0"/>
                </a:lnTo>
                <a:lnTo>
                  <a:pt x="21600" y="10800"/>
                </a:lnTo>
                <a:lnTo>
                  <a:pt x="10800" y="21600"/>
                </a:lnTo>
                <a:lnTo>
                  <a:pt x="0" y="21600"/>
                </a:lnTo>
                <a:close/>
              </a:path>
            </a:pathLst>
          </a:custGeom>
          <a:solidFill>
            <a:srgbClr val="FFC000">
              <a:alpha val="45000"/>
            </a:srgbClr>
          </a:solidFill>
          <a:ln w="12700">
            <a:miter lim="400000"/>
          </a:ln>
        </p:spPr>
        <p:txBody>
          <a:bodyPr lIns="107999" tIns="107999" rIns="107999" bIns="107999" anchor="ctr">
            <a:normAutofit fontScale="100000" lnSpcReduction="0"/>
          </a:bodyPr>
          <a:lstStyle/>
          <a:p>
            <a:pPr algn="ctr">
              <a:defRPr>
                <a:solidFill>
                  <a:srgbClr val="FFFFFF"/>
                </a:solidFill>
              </a:defRPr>
            </a:pPr>
          </a:p>
        </p:txBody>
      </p:sp>
      <p:pic>
        <p:nvPicPr>
          <p:cNvPr id="447" name="Picture 10" descr="Picture 10"/>
          <p:cNvPicPr>
            <a:picLocks noChangeAspect="1"/>
          </p:cNvPicPr>
          <p:nvPr/>
        </p:nvPicPr>
        <p:blipFill>
          <a:blip r:embed="rId2">
            <a:extLst/>
          </a:blip>
          <a:stretch>
            <a:fillRect/>
          </a:stretch>
        </p:blipFill>
        <p:spPr>
          <a:xfrm>
            <a:off x="668627" y="958840"/>
            <a:ext cx="3333751" cy="1617297"/>
          </a:xfrm>
          <a:prstGeom prst="rect">
            <a:avLst/>
          </a:prstGeom>
          <a:ln w="12700">
            <a:miter lim="400000"/>
          </a:ln>
        </p:spPr>
      </p:pic>
      <p:grpSp>
        <p:nvGrpSpPr>
          <p:cNvPr id="454" name="Group 11"/>
          <p:cNvGrpSpPr/>
          <p:nvPr/>
        </p:nvGrpSpPr>
        <p:grpSpPr>
          <a:xfrm>
            <a:off x="943485" y="2809004"/>
            <a:ext cx="2856707" cy="597797"/>
            <a:chOff x="0" y="0"/>
            <a:chExt cx="2856706" cy="597795"/>
          </a:xfrm>
        </p:grpSpPr>
        <p:grpSp>
          <p:nvGrpSpPr>
            <p:cNvPr id="450" name="Rectangle 12"/>
            <p:cNvGrpSpPr/>
            <p:nvPr/>
          </p:nvGrpSpPr>
          <p:grpSpPr>
            <a:xfrm>
              <a:off x="0" y="-1"/>
              <a:ext cx="2856707" cy="313394"/>
              <a:chOff x="0" y="0"/>
              <a:chExt cx="2856706" cy="313392"/>
            </a:xfrm>
          </p:grpSpPr>
          <p:sp>
            <p:nvSpPr>
              <p:cNvPr id="448" name="Rechteck"/>
              <p:cNvSpPr/>
              <p:nvPr/>
            </p:nvSpPr>
            <p:spPr>
              <a:xfrm>
                <a:off x="0" y="14703"/>
                <a:ext cx="2856707" cy="283987"/>
              </a:xfrm>
              <a:prstGeom prst="rect">
                <a:avLst/>
              </a:prstGeom>
              <a:solidFill>
                <a:srgbClr val="0070C0">
                  <a:alpha val="50000"/>
                </a:srgbClr>
              </a:solidFill>
              <a:ln w="12700" cap="flat">
                <a:noFill/>
                <a:miter lim="400000"/>
              </a:ln>
              <a:effectLst/>
            </p:spPr>
            <p:txBody>
              <a:bodyPr wrap="square" lIns="107999" tIns="107999" rIns="107999" bIns="107999" numCol="1" anchor="ctr">
                <a:normAutofit fontScale="100000" lnSpcReduction="0"/>
              </a:bodyPr>
              <a:lstStyle/>
              <a:p>
                <a:pPr algn="ctr">
                  <a:defRPr b="1" sz="1600"/>
                </a:pPr>
              </a:p>
            </p:txBody>
          </p:sp>
          <p:sp>
            <p:nvSpPr>
              <p:cNvPr id="449" name="User Embedding"/>
              <p:cNvSpPr txBox="1"/>
              <p:nvPr/>
            </p:nvSpPr>
            <p:spPr>
              <a:xfrm>
                <a:off x="0" y="0"/>
                <a:ext cx="2856707"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1600"/>
                </a:lvl1pPr>
              </a:lstStyle>
              <a:p>
                <a:pPr/>
                <a:r>
                  <a:t>User Embedding</a:t>
                </a:r>
              </a:p>
            </p:txBody>
          </p:sp>
        </p:grpSp>
        <p:grpSp>
          <p:nvGrpSpPr>
            <p:cNvPr id="453" name="Rectangle 13"/>
            <p:cNvGrpSpPr/>
            <p:nvPr/>
          </p:nvGrpSpPr>
          <p:grpSpPr>
            <a:xfrm>
              <a:off x="0" y="308971"/>
              <a:ext cx="2856707" cy="288825"/>
              <a:chOff x="0" y="0"/>
              <a:chExt cx="2856706" cy="288823"/>
            </a:xfrm>
          </p:grpSpPr>
          <p:sp>
            <p:nvSpPr>
              <p:cNvPr id="451" name="Rechteck"/>
              <p:cNvSpPr/>
              <p:nvPr/>
            </p:nvSpPr>
            <p:spPr>
              <a:xfrm>
                <a:off x="0" y="2418"/>
                <a:ext cx="2856707" cy="283988"/>
              </a:xfrm>
              <a:prstGeom prst="rect">
                <a:avLst/>
              </a:prstGeom>
              <a:solidFill>
                <a:srgbClr val="0070C0">
                  <a:alpha val="50000"/>
                </a:srgbClr>
              </a:solidFill>
              <a:ln w="12700" cap="flat">
                <a:noFill/>
                <a:miter lim="400000"/>
              </a:ln>
              <a:effectLst/>
            </p:spPr>
            <p:txBody>
              <a:bodyPr wrap="square" lIns="107999" tIns="107999" rIns="107999" bIns="107999" numCol="1" anchor="ctr">
                <a:normAutofit fontScale="100000" lnSpcReduction="0"/>
              </a:bodyPr>
              <a:lstStyle/>
              <a:p>
                <a:pPr algn="ctr">
                  <a:defRPr b="1" sz="1400"/>
                </a:pPr>
              </a:p>
            </p:txBody>
          </p:sp>
          <p:sp>
            <p:nvSpPr>
              <p:cNvPr id="452" name="[0.1, 0.4, 1.4, 3.4, 0.6, 4.5, 2.6]"/>
              <p:cNvSpPr txBox="1"/>
              <p:nvPr/>
            </p:nvSpPr>
            <p:spPr>
              <a:xfrm>
                <a:off x="0" y="0"/>
                <a:ext cx="2856707"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1400"/>
                </a:lvl1pPr>
              </a:lstStyle>
              <a:p>
                <a:pPr/>
                <a:r>
                  <a:t>[0.1, 0.4, 1.4, 3.4, 0.6, 4.5, 2.6]</a:t>
                </a:r>
              </a:p>
            </p:txBody>
          </p:sp>
        </p:grpSp>
      </p:grpSp>
      <p:grpSp>
        <p:nvGrpSpPr>
          <p:cNvPr id="461" name="Group 14"/>
          <p:cNvGrpSpPr/>
          <p:nvPr/>
        </p:nvGrpSpPr>
        <p:grpSpPr>
          <a:xfrm>
            <a:off x="6921844" y="2833985"/>
            <a:ext cx="2330975" cy="602849"/>
            <a:chOff x="0" y="0"/>
            <a:chExt cx="2330973" cy="602847"/>
          </a:xfrm>
        </p:grpSpPr>
        <p:grpSp>
          <p:nvGrpSpPr>
            <p:cNvPr id="457" name="Rectangle 15"/>
            <p:cNvGrpSpPr/>
            <p:nvPr/>
          </p:nvGrpSpPr>
          <p:grpSpPr>
            <a:xfrm>
              <a:off x="12130" y="-1"/>
              <a:ext cx="2318844" cy="288825"/>
              <a:chOff x="0" y="0"/>
              <a:chExt cx="2318842" cy="288823"/>
            </a:xfrm>
          </p:grpSpPr>
          <p:sp>
            <p:nvSpPr>
              <p:cNvPr id="455" name="Rechteck"/>
              <p:cNvSpPr/>
              <p:nvPr/>
            </p:nvSpPr>
            <p:spPr>
              <a:xfrm>
                <a:off x="0" y="25144"/>
                <a:ext cx="2318843" cy="238536"/>
              </a:xfrm>
              <a:prstGeom prst="rect">
                <a:avLst/>
              </a:prstGeom>
              <a:solidFill>
                <a:srgbClr val="92D050">
                  <a:alpha val="70000"/>
                </a:srgbClr>
              </a:solidFill>
              <a:ln w="12700" cap="flat">
                <a:noFill/>
                <a:miter lim="400000"/>
              </a:ln>
              <a:effectLst/>
            </p:spPr>
            <p:txBody>
              <a:bodyPr wrap="square" lIns="107999" tIns="107999" rIns="107999" bIns="107999" numCol="1" anchor="ctr">
                <a:normAutofit fontScale="100000" lnSpcReduction="0"/>
              </a:bodyPr>
              <a:lstStyle/>
              <a:p>
                <a:pPr algn="ctr">
                  <a:defRPr b="1" sz="1400"/>
                </a:pPr>
              </a:p>
            </p:txBody>
          </p:sp>
          <p:sp>
            <p:nvSpPr>
              <p:cNvPr id="456" name="Item 2: Embedding"/>
              <p:cNvSpPr txBox="1"/>
              <p:nvPr/>
            </p:nvSpPr>
            <p:spPr>
              <a:xfrm>
                <a:off x="0" y="0"/>
                <a:ext cx="2318843"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1400"/>
                </a:lvl1pPr>
              </a:lstStyle>
              <a:p>
                <a:pPr/>
                <a:r>
                  <a:t>Item 2: Embedding</a:t>
                </a:r>
              </a:p>
            </p:txBody>
          </p:sp>
        </p:grpSp>
        <p:grpSp>
          <p:nvGrpSpPr>
            <p:cNvPr id="460" name="Rectangle 16"/>
            <p:cNvGrpSpPr/>
            <p:nvPr/>
          </p:nvGrpSpPr>
          <p:grpSpPr>
            <a:xfrm>
              <a:off x="0" y="338593"/>
              <a:ext cx="2330974" cy="264255"/>
              <a:chOff x="0" y="0"/>
              <a:chExt cx="2330973" cy="264254"/>
            </a:xfrm>
          </p:grpSpPr>
          <p:sp>
            <p:nvSpPr>
              <p:cNvPr id="458" name="Rechteck"/>
              <p:cNvSpPr/>
              <p:nvPr/>
            </p:nvSpPr>
            <p:spPr>
              <a:xfrm>
                <a:off x="0" y="16241"/>
                <a:ext cx="2330974" cy="231773"/>
              </a:xfrm>
              <a:prstGeom prst="rect">
                <a:avLst/>
              </a:prstGeom>
              <a:solidFill>
                <a:srgbClr val="92D050">
                  <a:alpha val="70000"/>
                </a:srgbClr>
              </a:solidFill>
              <a:ln w="12700" cap="flat">
                <a:noFill/>
                <a:miter lim="400000"/>
              </a:ln>
              <a:effectLst/>
            </p:spPr>
            <p:txBody>
              <a:bodyPr wrap="square" lIns="107999" tIns="107999" rIns="107999" bIns="107999" numCol="1" anchor="ctr">
                <a:normAutofit fontScale="100000" lnSpcReduction="0"/>
              </a:bodyPr>
              <a:lstStyle/>
              <a:p>
                <a:pPr algn="ctr">
                  <a:defRPr b="1" sz="1200"/>
                </a:pPr>
              </a:p>
            </p:txBody>
          </p:sp>
          <p:sp>
            <p:nvSpPr>
              <p:cNvPr id="459" name="[0.7, 0.3, 1.1, 4.1, 2.6, 5.8, 0.9]"/>
              <p:cNvSpPr txBox="1"/>
              <p:nvPr/>
            </p:nvSpPr>
            <p:spPr>
              <a:xfrm>
                <a:off x="0" y="0"/>
                <a:ext cx="2330974" cy="264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1200"/>
                </a:lvl1pPr>
              </a:lstStyle>
              <a:p>
                <a:pPr/>
                <a:r>
                  <a:t>[0.7, 0.3, 1.1, 4.1, 2.6, 5.8, 0.9]</a:t>
                </a:r>
              </a:p>
            </p:txBody>
          </p:sp>
        </p:grpSp>
      </p:grpSp>
      <p:pic>
        <p:nvPicPr>
          <p:cNvPr id="462" name="Picture 17" descr="Picture 17"/>
          <p:cNvPicPr>
            <a:picLocks noChangeAspect="1"/>
          </p:cNvPicPr>
          <p:nvPr/>
        </p:nvPicPr>
        <p:blipFill>
          <a:blip r:embed="rId3">
            <a:extLst/>
          </a:blip>
          <a:srcRect l="25870" t="13034" r="50319" b="10494"/>
          <a:stretch>
            <a:fillRect/>
          </a:stretch>
        </p:blipFill>
        <p:spPr>
          <a:xfrm>
            <a:off x="9833947" y="1061588"/>
            <a:ext cx="1307749" cy="1492535"/>
          </a:xfrm>
          <a:prstGeom prst="rect">
            <a:avLst/>
          </a:prstGeom>
          <a:ln w="12700">
            <a:miter lim="400000"/>
          </a:ln>
        </p:spPr>
      </p:pic>
      <p:pic>
        <p:nvPicPr>
          <p:cNvPr id="463" name="Picture 18" descr="Picture 18"/>
          <p:cNvPicPr>
            <a:picLocks noChangeAspect="1"/>
          </p:cNvPicPr>
          <p:nvPr/>
        </p:nvPicPr>
        <p:blipFill>
          <a:blip r:embed="rId3">
            <a:extLst/>
          </a:blip>
          <a:srcRect l="49574" t="13034" r="25975" b="10494"/>
          <a:stretch>
            <a:fillRect/>
          </a:stretch>
        </p:blipFill>
        <p:spPr>
          <a:xfrm>
            <a:off x="4800120" y="954143"/>
            <a:ext cx="1382577" cy="1694908"/>
          </a:xfrm>
          <a:prstGeom prst="rect">
            <a:avLst/>
          </a:prstGeom>
          <a:ln w="12700">
            <a:miter lim="400000"/>
          </a:ln>
        </p:spPr>
      </p:pic>
      <p:pic>
        <p:nvPicPr>
          <p:cNvPr id="464" name="Picture 19" descr="Picture 19"/>
          <p:cNvPicPr>
            <a:picLocks noChangeAspect="1"/>
          </p:cNvPicPr>
          <p:nvPr/>
        </p:nvPicPr>
        <p:blipFill>
          <a:blip r:embed="rId3">
            <a:extLst/>
          </a:blip>
          <a:srcRect l="74237" t="13034" r="1952" b="10494"/>
          <a:stretch>
            <a:fillRect/>
          </a:stretch>
        </p:blipFill>
        <p:spPr>
          <a:xfrm>
            <a:off x="7288083" y="1025000"/>
            <a:ext cx="1424808" cy="1565710"/>
          </a:xfrm>
          <a:prstGeom prst="rect">
            <a:avLst/>
          </a:prstGeom>
          <a:ln w="12700">
            <a:miter lim="400000"/>
          </a:ln>
        </p:spPr>
      </p:pic>
      <p:grpSp>
        <p:nvGrpSpPr>
          <p:cNvPr id="471" name="Group 20"/>
          <p:cNvGrpSpPr/>
          <p:nvPr/>
        </p:nvGrpSpPr>
        <p:grpSpPr>
          <a:xfrm>
            <a:off x="9489939" y="2830726"/>
            <a:ext cx="2330977" cy="599697"/>
            <a:chOff x="0" y="0"/>
            <a:chExt cx="2330976" cy="599695"/>
          </a:xfrm>
        </p:grpSpPr>
        <p:grpSp>
          <p:nvGrpSpPr>
            <p:cNvPr id="467" name="Rectangle 21"/>
            <p:cNvGrpSpPr/>
            <p:nvPr/>
          </p:nvGrpSpPr>
          <p:grpSpPr>
            <a:xfrm>
              <a:off x="1" y="-1"/>
              <a:ext cx="2301642" cy="288825"/>
              <a:chOff x="0" y="0"/>
              <a:chExt cx="2301641" cy="288823"/>
            </a:xfrm>
          </p:grpSpPr>
          <p:sp>
            <p:nvSpPr>
              <p:cNvPr id="465" name="Rechteck"/>
              <p:cNvSpPr/>
              <p:nvPr/>
            </p:nvSpPr>
            <p:spPr>
              <a:xfrm>
                <a:off x="0" y="21886"/>
                <a:ext cx="2301642" cy="245052"/>
              </a:xfrm>
              <a:prstGeom prst="rect">
                <a:avLst/>
              </a:prstGeom>
              <a:solidFill>
                <a:srgbClr val="92D050">
                  <a:alpha val="70000"/>
                </a:srgbClr>
              </a:solidFill>
              <a:ln w="12700" cap="flat">
                <a:noFill/>
                <a:miter lim="400000"/>
              </a:ln>
              <a:effectLst/>
            </p:spPr>
            <p:txBody>
              <a:bodyPr wrap="square" lIns="107999" tIns="107999" rIns="107999" bIns="107999" numCol="1" anchor="ctr">
                <a:normAutofit fontScale="100000" lnSpcReduction="0"/>
              </a:bodyPr>
              <a:lstStyle/>
              <a:p>
                <a:pPr algn="ctr">
                  <a:defRPr b="1" sz="1400"/>
                </a:pPr>
              </a:p>
            </p:txBody>
          </p:sp>
          <p:sp>
            <p:nvSpPr>
              <p:cNvPr id="466" name="Item 3: Embedding"/>
              <p:cNvSpPr txBox="1"/>
              <p:nvPr/>
            </p:nvSpPr>
            <p:spPr>
              <a:xfrm>
                <a:off x="0" y="0"/>
                <a:ext cx="2301642"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1400"/>
                </a:lvl1pPr>
              </a:lstStyle>
              <a:p>
                <a:pPr/>
                <a:r>
                  <a:t>Item 3: Embedding</a:t>
                </a:r>
              </a:p>
            </p:txBody>
          </p:sp>
        </p:grpSp>
        <p:grpSp>
          <p:nvGrpSpPr>
            <p:cNvPr id="470" name="Rectangle 22"/>
            <p:cNvGrpSpPr/>
            <p:nvPr/>
          </p:nvGrpSpPr>
          <p:grpSpPr>
            <a:xfrm>
              <a:off x="0" y="335441"/>
              <a:ext cx="2330977" cy="264255"/>
              <a:chOff x="0" y="0"/>
              <a:chExt cx="2330976" cy="264254"/>
            </a:xfrm>
          </p:grpSpPr>
          <p:sp>
            <p:nvSpPr>
              <p:cNvPr id="468" name="Rechteck"/>
              <p:cNvSpPr/>
              <p:nvPr/>
            </p:nvSpPr>
            <p:spPr>
              <a:xfrm>
                <a:off x="0" y="19534"/>
                <a:ext cx="2330977" cy="225187"/>
              </a:xfrm>
              <a:prstGeom prst="rect">
                <a:avLst/>
              </a:prstGeom>
              <a:solidFill>
                <a:srgbClr val="92D050">
                  <a:alpha val="70000"/>
                </a:srgbClr>
              </a:solidFill>
              <a:ln w="12700" cap="flat">
                <a:noFill/>
                <a:miter lim="400000"/>
              </a:ln>
              <a:effectLst/>
            </p:spPr>
            <p:txBody>
              <a:bodyPr wrap="square" lIns="107999" tIns="107999" rIns="107999" bIns="107999" numCol="1" anchor="ctr">
                <a:normAutofit fontScale="100000" lnSpcReduction="0"/>
              </a:bodyPr>
              <a:lstStyle/>
              <a:p>
                <a:pPr algn="ctr">
                  <a:defRPr b="1" sz="1200"/>
                </a:pPr>
              </a:p>
            </p:txBody>
          </p:sp>
          <p:sp>
            <p:nvSpPr>
              <p:cNvPr id="469" name="[0.1, 0.9, 1.1, 4.1, 1.6, 5.8, 0.9]"/>
              <p:cNvSpPr txBox="1"/>
              <p:nvPr/>
            </p:nvSpPr>
            <p:spPr>
              <a:xfrm>
                <a:off x="0" y="0"/>
                <a:ext cx="2330977" cy="264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1200"/>
                </a:lvl1pPr>
              </a:lstStyle>
              <a:p>
                <a:pPr/>
                <a:r>
                  <a:t>[0.1, 0.9, 1.1, 4.1, 1.6, 5.8, 0.9]</a:t>
                </a:r>
              </a:p>
            </p:txBody>
          </p:sp>
        </p:grpSp>
      </p:grpSp>
      <p:grpSp>
        <p:nvGrpSpPr>
          <p:cNvPr id="478" name="Group 23"/>
          <p:cNvGrpSpPr/>
          <p:nvPr/>
        </p:nvGrpSpPr>
        <p:grpSpPr>
          <a:xfrm>
            <a:off x="4316631" y="2830726"/>
            <a:ext cx="2330976" cy="605026"/>
            <a:chOff x="0" y="0"/>
            <a:chExt cx="2330974" cy="605024"/>
          </a:xfrm>
        </p:grpSpPr>
        <p:grpSp>
          <p:nvGrpSpPr>
            <p:cNvPr id="474" name="Rectangle 24"/>
            <p:cNvGrpSpPr/>
            <p:nvPr/>
          </p:nvGrpSpPr>
          <p:grpSpPr>
            <a:xfrm>
              <a:off x="0" y="-1"/>
              <a:ext cx="2330975" cy="288825"/>
              <a:chOff x="0" y="0"/>
              <a:chExt cx="2330974" cy="288823"/>
            </a:xfrm>
          </p:grpSpPr>
          <p:sp>
            <p:nvSpPr>
              <p:cNvPr id="472" name="Rechteck"/>
              <p:cNvSpPr/>
              <p:nvPr/>
            </p:nvSpPr>
            <p:spPr>
              <a:xfrm>
                <a:off x="0" y="21886"/>
                <a:ext cx="2330975" cy="245052"/>
              </a:xfrm>
              <a:prstGeom prst="rect">
                <a:avLst/>
              </a:prstGeom>
              <a:solidFill>
                <a:srgbClr val="92D050">
                  <a:alpha val="70000"/>
                </a:srgbClr>
              </a:solidFill>
              <a:ln w="12700" cap="flat">
                <a:noFill/>
                <a:miter lim="400000"/>
              </a:ln>
              <a:effectLst/>
            </p:spPr>
            <p:txBody>
              <a:bodyPr wrap="square" lIns="107999" tIns="107999" rIns="107999" bIns="107999" numCol="1" anchor="ctr">
                <a:normAutofit fontScale="100000" lnSpcReduction="0"/>
              </a:bodyPr>
              <a:lstStyle/>
              <a:p>
                <a:pPr algn="ctr">
                  <a:defRPr b="1" sz="1400"/>
                </a:pPr>
              </a:p>
            </p:txBody>
          </p:sp>
          <p:sp>
            <p:nvSpPr>
              <p:cNvPr id="473" name="Item 1: Embedding"/>
              <p:cNvSpPr txBox="1"/>
              <p:nvPr/>
            </p:nvSpPr>
            <p:spPr>
              <a:xfrm>
                <a:off x="0" y="0"/>
                <a:ext cx="2330975"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1400"/>
                </a:lvl1pPr>
              </a:lstStyle>
              <a:p>
                <a:pPr/>
                <a:r>
                  <a:t>Item 1: Embedding</a:t>
                </a:r>
              </a:p>
            </p:txBody>
          </p:sp>
        </p:grpSp>
        <p:grpSp>
          <p:nvGrpSpPr>
            <p:cNvPr id="477" name="Rectangle 25"/>
            <p:cNvGrpSpPr/>
            <p:nvPr/>
          </p:nvGrpSpPr>
          <p:grpSpPr>
            <a:xfrm>
              <a:off x="0" y="340769"/>
              <a:ext cx="2330975" cy="264256"/>
              <a:chOff x="0" y="0"/>
              <a:chExt cx="2330974" cy="264254"/>
            </a:xfrm>
          </p:grpSpPr>
          <p:sp>
            <p:nvSpPr>
              <p:cNvPr id="475" name="Rechteck"/>
              <p:cNvSpPr/>
              <p:nvPr/>
            </p:nvSpPr>
            <p:spPr>
              <a:xfrm>
                <a:off x="0" y="15158"/>
                <a:ext cx="2330975" cy="233939"/>
              </a:xfrm>
              <a:prstGeom prst="rect">
                <a:avLst/>
              </a:prstGeom>
              <a:solidFill>
                <a:srgbClr val="92D050">
                  <a:alpha val="70000"/>
                </a:srgbClr>
              </a:solidFill>
              <a:ln w="12700" cap="flat">
                <a:noFill/>
                <a:miter lim="400000"/>
              </a:ln>
              <a:effectLst/>
            </p:spPr>
            <p:txBody>
              <a:bodyPr wrap="square" lIns="107999" tIns="107999" rIns="107999" bIns="107999" numCol="1" anchor="ctr">
                <a:normAutofit fontScale="100000" lnSpcReduction="0"/>
              </a:bodyPr>
              <a:lstStyle/>
              <a:p>
                <a:pPr algn="ctr">
                  <a:defRPr b="1" sz="1200"/>
                </a:pPr>
              </a:p>
            </p:txBody>
          </p:sp>
          <p:sp>
            <p:nvSpPr>
              <p:cNvPr id="476" name="[0.8, 0.3, 2.1, 4.1, 5.6, 0.8, 0.9]"/>
              <p:cNvSpPr txBox="1"/>
              <p:nvPr/>
            </p:nvSpPr>
            <p:spPr>
              <a:xfrm>
                <a:off x="0" y="0"/>
                <a:ext cx="2330975" cy="264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1200"/>
                </a:lvl1pPr>
              </a:lstStyle>
              <a:p>
                <a:pPr/>
                <a:r>
                  <a:t>[0.8, 0.3, 2.1, 4.1, 5.6, 0.8, 0.9]</a:t>
                </a:r>
              </a:p>
            </p:txBody>
          </p:sp>
        </p:grpSp>
      </p:grpSp>
      <p:sp>
        <p:nvSpPr>
          <p:cNvPr id="479" name="TextBox 26"/>
          <p:cNvSpPr txBox="1"/>
          <p:nvPr/>
        </p:nvSpPr>
        <p:spPr>
          <a:xfrm>
            <a:off x="3541602" y="3596173"/>
            <a:ext cx="5562601" cy="6673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000"/>
            </a:lvl1pPr>
          </a:lstStyle>
          <a:p>
            <a:pPr/>
            <a:r>
              <a:t>Ranking User Embedding against Items Embedding</a:t>
            </a:r>
          </a:p>
        </p:txBody>
      </p:sp>
      <p:grpSp>
        <p:nvGrpSpPr>
          <p:cNvPr id="482" name="Rectangle 27"/>
          <p:cNvGrpSpPr/>
          <p:nvPr/>
        </p:nvGrpSpPr>
        <p:grpSpPr>
          <a:xfrm>
            <a:off x="2704309" y="4488655"/>
            <a:ext cx="7302501" cy="1523748"/>
            <a:chOff x="0" y="0"/>
            <a:chExt cx="7302500" cy="1523747"/>
          </a:xfrm>
        </p:grpSpPr>
        <p:sp>
          <p:nvSpPr>
            <p:cNvPr id="480" name="Rechteck"/>
            <p:cNvSpPr/>
            <p:nvPr/>
          </p:nvSpPr>
          <p:spPr>
            <a:xfrm>
              <a:off x="0" y="-1"/>
              <a:ext cx="7302500" cy="1523749"/>
            </a:xfrm>
            <a:prstGeom prst="rect">
              <a:avLst/>
            </a:prstGeom>
            <a:solidFill>
              <a:srgbClr val="FFC000">
                <a:alpha val="45000"/>
              </a:srgbClr>
            </a:solidFill>
            <a:ln w="12700" cap="flat">
              <a:noFill/>
              <a:miter lim="400000"/>
            </a:ln>
            <a:effectLst/>
          </p:spPr>
          <p:txBody>
            <a:bodyPr wrap="square" lIns="107999" tIns="107999" rIns="107999" bIns="107999" numCol="1" anchor="ctr">
              <a:normAutofit fontScale="100000" lnSpcReduction="0"/>
            </a:bodyPr>
            <a:lstStyle/>
            <a:p>
              <a:pPr algn="ctr">
                <a:defRPr b="1" i="1" sz="1600"/>
              </a:pPr>
            </a:p>
          </p:txBody>
        </p:sp>
        <p:sp>
          <p:nvSpPr>
            <p:cNvPr id="481" name="Scores     ** the score is actually the probability of a user to interact with the item."/>
            <p:cNvSpPr txBox="1"/>
            <p:nvPr/>
          </p:nvSpPr>
          <p:spPr>
            <a:xfrm>
              <a:off x="0" y="2342"/>
              <a:ext cx="7302500" cy="15190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b="1" sz="2000" u="sng"/>
              </a:pPr>
              <a:r>
                <a:t>Scores</a:t>
              </a:r>
              <a:br/>
              <a:br/>
              <a:br/>
              <a:br/>
              <a:r>
                <a:rPr sz="1800" u="none"/>
                <a:t> </a:t>
              </a:r>
              <a:r>
                <a:rPr i="1" sz="1600" u="none"/>
                <a:t>** the score is actually the probability of a user to interact with the item.</a:t>
              </a:r>
            </a:p>
          </p:txBody>
        </p:sp>
      </p:grpSp>
      <p:grpSp>
        <p:nvGrpSpPr>
          <p:cNvPr id="485" name="Rectangle 28"/>
          <p:cNvGrpSpPr/>
          <p:nvPr/>
        </p:nvGrpSpPr>
        <p:grpSpPr>
          <a:xfrm>
            <a:off x="5104388" y="4789874"/>
            <a:ext cx="2460177" cy="1008623"/>
            <a:chOff x="0" y="0"/>
            <a:chExt cx="2460175" cy="1008621"/>
          </a:xfrm>
        </p:grpSpPr>
        <p:sp>
          <p:nvSpPr>
            <p:cNvPr id="483" name="Rechteck"/>
            <p:cNvSpPr/>
            <p:nvPr/>
          </p:nvSpPr>
          <p:spPr>
            <a:xfrm>
              <a:off x="0" y="69028"/>
              <a:ext cx="2460176" cy="870566"/>
            </a:xfrm>
            <a:prstGeom prst="rect">
              <a:avLst/>
            </a:prstGeom>
            <a:solidFill>
              <a:schemeClr val="accent3">
                <a:alpha val="90000"/>
              </a:schemeClr>
            </a:solidFill>
            <a:ln w="12700" cap="flat">
              <a:noFill/>
              <a:miter lim="400000"/>
            </a:ln>
            <a:effectLst/>
          </p:spPr>
          <p:txBody>
            <a:bodyPr wrap="square" lIns="107999" tIns="107999" rIns="107999" bIns="107999" numCol="1" anchor="ctr">
              <a:normAutofit fontScale="100000" lnSpcReduction="0"/>
            </a:bodyPr>
            <a:lstStyle/>
            <a:p>
              <a:pPr algn="ctr">
                <a:defRPr>
                  <a:solidFill>
                    <a:srgbClr val="FFFFFF"/>
                  </a:solidFill>
                </a:defRPr>
              </a:pPr>
            </a:p>
          </p:txBody>
        </p:sp>
        <p:sp>
          <p:nvSpPr>
            <p:cNvPr id="484" name="- item 2: 0.82…"/>
            <p:cNvSpPr txBox="1"/>
            <p:nvPr/>
          </p:nvSpPr>
          <p:spPr>
            <a:xfrm>
              <a:off x="0" y="0"/>
              <a:ext cx="2460176" cy="10086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7999" tIns="107999" rIns="107999" bIns="107999" numCol="1" anchor="ctr">
              <a:spAutoFit/>
            </a:bodyPr>
            <a:lstStyle/>
            <a:p>
              <a:pPr algn="ctr">
                <a:defRPr i="1"/>
              </a:pPr>
              <a:r>
                <a:t>- item 2: 0.82</a:t>
              </a:r>
              <a:endParaRPr>
                <a:solidFill>
                  <a:srgbClr val="FFFFFF"/>
                </a:solidFill>
              </a:endParaRPr>
            </a:p>
            <a:p>
              <a:pPr algn="ctr">
                <a:defRPr i="1"/>
              </a:pPr>
              <a:r>
                <a:t> - item 1: 0.64 </a:t>
              </a:r>
              <a:endParaRPr>
                <a:solidFill>
                  <a:srgbClr val="FFFFFF"/>
                </a:solidFill>
              </a:endParaRPr>
            </a:p>
            <a:p>
              <a:pPr algn="ctr">
                <a:defRPr i="1"/>
              </a:pPr>
              <a:r>
                <a:t>- item 3: 0.59</a:t>
              </a:r>
            </a:p>
          </p:txBody>
        </p:sp>
      </p:grpSp>
      <p:grpSp>
        <p:nvGrpSpPr>
          <p:cNvPr id="500" name="Group 40"/>
          <p:cNvGrpSpPr/>
          <p:nvPr/>
        </p:nvGrpSpPr>
        <p:grpSpPr>
          <a:xfrm>
            <a:off x="198963" y="4196708"/>
            <a:ext cx="2237531" cy="1848102"/>
            <a:chOff x="0" y="0"/>
            <a:chExt cx="2237529" cy="1848101"/>
          </a:xfrm>
        </p:grpSpPr>
        <p:grpSp>
          <p:nvGrpSpPr>
            <p:cNvPr id="488" name="Rectangle 29"/>
            <p:cNvGrpSpPr/>
            <p:nvPr/>
          </p:nvGrpSpPr>
          <p:grpSpPr>
            <a:xfrm>
              <a:off x="0" y="459177"/>
              <a:ext cx="951881" cy="288824"/>
              <a:chOff x="0" y="0"/>
              <a:chExt cx="951879" cy="288823"/>
            </a:xfrm>
          </p:grpSpPr>
          <p:sp>
            <p:nvSpPr>
              <p:cNvPr id="486" name="Rechteck"/>
              <p:cNvSpPr/>
              <p:nvPr/>
            </p:nvSpPr>
            <p:spPr>
              <a:xfrm>
                <a:off x="0" y="7502"/>
                <a:ext cx="951880" cy="273819"/>
              </a:xfrm>
              <a:prstGeom prst="rect">
                <a:avLst/>
              </a:prstGeom>
              <a:solidFill>
                <a:srgbClr val="0070C0">
                  <a:alpha val="50000"/>
                </a:srgbClr>
              </a:solidFill>
              <a:ln w="12700" cap="flat">
                <a:noFill/>
                <a:miter lim="400000"/>
              </a:ln>
              <a:effectLst/>
            </p:spPr>
            <p:txBody>
              <a:bodyPr wrap="square" lIns="107999" tIns="107999" rIns="107999" bIns="107999" numCol="1" anchor="ctr">
                <a:normAutofit fontScale="100000" lnSpcReduction="0"/>
              </a:bodyPr>
              <a:lstStyle/>
              <a:p>
                <a:pPr algn="ctr">
                  <a:defRPr b="1" sz="1400"/>
                </a:pPr>
              </a:p>
            </p:txBody>
          </p:sp>
          <p:sp>
            <p:nvSpPr>
              <p:cNvPr id="487" name="UserNet"/>
              <p:cNvSpPr txBox="1"/>
              <p:nvPr/>
            </p:nvSpPr>
            <p:spPr>
              <a:xfrm>
                <a:off x="0" y="0"/>
                <a:ext cx="951880"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1400"/>
                </a:lvl1pPr>
              </a:lstStyle>
              <a:p>
                <a:pPr/>
                <a:r>
                  <a:t>UserNet</a:t>
                </a:r>
              </a:p>
            </p:txBody>
          </p:sp>
        </p:grpSp>
        <p:grpSp>
          <p:nvGrpSpPr>
            <p:cNvPr id="491" name="Rectangle 30"/>
            <p:cNvGrpSpPr/>
            <p:nvPr/>
          </p:nvGrpSpPr>
          <p:grpSpPr>
            <a:xfrm>
              <a:off x="1259059" y="460428"/>
              <a:ext cx="978472" cy="288825"/>
              <a:chOff x="0" y="0"/>
              <a:chExt cx="978470" cy="288823"/>
            </a:xfrm>
          </p:grpSpPr>
          <p:sp>
            <p:nvSpPr>
              <p:cNvPr id="489" name="Rechteck"/>
              <p:cNvSpPr/>
              <p:nvPr/>
            </p:nvSpPr>
            <p:spPr>
              <a:xfrm>
                <a:off x="0" y="7503"/>
                <a:ext cx="978471" cy="273818"/>
              </a:xfrm>
              <a:prstGeom prst="rect">
                <a:avLst/>
              </a:prstGeom>
              <a:solidFill>
                <a:srgbClr val="92D050">
                  <a:alpha val="70000"/>
                </a:srgbClr>
              </a:solidFill>
              <a:ln w="12700" cap="flat">
                <a:noFill/>
                <a:miter lim="400000"/>
              </a:ln>
              <a:effectLst/>
            </p:spPr>
            <p:txBody>
              <a:bodyPr wrap="square" lIns="107999" tIns="107999" rIns="107999" bIns="107999" numCol="1" anchor="ctr">
                <a:normAutofit fontScale="100000" lnSpcReduction="0"/>
              </a:bodyPr>
              <a:lstStyle/>
              <a:p>
                <a:pPr algn="ctr">
                  <a:defRPr b="1" sz="1400"/>
                </a:pPr>
              </a:p>
            </p:txBody>
          </p:sp>
          <p:sp>
            <p:nvSpPr>
              <p:cNvPr id="490" name="ItemNet"/>
              <p:cNvSpPr txBox="1"/>
              <p:nvPr/>
            </p:nvSpPr>
            <p:spPr>
              <a:xfrm>
                <a:off x="0" y="0"/>
                <a:ext cx="978471"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1400"/>
                </a:lvl1pPr>
              </a:lstStyle>
              <a:p>
                <a:pPr/>
                <a:r>
                  <a:t>ItemNet</a:t>
                </a:r>
              </a:p>
            </p:txBody>
          </p:sp>
        </p:grpSp>
        <p:grpSp>
          <p:nvGrpSpPr>
            <p:cNvPr id="494" name="Rectangle 31"/>
            <p:cNvGrpSpPr/>
            <p:nvPr/>
          </p:nvGrpSpPr>
          <p:grpSpPr>
            <a:xfrm>
              <a:off x="540401" y="1088233"/>
              <a:ext cx="1141700" cy="413384"/>
              <a:chOff x="0" y="0"/>
              <a:chExt cx="1141699" cy="413383"/>
            </a:xfrm>
          </p:grpSpPr>
          <p:sp>
            <p:nvSpPr>
              <p:cNvPr id="492" name="Rechteck"/>
              <p:cNvSpPr/>
              <p:nvPr/>
            </p:nvSpPr>
            <p:spPr>
              <a:xfrm>
                <a:off x="0" y="67182"/>
                <a:ext cx="1141700" cy="279019"/>
              </a:xfrm>
              <a:prstGeom prst="rect">
                <a:avLst/>
              </a:prstGeom>
              <a:solidFill>
                <a:schemeClr val="accent3">
                  <a:alpha val="90000"/>
                </a:schemeClr>
              </a:solidFill>
              <a:ln w="12700" cap="flat">
                <a:noFill/>
                <a:miter lim="400000"/>
              </a:ln>
              <a:effectLst/>
            </p:spPr>
            <p:txBody>
              <a:bodyPr wrap="square" lIns="107999" tIns="107999" rIns="107999" bIns="107999" numCol="1" anchor="ctr">
                <a:normAutofit fontScale="100000" lnSpcReduction="0"/>
              </a:bodyPr>
              <a:lstStyle/>
              <a:p>
                <a:pPr algn="ctr">
                  <a:defRPr b="1" sz="1400"/>
                </a:pPr>
              </a:p>
            </p:txBody>
          </p:sp>
          <p:sp>
            <p:nvSpPr>
              <p:cNvPr id="493" name="RankNet"/>
              <p:cNvSpPr txBox="1"/>
              <p:nvPr/>
            </p:nvSpPr>
            <p:spPr>
              <a:xfrm>
                <a:off x="0" y="0"/>
                <a:ext cx="1141700" cy="4133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7999" tIns="107999" rIns="107999" bIns="107999" numCol="1" anchor="ctr">
                <a:spAutoFit/>
              </a:bodyPr>
              <a:lstStyle>
                <a:lvl1pPr algn="ctr">
                  <a:defRPr b="1" sz="1400"/>
                </a:lvl1pPr>
              </a:lstStyle>
              <a:p>
                <a:pPr/>
                <a:r>
                  <a:t>RankNet</a:t>
                </a:r>
              </a:p>
            </p:txBody>
          </p:sp>
        </p:grpSp>
        <p:sp>
          <p:nvSpPr>
            <p:cNvPr id="495" name="Straight Arrow Connector 3"/>
            <p:cNvSpPr/>
            <p:nvPr/>
          </p:nvSpPr>
          <p:spPr>
            <a:xfrm flipH="1">
              <a:off x="475940" y="33545"/>
              <a:ext cx="8589" cy="433135"/>
            </a:xfrm>
            <a:prstGeom prst="line">
              <a:avLst/>
            </a:prstGeom>
            <a:noFill/>
            <a:ln w="25400" cap="flat">
              <a:solidFill>
                <a:schemeClr val="accent4"/>
              </a:solidFill>
              <a:prstDash val="solid"/>
              <a:round/>
              <a:tailEnd type="triangle" w="med" len="med"/>
            </a:ln>
            <a:effectLst/>
          </p:spPr>
          <p:txBody>
            <a:bodyPr wrap="square" lIns="45719" tIns="45719" rIns="45719" bIns="45719" numCol="1" anchor="t">
              <a:noAutofit/>
            </a:bodyPr>
            <a:lstStyle/>
            <a:p>
              <a:pPr/>
            </a:p>
          </p:txBody>
        </p:sp>
        <p:sp>
          <p:nvSpPr>
            <p:cNvPr id="496" name="Straight Arrow Connector 32"/>
            <p:cNvSpPr/>
            <p:nvPr/>
          </p:nvSpPr>
          <p:spPr>
            <a:xfrm>
              <a:off x="1748294" y="-1"/>
              <a:ext cx="2" cy="466681"/>
            </a:xfrm>
            <a:prstGeom prst="line">
              <a:avLst/>
            </a:prstGeom>
            <a:noFill/>
            <a:ln w="25400" cap="flat">
              <a:solidFill>
                <a:schemeClr val="accent4"/>
              </a:solidFill>
              <a:prstDash val="solid"/>
              <a:round/>
              <a:tailEnd type="triangle" w="med" len="med"/>
            </a:ln>
            <a:effectLst/>
          </p:spPr>
          <p:txBody>
            <a:bodyPr wrap="square" lIns="45719" tIns="45719" rIns="45719" bIns="45719" numCol="1" anchor="t">
              <a:noAutofit/>
            </a:bodyPr>
            <a:lstStyle/>
            <a:p>
              <a:pPr/>
            </a:p>
          </p:txBody>
        </p:sp>
        <p:sp>
          <p:nvSpPr>
            <p:cNvPr id="497" name="Straight Arrow Connector 33"/>
            <p:cNvSpPr/>
            <p:nvPr/>
          </p:nvSpPr>
          <p:spPr>
            <a:xfrm>
              <a:off x="475940" y="740497"/>
              <a:ext cx="635312" cy="414919"/>
            </a:xfrm>
            <a:prstGeom prst="line">
              <a:avLst/>
            </a:prstGeom>
            <a:noFill/>
            <a:ln w="25400" cap="flat">
              <a:solidFill>
                <a:schemeClr val="accent4"/>
              </a:solidFill>
              <a:prstDash val="solid"/>
              <a:round/>
              <a:tailEnd type="triangle" w="med" len="med"/>
            </a:ln>
            <a:effectLst/>
          </p:spPr>
          <p:txBody>
            <a:bodyPr wrap="square" lIns="45719" tIns="45719" rIns="45719" bIns="45719" numCol="1" anchor="t">
              <a:noAutofit/>
            </a:bodyPr>
            <a:lstStyle/>
            <a:p>
              <a:pPr/>
            </a:p>
          </p:txBody>
        </p:sp>
        <p:sp>
          <p:nvSpPr>
            <p:cNvPr id="498" name="Straight Arrow Connector 34"/>
            <p:cNvSpPr/>
            <p:nvPr/>
          </p:nvSpPr>
          <p:spPr>
            <a:xfrm flipH="1">
              <a:off x="1111251" y="741748"/>
              <a:ext cx="637045" cy="413668"/>
            </a:xfrm>
            <a:prstGeom prst="line">
              <a:avLst/>
            </a:prstGeom>
            <a:noFill/>
            <a:ln w="25400" cap="flat">
              <a:solidFill>
                <a:schemeClr val="accent4"/>
              </a:solidFill>
              <a:prstDash val="solid"/>
              <a:round/>
              <a:tailEnd type="triangle" w="med" len="med"/>
            </a:ln>
            <a:effectLst/>
          </p:spPr>
          <p:txBody>
            <a:bodyPr wrap="square" lIns="45719" tIns="45719" rIns="45719" bIns="45719" numCol="1" anchor="t">
              <a:noAutofit/>
            </a:bodyPr>
            <a:lstStyle/>
            <a:p>
              <a:pPr/>
            </a:p>
          </p:txBody>
        </p:sp>
        <p:sp>
          <p:nvSpPr>
            <p:cNvPr id="499" name="Straight Arrow Connector 38"/>
            <p:cNvSpPr/>
            <p:nvPr/>
          </p:nvSpPr>
          <p:spPr>
            <a:xfrm flipH="1">
              <a:off x="1111250" y="1434433"/>
              <a:ext cx="2" cy="413668"/>
            </a:xfrm>
            <a:prstGeom prst="line">
              <a:avLst/>
            </a:prstGeom>
            <a:noFill/>
            <a:ln w="25400" cap="flat">
              <a:solidFill>
                <a:schemeClr val="accent4"/>
              </a:solidFill>
              <a:prstDash val="solid"/>
              <a:round/>
              <a:tailEnd type="triangle" w="med" len="med"/>
            </a:ln>
            <a:effectLst/>
          </p:spPr>
          <p:txBody>
            <a:bodyPr wrap="square" lIns="45719" tIns="45719" rIns="45719" bIns="45719" numCol="1" anchor="t">
              <a:noAutofit/>
            </a:bodyPr>
            <a:lstStyle/>
            <a:p>
              <a:pPr/>
            </a:p>
          </p:txBody>
        </p:sp>
      </p:grpSp>
      <p:grpSp>
        <p:nvGrpSpPr>
          <p:cNvPr id="503" name="Group 50"/>
          <p:cNvGrpSpPr/>
          <p:nvPr/>
        </p:nvGrpSpPr>
        <p:grpSpPr>
          <a:xfrm>
            <a:off x="1199878" y="963153"/>
            <a:ext cx="1280852" cy="231141"/>
            <a:chOff x="0" y="0"/>
            <a:chExt cx="1280850" cy="231140"/>
          </a:xfrm>
        </p:grpSpPr>
        <p:sp>
          <p:nvSpPr>
            <p:cNvPr id="501" name="Rectangle 51"/>
            <p:cNvSpPr/>
            <p:nvPr/>
          </p:nvSpPr>
          <p:spPr>
            <a:xfrm>
              <a:off x="69931" y="17279"/>
              <a:ext cx="1140989" cy="176782"/>
            </a:xfrm>
            <a:prstGeom prst="rect">
              <a:avLst/>
            </a:prstGeom>
            <a:solidFill>
              <a:srgbClr val="0070C0"/>
            </a:solidFill>
            <a:ln w="12700" cap="flat">
              <a:noFill/>
              <a:miter lim="400000"/>
            </a:ln>
            <a:effectLst/>
          </p:spPr>
          <p:txBody>
            <a:bodyPr wrap="square" lIns="107999" tIns="107999" rIns="107999" bIns="107999" numCol="1" anchor="ctr">
              <a:normAutofit fontScale="100000" lnSpcReduction="0"/>
            </a:bodyPr>
            <a:lstStyle/>
            <a:p>
              <a:pPr algn="ctr">
                <a:lnSpc>
                  <a:spcPct val="80000"/>
                </a:lnSpc>
                <a:spcBef>
                  <a:spcPts val="300"/>
                </a:spcBef>
                <a:defRPr sz="1200">
                  <a:latin typeface="Tahoma"/>
                  <a:ea typeface="Tahoma"/>
                  <a:cs typeface="Tahoma"/>
                  <a:sym typeface="Tahoma"/>
                </a:defRPr>
              </a:pPr>
            </a:p>
          </p:txBody>
        </p:sp>
        <p:sp>
          <p:nvSpPr>
            <p:cNvPr id="502" name="TextBox 52"/>
            <p:cNvSpPr txBox="1"/>
            <p:nvPr/>
          </p:nvSpPr>
          <p:spPr>
            <a:xfrm>
              <a:off x="0" y="0"/>
              <a:ext cx="1280851" cy="231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lnSpc>
                  <a:spcPct val="90000"/>
                </a:lnSpc>
                <a:defRPr b="1" sz="900">
                  <a:solidFill>
                    <a:srgbClr val="FFFFFF"/>
                  </a:solidFill>
                  <a:latin typeface="Tahoma"/>
                  <a:ea typeface="Tahoma"/>
                  <a:cs typeface="Tahoma"/>
                  <a:sym typeface="Tahoma"/>
                </a:defRPr>
              </a:lvl1pPr>
            </a:lstStyle>
            <a:p>
              <a:pPr/>
              <a:r>
                <a:t>User Preferences</a:t>
              </a:r>
            </a:p>
          </p:txBody>
        </p:sp>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5" name="Foliennummernplatzhalter 6"/>
          <p:cNvSpPr txBox="1"/>
          <p:nvPr>
            <p:ph type="sldNum" sz="quarter" idx="2"/>
          </p:nvPr>
        </p:nvSpPr>
        <p:spPr>
          <a:xfrm>
            <a:off x="11561364" y="5746203"/>
            <a:ext cx="179091" cy="1778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06" name="Titel 1"/>
          <p:cNvSpPr txBox="1"/>
          <p:nvPr>
            <p:ph type="title"/>
          </p:nvPr>
        </p:nvSpPr>
        <p:spPr>
          <a:xfrm>
            <a:off x="491820" y="99472"/>
            <a:ext cx="8896379" cy="756296"/>
          </a:xfrm>
          <a:prstGeom prst="rect">
            <a:avLst/>
          </a:prstGeom>
        </p:spPr>
        <p:txBody>
          <a:bodyPr/>
          <a:lstStyle/>
          <a:p>
            <a:pPr defTabSz="768095">
              <a:defRPr sz="3024">
                <a:solidFill>
                  <a:srgbClr val="000000"/>
                </a:solidFill>
              </a:defRPr>
            </a:pPr>
            <a:r>
              <a:t>Deep Learning Architecture</a:t>
            </a:r>
            <a:br/>
            <a:r>
              <a:rPr sz="2016"/>
              <a:t>Python to Scala</a:t>
            </a:r>
          </a:p>
        </p:txBody>
      </p:sp>
      <p:grpSp>
        <p:nvGrpSpPr>
          <p:cNvPr id="511" name="Group 4"/>
          <p:cNvGrpSpPr/>
          <p:nvPr/>
        </p:nvGrpSpPr>
        <p:grpSpPr>
          <a:xfrm>
            <a:off x="291376" y="2069688"/>
            <a:ext cx="4853355" cy="3066758"/>
            <a:chOff x="0" y="0"/>
            <a:chExt cx="4853354" cy="3066756"/>
          </a:xfrm>
        </p:grpSpPr>
        <p:sp>
          <p:nvSpPr>
            <p:cNvPr id="507" name="Rectangle 2"/>
            <p:cNvSpPr/>
            <p:nvPr/>
          </p:nvSpPr>
          <p:spPr>
            <a:xfrm>
              <a:off x="220514" y="0"/>
              <a:ext cx="4415362" cy="3066757"/>
            </a:xfrm>
            <a:prstGeom prst="rect">
              <a:avLst/>
            </a:prstGeom>
            <a:solidFill>
              <a:srgbClr val="FFE0CC">
                <a:alpha val="95000"/>
              </a:srgbClr>
            </a:solidFill>
            <a:ln w="12700" cap="flat">
              <a:noFill/>
              <a:miter lim="400000"/>
            </a:ln>
            <a:effectLst/>
          </p:spPr>
          <p:txBody>
            <a:bodyPr wrap="square" lIns="107999" tIns="107999" rIns="107999" bIns="107999" numCol="1" anchor="ctr">
              <a:normAutofit fontScale="100000" lnSpcReduction="0"/>
            </a:bodyPr>
            <a:lstStyle/>
            <a:p>
              <a:pPr algn="ctr">
                <a:spcBef>
                  <a:spcPts val="300"/>
                </a:spcBef>
                <a:defRPr sz="1200">
                  <a:latin typeface="Tahoma"/>
                  <a:ea typeface="Tahoma"/>
                  <a:cs typeface="Tahoma"/>
                  <a:sym typeface="Tahoma"/>
                </a:defRPr>
              </a:pPr>
            </a:p>
          </p:txBody>
        </p:sp>
        <p:pic>
          <p:nvPicPr>
            <p:cNvPr id="508" name="Picture 2" descr="Picture 2"/>
            <p:cNvPicPr>
              <a:picLocks noChangeAspect="1"/>
            </p:cNvPicPr>
            <p:nvPr/>
          </p:nvPicPr>
          <p:blipFill>
            <a:blip r:embed="rId2">
              <a:extLst/>
            </a:blip>
            <a:stretch>
              <a:fillRect/>
            </a:stretch>
          </p:blipFill>
          <p:spPr>
            <a:xfrm>
              <a:off x="2164518" y="716098"/>
              <a:ext cx="2247546" cy="1944436"/>
            </a:xfrm>
            <a:prstGeom prst="rect">
              <a:avLst/>
            </a:prstGeom>
            <a:ln w="12700" cap="flat">
              <a:noFill/>
              <a:miter lim="400000"/>
            </a:ln>
            <a:effectLst/>
          </p:spPr>
        </p:pic>
        <p:pic>
          <p:nvPicPr>
            <p:cNvPr id="509" name="Picture 6" descr="Picture 6"/>
            <p:cNvPicPr>
              <a:picLocks noChangeAspect="1"/>
            </p:cNvPicPr>
            <p:nvPr/>
          </p:nvPicPr>
          <p:blipFill>
            <a:blip r:embed="rId3">
              <a:extLst/>
            </a:blip>
            <a:srcRect l="0" t="0" r="0" b="20679"/>
            <a:stretch>
              <a:fillRect/>
            </a:stretch>
          </p:blipFill>
          <p:spPr>
            <a:xfrm>
              <a:off x="80657" y="1024307"/>
              <a:ext cx="2109734" cy="1736981"/>
            </a:xfrm>
            <a:prstGeom prst="rect">
              <a:avLst/>
            </a:prstGeom>
            <a:ln w="12700" cap="flat">
              <a:noFill/>
              <a:miter lim="400000"/>
            </a:ln>
            <a:effectLst/>
          </p:spPr>
        </p:pic>
        <p:sp>
          <p:nvSpPr>
            <p:cNvPr id="510" name="TextBox 3"/>
            <p:cNvSpPr txBox="1"/>
            <p:nvPr/>
          </p:nvSpPr>
          <p:spPr>
            <a:xfrm>
              <a:off x="0" y="151545"/>
              <a:ext cx="4853355" cy="396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lnSpc>
                  <a:spcPct val="90000"/>
                </a:lnSpc>
                <a:defRPr b="1" sz="2000">
                  <a:solidFill>
                    <a:srgbClr val="000000"/>
                  </a:solidFill>
                  <a:latin typeface="Tahoma"/>
                  <a:ea typeface="Tahoma"/>
                  <a:cs typeface="Tahoma"/>
                  <a:sym typeface="Tahoma"/>
                </a:defRPr>
              </a:lvl1pPr>
            </a:lstStyle>
            <a:p>
              <a:pPr/>
              <a:r>
                <a:t>Deep Learning Model Training</a:t>
              </a:r>
            </a:p>
          </p:txBody>
        </p:sp>
      </p:grpSp>
      <p:sp>
        <p:nvSpPr>
          <p:cNvPr id="512" name="Right Arrow 5"/>
          <p:cNvSpPr/>
          <p:nvPr/>
        </p:nvSpPr>
        <p:spPr>
          <a:xfrm>
            <a:off x="5171068" y="3166970"/>
            <a:ext cx="1881535" cy="872198"/>
          </a:xfrm>
          <a:prstGeom prst="rightArrow">
            <a:avLst>
              <a:gd name="adj1" fmla="val 50000"/>
              <a:gd name="adj2" fmla="val 50000"/>
            </a:avLst>
          </a:prstGeom>
          <a:solidFill>
            <a:schemeClr val="accent4">
              <a:lumOff val="20588"/>
            </a:schemeClr>
          </a:solidFill>
          <a:ln w="12700">
            <a:miter lim="400000"/>
          </a:ln>
        </p:spPr>
        <p:txBody>
          <a:bodyPr lIns="107999" tIns="107999" rIns="107999" bIns="107999" anchor="ctr">
            <a:normAutofit fontScale="100000" lnSpcReduction="0"/>
          </a:bodyPr>
          <a:lstStyle/>
          <a:p>
            <a:pPr algn="ctr">
              <a:spcBef>
                <a:spcPts val="300"/>
              </a:spcBef>
              <a:defRPr sz="1200">
                <a:latin typeface="Tahoma"/>
                <a:ea typeface="Tahoma"/>
                <a:cs typeface="Tahoma"/>
                <a:sym typeface="Tahoma"/>
              </a:defRPr>
            </a:pPr>
          </a:p>
        </p:txBody>
      </p:sp>
      <p:pic>
        <p:nvPicPr>
          <p:cNvPr id="513" name="Picture 8" descr="Picture 8"/>
          <p:cNvPicPr>
            <a:picLocks noChangeAspect="1"/>
          </p:cNvPicPr>
          <p:nvPr/>
        </p:nvPicPr>
        <p:blipFill>
          <a:blip r:embed="rId4">
            <a:extLst/>
          </a:blip>
          <a:stretch>
            <a:fillRect/>
          </a:stretch>
        </p:blipFill>
        <p:spPr>
          <a:xfrm>
            <a:off x="7035861" y="1049699"/>
            <a:ext cx="3740815" cy="3740814"/>
          </a:xfrm>
          <a:prstGeom prst="rect">
            <a:avLst/>
          </a:prstGeom>
          <a:ln w="12700">
            <a:miter lim="400000"/>
          </a:ln>
        </p:spPr>
      </p:pic>
      <p:grpSp>
        <p:nvGrpSpPr>
          <p:cNvPr id="517" name="Group 6"/>
          <p:cNvGrpSpPr/>
          <p:nvPr/>
        </p:nvGrpSpPr>
        <p:grpSpPr>
          <a:xfrm>
            <a:off x="7721644" y="3886920"/>
            <a:ext cx="2355742" cy="944057"/>
            <a:chOff x="0" y="0"/>
            <a:chExt cx="2355741" cy="944056"/>
          </a:xfrm>
        </p:grpSpPr>
        <p:pic>
          <p:nvPicPr>
            <p:cNvPr id="514" name="Picture 10" descr="Picture 10"/>
            <p:cNvPicPr>
              <a:picLocks noChangeAspect="1"/>
            </p:cNvPicPr>
            <p:nvPr/>
          </p:nvPicPr>
          <p:blipFill>
            <a:blip r:embed="rId5">
              <a:extLst/>
            </a:blip>
            <a:stretch>
              <a:fillRect/>
            </a:stretch>
          </p:blipFill>
          <p:spPr>
            <a:xfrm>
              <a:off x="0" y="0"/>
              <a:ext cx="944057" cy="944057"/>
            </a:xfrm>
            <a:prstGeom prst="rect">
              <a:avLst/>
            </a:prstGeom>
            <a:ln w="12700" cap="flat">
              <a:noFill/>
              <a:miter lim="400000"/>
            </a:ln>
            <a:effectLst/>
          </p:spPr>
        </p:pic>
        <p:pic>
          <p:nvPicPr>
            <p:cNvPr id="515" name="Picture 10" descr="Picture 10"/>
            <p:cNvPicPr>
              <a:picLocks noChangeAspect="1"/>
            </p:cNvPicPr>
            <p:nvPr/>
          </p:nvPicPr>
          <p:blipFill>
            <a:blip r:embed="rId5">
              <a:extLst/>
            </a:blip>
            <a:stretch>
              <a:fillRect/>
            </a:stretch>
          </p:blipFill>
          <p:spPr>
            <a:xfrm>
              <a:off x="715107" y="0"/>
              <a:ext cx="944057" cy="944057"/>
            </a:xfrm>
            <a:prstGeom prst="rect">
              <a:avLst/>
            </a:prstGeom>
            <a:ln w="12700" cap="flat">
              <a:noFill/>
              <a:miter lim="400000"/>
            </a:ln>
            <a:effectLst/>
          </p:spPr>
        </p:pic>
        <p:pic>
          <p:nvPicPr>
            <p:cNvPr id="516" name="Picture 10" descr="Picture 10"/>
            <p:cNvPicPr>
              <a:picLocks noChangeAspect="1"/>
            </p:cNvPicPr>
            <p:nvPr/>
          </p:nvPicPr>
          <p:blipFill>
            <a:blip r:embed="rId5">
              <a:extLst/>
            </a:blip>
            <a:stretch>
              <a:fillRect/>
            </a:stretch>
          </p:blipFill>
          <p:spPr>
            <a:xfrm>
              <a:off x="1411685" y="0"/>
              <a:ext cx="944057" cy="944057"/>
            </a:xfrm>
            <a:prstGeom prst="rect">
              <a:avLst/>
            </a:prstGeom>
            <a:ln w="12700" cap="flat">
              <a:noFill/>
              <a:miter lim="400000"/>
            </a:ln>
            <a:effectLst/>
          </p:spPr>
        </p:pic>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9" name="Foliennummernplatzhalter 6"/>
          <p:cNvSpPr txBox="1"/>
          <p:nvPr>
            <p:ph type="sldNum" sz="quarter" idx="2"/>
          </p:nvPr>
        </p:nvSpPr>
        <p:spPr>
          <a:xfrm>
            <a:off x="11561364" y="5746203"/>
            <a:ext cx="179091" cy="1778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20" name="Rectangle 19"/>
          <p:cNvSpPr/>
          <p:nvPr/>
        </p:nvSpPr>
        <p:spPr>
          <a:xfrm>
            <a:off x="1153001" y="1502885"/>
            <a:ext cx="10185560" cy="2858105"/>
          </a:xfrm>
          <a:prstGeom prst="rect">
            <a:avLst/>
          </a:prstGeom>
          <a:solidFill>
            <a:srgbClr val="52AE49">
              <a:alpha val="20000"/>
            </a:srgbClr>
          </a:solidFill>
          <a:ln w="12700">
            <a:miter lim="400000"/>
          </a:ln>
        </p:spPr>
        <p:txBody>
          <a:bodyPr lIns="107999" tIns="107999" rIns="107999" bIns="107999" anchor="ctr">
            <a:normAutofit fontScale="100000" lnSpcReduction="0"/>
          </a:bodyPr>
          <a:lstStyle/>
          <a:p>
            <a:pPr algn="ctr">
              <a:spcBef>
                <a:spcPts val="300"/>
              </a:spcBef>
              <a:defRPr sz="1200">
                <a:latin typeface="Tahoma"/>
                <a:ea typeface="Tahoma"/>
                <a:cs typeface="Tahoma"/>
                <a:sym typeface="Tahoma"/>
              </a:defRPr>
            </a:pPr>
          </a:p>
        </p:txBody>
      </p:sp>
      <p:sp>
        <p:nvSpPr>
          <p:cNvPr id="521" name="Titel 1"/>
          <p:cNvSpPr txBox="1"/>
          <p:nvPr>
            <p:ph type="title"/>
          </p:nvPr>
        </p:nvSpPr>
        <p:spPr>
          <a:xfrm>
            <a:off x="491820" y="99472"/>
            <a:ext cx="8896379" cy="756296"/>
          </a:xfrm>
          <a:prstGeom prst="rect">
            <a:avLst/>
          </a:prstGeom>
        </p:spPr>
        <p:txBody>
          <a:bodyPr/>
          <a:lstStyle/>
          <a:p>
            <a:pPr defTabSz="768095">
              <a:defRPr sz="3024">
                <a:solidFill>
                  <a:srgbClr val="000000"/>
                </a:solidFill>
              </a:defRPr>
            </a:pPr>
            <a:r>
              <a:t>Deep Learning Architecture</a:t>
            </a:r>
            <a:br/>
            <a:r>
              <a:rPr sz="2016"/>
              <a:t>Python to Scala</a:t>
            </a:r>
          </a:p>
        </p:txBody>
      </p:sp>
      <p:grpSp>
        <p:nvGrpSpPr>
          <p:cNvPr id="524" name="Group 8"/>
          <p:cNvGrpSpPr/>
          <p:nvPr/>
        </p:nvGrpSpPr>
        <p:grpSpPr>
          <a:xfrm>
            <a:off x="1463269" y="1502885"/>
            <a:ext cx="2737203" cy="2493076"/>
            <a:chOff x="0" y="0"/>
            <a:chExt cx="2737202" cy="2493075"/>
          </a:xfrm>
        </p:grpSpPr>
        <p:pic>
          <p:nvPicPr>
            <p:cNvPr id="522" name="Picture 2" descr="Picture 2"/>
            <p:cNvPicPr>
              <a:picLocks noChangeAspect="1"/>
            </p:cNvPicPr>
            <p:nvPr/>
          </p:nvPicPr>
          <p:blipFill>
            <a:blip r:embed="rId2">
              <a:extLst/>
            </a:blip>
            <a:stretch>
              <a:fillRect/>
            </a:stretch>
          </p:blipFill>
          <p:spPr>
            <a:xfrm>
              <a:off x="244829" y="0"/>
              <a:ext cx="2247545" cy="1944435"/>
            </a:xfrm>
            <a:prstGeom prst="rect">
              <a:avLst/>
            </a:prstGeom>
            <a:ln w="12700" cap="flat">
              <a:noFill/>
              <a:miter lim="400000"/>
            </a:ln>
            <a:effectLst/>
          </p:spPr>
        </p:pic>
        <p:sp>
          <p:nvSpPr>
            <p:cNvPr id="523" name="TextBox 3"/>
            <p:cNvSpPr txBox="1"/>
            <p:nvPr/>
          </p:nvSpPr>
          <p:spPr>
            <a:xfrm>
              <a:off x="0" y="1944434"/>
              <a:ext cx="2737203" cy="548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lnSpc>
                  <a:spcPct val="90000"/>
                </a:lnSpc>
                <a:defRPr b="1" sz="3000">
                  <a:solidFill>
                    <a:srgbClr val="000000"/>
                  </a:solidFill>
                  <a:latin typeface="Tahoma"/>
                  <a:ea typeface="Tahoma"/>
                  <a:cs typeface="Tahoma"/>
                  <a:sym typeface="Tahoma"/>
                </a:defRPr>
              </a:lvl1pPr>
            </a:lstStyle>
            <a:p>
              <a:pPr/>
              <a:r>
                <a:t>Serving</a:t>
              </a:r>
            </a:p>
          </p:txBody>
        </p:sp>
      </p:grpSp>
      <p:pic>
        <p:nvPicPr>
          <p:cNvPr id="525" name="Picture 8" descr="Picture 8"/>
          <p:cNvPicPr>
            <a:picLocks noChangeAspect="1"/>
          </p:cNvPicPr>
          <p:nvPr/>
        </p:nvPicPr>
        <p:blipFill>
          <a:blip r:embed="rId3">
            <a:extLst/>
          </a:blip>
          <a:stretch>
            <a:fillRect/>
          </a:stretch>
        </p:blipFill>
        <p:spPr>
          <a:xfrm>
            <a:off x="7390434" y="1017977"/>
            <a:ext cx="3740815" cy="3740814"/>
          </a:xfrm>
          <a:prstGeom prst="rect">
            <a:avLst/>
          </a:prstGeom>
          <a:ln w="12700">
            <a:miter lim="400000"/>
          </a:ln>
        </p:spPr>
      </p:pic>
      <p:grpSp>
        <p:nvGrpSpPr>
          <p:cNvPr id="530" name="Group 7"/>
          <p:cNvGrpSpPr/>
          <p:nvPr/>
        </p:nvGrpSpPr>
        <p:grpSpPr>
          <a:xfrm>
            <a:off x="4676430" y="1602251"/>
            <a:ext cx="2610614" cy="2502871"/>
            <a:chOff x="0" y="0"/>
            <a:chExt cx="2610613" cy="2502870"/>
          </a:xfrm>
        </p:grpSpPr>
        <p:sp>
          <p:nvSpPr>
            <p:cNvPr id="526" name="Right Arrow 13"/>
            <p:cNvSpPr/>
            <p:nvPr/>
          </p:nvSpPr>
          <p:spPr>
            <a:xfrm rot="10800000">
              <a:off x="104211" y="626682"/>
              <a:ext cx="1708342" cy="754153"/>
            </a:xfrm>
            <a:prstGeom prst="rightArrow">
              <a:avLst>
                <a:gd name="adj1" fmla="val 52548"/>
                <a:gd name="adj2" fmla="val 50000"/>
              </a:avLst>
            </a:prstGeom>
            <a:solidFill>
              <a:schemeClr val="accent5"/>
            </a:solidFill>
            <a:ln w="12700" cap="flat">
              <a:noFill/>
              <a:miter lim="400000"/>
            </a:ln>
            <a:effectLst>
              <a:outerShdw sx="100000" sy="100000" kx="0" ky="0" algn="b" rotWithShape="0" blurRad="215900" dist="12700" dir="7320000">
                <a:srgbClr val="000000"/>
              </a:outerShdw>
            </a:effectLst>
          </p:spPr>
          <p:txBody>
            <a:bodyPr wrap="square" lIns="107999" tIns="107999" rIns="107999" bIns="107999" numCol="1" anchor="ctr">
              <a:normAutofit fontScale="100000" lnSpcReduction="0"/>
            </a:bodyPr>
            <a:lstStyle/>
            <a:p>
              <a:pPr algn="ctr">
                <a:defRPr b="1" sz="3200">
                  <a:solidFill>
                    <a:srgbClr val="FFFFFF"/>
                  </a:solidFill>
                  <a:latin typeface="Tahoma"/>
                  <a:ea typeface="Tahoma"/>
                  <a:cs typeface="Tahoma"/>
                  <a:sym typeface="Tahoma"/>
                </a:defRPr>
              </a:pPr>
            </a:p>
          </p:txBody>
        </p:sp>
        <p:sp>
          <p:nvSpPr>
            <p:cNvPr id="527" name="Right Arrow 14"/>
            <p:cNvSpPr/>
            <p:nvPr/>
          </p:nvSpPr>
          <p:spPr>
            <a:xfrm>
              <a:off x="754760" y="882674"/>
              <a:ext cx="1819531" cy="806920"/>
            </a:xfrm>
            <a:prstGeom prst="rightArrow">
              <a:avLst>
                <a:gd name="adj1" fmla="val 52548"/>
                <a:gd name="adj2" fmla="val 50000"/>
              </a:avLst>
            </a:prstGeom>
            <a:solidFill>
              <a:srgbClr val="ED5F00"/>
            </a:solidFill>
            <a:ln w="12700" cap="flat">
              <a:noFill/>
              <a:miter lim="400000"/>
            </a:ln>
            <a:effectLst>
              <a:outerShdw sx="100000" sy="100000" kx="0" ky="0" algn="b" rotWithShape="0" blurRad="215900" dist="12700" dir="7320000">
                <a:srgbClr val="000000"/>
              </a:outerShdw>
            </a:effectLst>
          </p:spPr>
          <p:txBody>
            <a:bodyPr wrap="square" lIns="107999" tIns="107999" rIns="107999" bIns="107999" numCol="1" anchor="ctr">
              <a:normAutofit fontScale="100000" lnSpcReduction="0"/>
            </a:bodyPr>
            <a:lstStyle/>
            <a:p>
              <a:pPr algn="ctr">
                <a:defRPr b="1" sz="3200">
                  <a:solidFill>
                    <a:srgbClr val="FFFFFF"/>
                  </a:solidFill>
                  <a:latin typeface="Tahoma"/>
                  <a:ea typeface="Tahoma"/>
                  <a:cs typeface="Tahoma"/>
                  <a:sym typeface="Tahoma"/>
                </a:defRPr>
              </a:pPr>
            </a:p>
          </p:txBody>
        </p:sp>
        <p:pic>
          <p:nvPicPr>
            <p:cNvPr id="528" name="Picture 2" descr="Picture 2"/>
            <p:cNvPicPr>
              <a:picLocks noChangeAspect="1"/>
            </p:cNvPicPr>
            <p:nvPr/>
          </p:nvPicPr>
          <p:blipFill>
            <a:blip r:embed="rId4">
              <a:extLst/>
            </a:blip>
            <a:stretch>
              <a:fillRect/>
            </a:stretch>
          </p:blipFill>
          <p:spPr>
            <a:xfrm>
              <a:off x="354167" y="0"/>
              <a:ext cx="1953677" cy="572538"/>
            </a:xfrm>
            <a:prstGeom prst="rect">
              <a:avLst/>
            </a:prstGeom>
            <a:ln w="12700" cap="flat">
              <a:noFill/>
              <a:miter lim="400000"/>
            </a:ln>
            <a:effectLst/>
          </p:spPr>
        </p:pic>
        <p:pic>
          <p:nvPicPr>
            <p:cNvPr id="529" name="Picture 4" descr="Picture 4"/>
            <p:cNvPicPr>
              <a:picLocks noChangeAspect="1"/>
            </p:cNvPicPr>
            <p:nvPr/>
          </p:nvPicPr>
          <p:blipFill>
            <a:blip r:embed="rId5">
              <a:extLst/>
            </a:blip>
            <a:stretch>
              <a:fillRect/>
            </a:stretch>
          </p:blipFill>
          <p:spPr>
            <a:xfrm>
              <a:off x="0" y="1739990"/>
              <a:ext cx="2610614" cy="762881"/>
            </a:xfrm>
            <a:prstGeom prst="rect">
              <a:avLst/>
            </a:prstGeom>
            <a:ln w="12700" cap="flat">
              <a:noFill/>
              <a:miter lim="400000"/>
            </a:ln>
            <a:effectLst/>
          </p:spPr>
        </p:pic>
      </p:grpSp>
      <p:sp>
        <p:nvSpPr>
          <p:cNvPr id="531" name="TextBox 9"/>
          <p:cNvSpPr txBox="1"/>
          <p:nvPr/>
        </p:nvSpPr>
        <p:spPr>
          <a:xfrm>
            <a:off x="1153001" y="4462860"/>
            <a:ext cx="7486389" cy="1463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171450" indent="-171450">
              <a:lnSpc>
                <a:spcPct val="150000"/>
              </a:lnSpc>
              <a:buClr>
                <a:schemeClr val="accent1"/>
              </a:buClr>
              <a:buSzPct val="120000"/>
              <a:buFont typeface="Arial"/>
              <a:buChar char="•"/>
              <a:defRPr sz="2200">
                <a:solidFill>
                  <a:srgbClr val="000000"/>
                </a:solidFill>
                <a:latin typeface="Tahoma"/>
                <a:ea typeface="Tahoma"/>
                <a:cs typeface="Tahoma"/>
                <a:sym typeface="Tahoma"/>
              </a:defRPr>
            </a:pPr>
            <a:r>
              <a:t> Switch models on the flight </a:t>
            </a:r>
            <a:r>
              <a:t>–</a:t>
            </a:r>
            <a:r>
              <a:t> no down times.</a:t>
            </a:r>
          </a:p>
          <a:p>
            <a:pPr marL="171450" indent="-171450">
              <a:lnSpc>
                <a:spcPct val="150000"/>
              </a:lnSpc>
              <a:buClr>
                <a:schemeClr val="accent1"/>
              </a:buClr>
              <a:buSzPct val="120000"/>
              <a:buFont typeface="Arial"/>
              <a:buChar char="•"/>
              <a:defRPr sz="2200">
                <a:solidFill>
                  <a:srgbClr val="000000"/>
                </a:solidFill>
                <a:latin typeface="Tahoma"/>
                <a:ea typeface="Tahoma"/>
                <a:cs typeface="Tahoma"/>
                <a:sym typeface="Tahoma"/>
              </a:defRPr>
            </a:pPr>
            <a:r>
              <a:t> Support model versioning </a:t>
            </a:r>
            <a:r>
              <a:t>–</a:t>
            </a:r>
            <a:r>
              <a:t> A/B testing.</a:t>
            </a:r>
          </a:p>
          <a:p>
            <a:pPr marL="171450" indent="-171450">
              <a:lnSpc>
                <a:spcPct val="150000"/>
              </a:lnSpc>
              <a:buClr>
                <a:schemeClr val="accent1"/>
              </a:buClr>
              <a:buSzPct val="120000"/>
              <a:buFont typeface="Arial"/>
              <a:buChar char="•"/>
              <a:defRPr sz="2200">
                <a:solidFill>
                  <a:srgbClr val="000000"/>
                </a:solidFill>
                <a:latin typeface="Tahoma"/>
                <a:ea typeface="Tahoma"/>
                <a:cs typeface="Tahoma"/>
                <a:sym typeface="Tahoma"/>
              </a:defRPr>
            </a:pPr>
            <a:r>
              <a:t> C++ implementation.</a:t>
            </a:r>
          </a:p>
        </p:txBody>
      </p:sp>
      <p:pic>
        <p:nvPicPr>
          <p:cNvPr id="532" name="Picture 6" descr="Picture 6"/>
          <p:cNvPicPr>
            <a:picLocks noChangeAspect="1"/>
          </p:cNvPicPr>
          <p:nvPr/>
        </p:nvPicPr>
        <p:blipFill>
          <a:blip r:embed="rId6">
            <a:extLst/>
          </a:blip>
          <a:stretch>
            <a:fillRect/>
          </a:stretch>
        </p:blipFill>
        <p:spPr>
          <a:xfrm>
            <a:off x="7390434" y="666971"/>
            <a:ext cx="4439373" cy="150781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4" name="Foliennummernplatzhalter 6"/>
          <p:cNvSpPr txBox="1"/>
          <p:nvPr>
            <p:ph type="sldNum" sz="quarter" idx="2"/>
          </p:nvPr>
        </p:nvSpPr>
        <p:spPr>
          <a:xfrm>
            <a:off x="11561364" y="5746203"/>
            <a:ext cx="179091" cy="1778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35" name="Titel 1"/>
          <p:cNvSpPr txBox="1"/>
          <p:nvPr>
            <p:ph type="title"/>
          </p:nvPr>
        </p:nvSpPr>
        <p:spPr>
          <a:xfrm>
            <a:off x="450978" y="125366"/>
            <a:ext cx="8896379" cy="756296"/>
          </a:xfrm>
          <a:prstGeom prst="rect">
            <a:avLst/>
          </a:prstGeom>
        </p:spPr>
        <p:txBody>
          <a:bodyPr/>
          <a:lstStyle/>
          <a:p>
            <a:pPr defTabSz="768095">
              <a:defRPr sz="3024">
                <a:solidFill>
                  <a:srgbClr val="000000"/>
                </a:solidFill>
              </a:defRPr>
            </a:pPr>
            <a:r>
              <a:t>Deep Learning Architecture</a:t>
            </a:r>
            <a:br/>
            <a:r>
              <a:rPr sz="2016"/>
              <a:t>Python to Scala</a:t>
            </a:r>
          </a:p>
        </p:txBody>
      </p:sp>
      <p:grpSp>
        <p:nvGrpSpPr>
          <p:cNvPr id="542" name="Group 61"/>
          <p:cNvGrpSpPr/>
          <p:nvPr/>
        </p:nvGrpSpPr>
        <p:grpSpPr>
          <a:xfrm>
            <a:off x="2662957" y="1336575"/>
            <a:ext cx="5920915" cy="1419926"/>
            <a:chOff x="0" y="0"/>
            <a:chExt cx="5920913" cy="1419925"/>
          </a:xfrm>
        </p:grpSpPr>
        <p:sp>
          <p:nvSpPr>
            <p:cNvPr id="536" name="Flussdiagramm: Prozess 122"/>
            <p:cNvSpPr/>
            <p:nvPr/>
          </p:nvSpPr>
          <p:spPr>
            <a:xfrm>
              <a:off x="-1" y="-1"/>
              <a:ext cx="5920915" cy="1419926"/>
            </a:xfrm>
            <a:prstGeom prst="rect">
              <a:avLst/>
            </a:prstGeom>
            <a:noFill/>
            <a:ln w="25400" cap="flat">
              <a:solidFill>
                <a:srgbClr val="535353"/>
              </a:solidFill>
              <a:prstDash val="sysDot"/>
              <a:round/>
            </a:ln>
            <a:effectLst/>
          </p:spPr>
          <p:txBody>
            <a:bodyPr wrap="square" lIns="107999" tIns="107999" rIns="107999" bIns="107999" numCol="1" anchor="t">
              <a:normAutofit fontScale="100000" lnSpcReduction="0"/>
            </a:bodyPr>
            <a:lstStyle/>
            <a:p>
              <a:pPr algn="ctr">
                <a:spcBef>
                  <a:spcPts val="300"/>
                </a:spcBef>
                <a:defRPr sz="1600"/>
              </a:pPr>
            </a:p>
          </p:txBody>
        </p:sp>
        <p:sp>
          <p:nvSpPr>
            <p:cNvPr id="537" name="Textfeld 42"/>
            <p:cNvSpPr txBox="1"/>
            <p:nvPr/>
          </p:nvSpPr>
          <p:spPr>
            <a:xfrm>
              <a:off x="1965375" y="388731"/>
              <a:ext cx="1127780" cy="3133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600"/>
              </a:lvl1pPr>
            </a:lstStyle>
            <a:p>
              <a:pPr/>
              <a:r>
                <a:t>export ML </a:t>
              </a:r>
            </a:p>
          </p:txBody>
        </p:sp>
        <p:grpSp>
          <p:nvGrpSpPr>
            <p:cNvPr id="540" name="Abgerundetes Rechteck 41"/>
            <p:cNvGrpSpPr/>
            <p:nvPr/>
          </p:nvGrpSpPr>
          <p:grpSpPr>
            <a:xfrm>
              <a:off x="328455" y="222986"/>
              <a:ext cx="1649891" cy="1051226"/>
              <a:chOff x="0" y="0"/>
              <a:chExt cx="1649890" cy="1051224"/>
            </a:xfrm>
          </p:grpSpPr>
          <p:sp>
            <p:nvSpPr>
              <p:cNvPr id="538" name="Abgerundetes Rechteck"/>
              <p:cNvSpPr/>
              <p:nvPr/>
            </p:nvSpPr>
            <p:spPr>
              <a:xfrm>
                <a:off x="0" y="0"/>
                <a:ext cx="1649891" cy="1051225"/>
              </a:xfrm>
              <a:prstGeom prst="roundRect">
                <a:avLst>
                  <a:gd name="adj" fmla="val 16667"/>
                </a:avLst>
              </a:prstGeom>
              <a:noFill/>
              <a:ln w="28575" cap="flat">
                <a:solidFill>
                  <a:schemeClr val="accent4">
                    <a:alpha val="50000"/>
                  </a:schemeClr>
                </a:solidFill>
                <a:prstDash val="solid"/>
                <a:round/>
              </a:ln>
              <a:effectLst/>
            </p:spPr>
            <p:txBody>
              <a:bodyPr wrap="square" lIns="107999" tIns="107999" rIns="107999" bIns="107999" numCol="1" anchor="ctr">
                <a:normAutofit fontScale="100000" lnSpcReduction="0"/>
              </a:bodyPr>
              <a:lstStyle/>
              <a:p>
                <a:pPr algn="ctr">
                  <a:defRPr sz="1100"/>
                </a:pPr>
              </a:p>
            </p:txBody>
          </p:sp>
          <p:sp>
            <p:nvSpPr>
              <p:cNvPr id="539" name="TensorFlow Python"/>
              <p:cNvSpPr txBox="1"/>
              <p:nvPr/>
            </p:nvSpPr>
            <p:spPr>
              <a:xfrm>
                <a:off x="51316" y="51316"/>
                <a:ext cx="1547259" cy="9485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6000" tIns="36000" rIns="36000" bIns="36000" numCol="1" anchor="ctr">
                <a:normAutofit fontScale="100000" lnSpcReduction="0"/>
              </a:bodyPr>
              <a:lstStyle/>
              <a:p>
                <a:pPr algn="ctr" defTabSz="777240">
                  <a:defRPr b="1" sz="935"/>
                </a:pPr>
              </a:p>
              <a:p>
                <a:pPr algn="ctr" defTabSz="777240">
                  <a:defRPr b="1" sz="1700"/>
                </a:pPr>
                <a:r>
                  <a:t>TensorFlow Python</a:t>
                </a:r>
              </a:p>
            </p:txBody>
          </p:sp>
        </p:grpSp>
        <p:sp>
          <p:nvSpPr>
            <p:cNvPr id="541" name="Gerade Verbindung mit Pfeil 30"/>
            <p:cNvSpPr/>
            <p:nvPr/>
          </p:nvSpPr>
          <p:spPr>
            <a:xfrm flipH="1" flipV="1">
              <a:off x="1978345" y="748599"/>
              <a:ext cx="1768396" cy="1"/>
            </a:xfrm>
            <a:prstGeom prst="line">
              <a:avLst/>
            </a:prstGeom>
            <a:noFill/>
            <a:ln w="28575" cap="flat">
              <a:solidFill>
                <a:schemeClr val="accent4">
                  <a:alpha val="50000"/>
                </a:schemeClr>
              </a:solidFill>
              <a:prstDash val="solid"/>
              <a:round/>
              <a:headEnd type="triangle" w="med" len="med"/>
            </a:ln>
            <a:effectLst/>
          </p:spPr>
          <p:txBody>
            <a:bodyPr wrap="square" lIns="45719" tIns="45719" rIns="45719" bIns="45719" numCol="1" anchor="t">
              <a:noAutofit/>
            </a:bodyPr>
            <a:lstStyle/>
            <a:p>
              <a:pPr/>
            </a:p>
          </p:txBody>
        </p:sp>
      </p:grpSp>
      <p:grpSp>
        <p:nvGrpSpPr>
          <p:cNvPr id="553" name="Group 66"/>
          <p:cNvGrpSpPr/>
          <p:nvPr/>
        </p:nvGrpSpPr>
        <p:grpSpPr>
          <a:xfrm>
            <a:off x="3302839" y="4030712"/>
            <a:ext cx="4641150" cy="1786267"/>
            <a:chOff x="0" y="0"/>
            <a:chExt cx="4641148" cy="1786265"/>
          </a:xfrm>
        </p:grpSpPr>
        <p:sp>
          <p:nvSpPr>
            <p:cNvPr id="543" name="Flussdiagramm: Prozess 119"/>
            <p:cNvSpPr/>
            <p:nvPr/>
          </p:nvSpPr>
          <p:spPr>
            <a:xfrm>
              <a:off x="0" y="0"/>
              <a:ext cx="4641149" cy="1786266"/>
            </a:xfrm>
            <a:prstGeom prst="rect">
              <a:avLst/>
            </a:prstGeom>
            <a:noFill/>
            <a:ln w="25400" cap="flat">
              <a:solidFill>
                <a:srgbClr val="535353"/>
              </a:solidFill>
              <a:prstDash val="sysDot"/>
              <a:round/>
            </a:ln>
            <a:effectLst/>
          </p:spPr>
          <p:txBody>
            <a:bodyPr wrap="square" lIns="107999" tIns="107999" rIns="107999" bIns="107999" numCol="1" anchor="t">
              <a:normAutofit fontScale="100000" lnSpcReduction="0"/>
            </a:bodyPr>
            <a:lstStyle/>
            <a:p>
              <a:pPr algn="ctr">
                <a:spcBef>
                  <a:spcPts val="300"/>
                </a:spcBef>
                <a:defRPr sz="1600"/>
              </a:pPr>
            </a:p>
          </p:txBody>
        </p:sp>
        <p:grpSp>
          <p:nvGrpSpPr>
            <p:cNvPr id="546" name="Abgerundetes Rechteck 41"/>
            <p:cNvGrpSpPr/>
            <p:nvPr/>
          </p:nvGrpSpPr>
          <p:grpSpPr>
            <a:xfrm>
              <a:off x="330185" y="823795"/>
              <a:ext cx="1516285" cy="831087"/>
              <a:chOff x="0" y="0"/>
              <a:chExt cx="1516283" cy="831086"/>
            </a:xfrm>
          </p:grpSpPr>
          <p:sp>
            <p:nvSpPr>
              <p:cNvPr id="544" name="Abgerundetes Rechteck"/>
              <p:cNvSpPr/>
              <p:nvPr/>
            </p:nvSpPr>
            <p:spPr>
              <a:xfrm>
                <a:off x="0" y="0"/>
                <a:ext cx="1516284" cy="831087"/>
              </a:xfrm>
              <a:prstGeom prst="roundRect">
                <a:avLst>
                  <a:gd name="adj" fmla="val 16667"/>
                </a:avLst>
              </a:prstGeom>
              <a:noFill/>
              <a:ln w="28575" cap="flat">
                <a:solidFill>
                  <a:schemeClr val="accent4">
                    <a:alpha val="50000"/>
                  </a:schemeClr>
                </a:solidFill>
                <a:prstDash val="solid"/>
                <a:round/>
              </a:ln>
              <a:effectLst/>
            </p:spPr>
            <p:txBody>
              <a:bodyPr wrap="square" lIns="107999" tIns="107999" rIns="107999" bIns="107999" numCol="1" anchor="ctr">
                <a:normAutofit fontScale="100000" lnSpcReduction="0"/>
              </a:bodyPr>
              <a:lstStyle/>
              <a:p>
                <a:pPr algn="ctr">
                  <a:lnSpc>
                    <a:spcPct val="90000"/>
                  </a:lnSpc>
                  <a:defRPr sz="1100"/>
                </a:pPr>
              </a:p>
            </p:txBody>
          </p:sp>
          <p:sp>
            <p:nvSpPr>
              <p:cNvPr id="545" name="Scala Gateway"/>
              <p:cNvSpPr txBox="1"/>
              <p:nvPr/>
            </p:nvSpPr>
            <p:spPr>
              <a:xfrm>
                <a:off x="40570" y="40570"/>
                <a:ext cx="1435144" cy="7499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6000" tIns="36000" rIns="36000" bIns="36000" numCol="1" anchor="ctr">
                <a:normAutofit fontScale="100000" lnSpcReduction="0"/>
              </a:bodyPr>
              <a:lstStyle/>
              <a:p>
                <a:pPr algn="ctr" defTabSz="777240">
                  <a:lnSpc>
                    <a:spcPct val="90000"/>
                  </a:lnSpc>
                  <a:defRPr b="1" sz="935"/>
                </a:pPr>
              </a:p>
              <a:p>
                <a:pPr algn="ctr" defTabSz="777240">
                  <a:lnSpc>
                    <a:spcPct val="90000"/>
                  </a:lnSpc>
                  <a:defRPr b="1" sz="1530"/>
                </a:pPr>
                <a:r>
                  <a:t>Scala Gateway</a:t>
                </a:r>
                <a:endParaRPr sz="1700"/>
              </a:p>
              <a:p>
                <a:pPr algn="ctr" defTabSz="777240">
                  <a:lnSpc>
                    <a:spcPct val="90000"/>
                  </a:lnSpc>
                  <a:defRPr b="1" sz="1360"/>
                </a:pPr>
              </a:p>
            </p:txBody>
          </p:sp>
        </p:grpSp>
        <p:sp>
          <p:nvSpPr>
            <p:cNvPr id="547" name="Gerade Verbindung mit Pfeil 30"/>
            <p:cNvSpPr/>
            <p:nvPr/>
          </p:nvSpPr>
          <p:spPr>
            <a:xfrm flipH="1" flipV="1">
              <a:off x="1846469" y="1239338"/>
              <a:ext cx="838667" cy="1"/>
            </a:xfrm>
            <a:prstGeom prst="line">
              <a:avLst/>
            </a:prstGeom>
            <a:noFill/>
            <a:ln w="28575" cap="flat">
              <a:solidFill>
                <a:schemeClr val="accent4">
                  <a:alpha val="50000"/>
                </a:schemeClr>
              </a:solidFill>
              <a:prstDash val="solid"/>
              <a:round/>
              <a:headEnd type="triangle" w="med" len="med"/>
            </a:ln>
            <a:effectLst/>
          </p:spPr>
          <p:txBody>
            <a:bodyPr wrap="square" lIns="45719" tIns="45719" rIns="45719" bIns="45719" numCol="1" anchor="t">
              <a:noAutofit/>
            </a:bodyPr>
            <a:lstStyle/>
            <a:p>
              <a:pPr/>
            </a:p>
          </p:txBody>
        </p:sp>
        <p:sp>
          <p:nvSpPr>
            <p:cNvPr id="548" name="Textfeld 42"/>
            <p:cNvSpPr txBox="1"/>
            <p:nvPr/>
          </p:nvSpPr>
          <p:spPr>
            <a:xfrm>
              <a:off x="1067109" y="136668"/>
              <a:ext cx="2644785" cy="4370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2400"/>
              </a:lvl1pPr>
            </a:lstStyle>
            <a:p>
              <a:pPr/>
              <a:r>
                <a:t>Docker Container</a:t>
              </a:r>
            </a:p>
          </p:txBody>
        </p:sp>
        <p:grpSp>
          <p:nvGrpSpPr>
            <p:cNvPr id="551" name="Abgerundetes Rechteck 41"/>
            <p:cNvGrpSpPr/>
            <p:nvPr/>
          </p:nvGrpSpPr>
          <p:grpSpPr>
            <a:xfrm>
              <a:off x="2685135" y="823795"/>
              <a:ext cx="1649892" cy="831087"/>
              <a:chOff x="0" y="0"/>
              <a:chExt cx="1649890" cy="831086"/>
            </a:xfrm>
          </p:grpSpPr>
          <p:sp>
            <p:nvSpPr>
              <p:cNvPr id="549" name="Abgerundetes Rechteck"/>
              <p:cNvSpPr/>
              <p:nvPr/>
            </p:nvSpPr>
            <p:spPr>
              <a:xfrm>
                <a:off x="0" y="0"/>
                <a:ext cx="1649891" cy="831087"/>
              </a:xfrm>
              <a:prstGeom prst="roundRect">
                <a:avLst>
                  <a:gd name="adj" fmla="val 16667"/>
                </a:avLst>
              </a:prstGeom>
              <a:noFill/>
              <a:ln w="28575" cap="flat">
                <a:solidFill>
                  <a:schemeClr val="accent4">
                    <a:alpha val="50000"/>
                  </a:schemeClr>
                </a:solidFill>
                <a:prstDash val="solid"/>
                <a:round/>
              </a:ln>
              <a:effectLst/>
            </p:spPr>
            <p:txBody>
              <a:bodyPr wrap="square" lIns="107999" tIns="107999" rIns="107999" bIns="107999" numCol="1" anchor="ctr">
                <a:normAutofit fontScale="100000" lnSpcReduction="0"/>
              </a:bodyPr>
              <a:lstStyle/>
              <a:p>
                <a:pPr algn="ctr">
                  <a:lnSpc>
                    <a:spcPct val="90000"/>
                  </a:lnSpc>
                  <a:defRPr sz="1100"/>
                </a:pPr>
              </a:p>
            </p:txBody>
          </p:sp>
          <p:sp>
            <p:nvSpPr>
              <p:cNvPr id="550" name="TensorFlow Serving (C++)"/>
              <p:cNvSpPr txBox="1"/>
              <p:nvPr/>
            </p:nvSpPr>
            <p:spPr>
              <a:xfrm>
                <a:off x="40569" y="40570"/>
                <a:ext cx="1568753" cy="7499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6000" tIns="36000" rIns="36000" bIns="36000" numCol="1" anchor="ctr">
                <a:normAutofit fontScale="100000" lnSpcReduction="0"/>
              </a:bodyPr>
              <a:lstStyle/>
              <a:p>
                <a:pPr algn="ctr" defTabSz="731520">
                  <a:lnSpc>
                    <a:spcPct val="90000"/>
                  </a:lnSpc>
                  <a:defRPr b="1" sz="880"/>
                </a:pPr>
              </a:p>
              <a:p>
                <a:pPr algn="ctr" defTabSz="731520">
                  <a:lnSpc>
                    <a:spcPct val="90000"/>
                  </a:lnSpc>
                  <a:defRPr b="1" sz="1360"/>
                </a:pPr>
                <a:r>
                  <a:t>TensorFlow Serving (C++)</a:t>
                </a:r>
                <a:endParaRPr sz="1600"/>
              </a:p>
            </p:txBody>
          </p:sp>
        </p:grpSp>
        <p:sp>
          <p:nvSpPr>
            <p:cNvPr id="552" name="Textfeld 42"/>
            <p:cNvSpPr txBox="1"/>
            <p:nvPr/>
          </p:nvSpPr>
          <p:spPr>
            <a:xfrm>
              <a:off x="1862575" y="839227"/>
              <a:ext cx="578407" cy="3133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600"/>
              </a:lvl1pPr>
            </a:lstStyle>
            <a:p>
              <a:pPr/>
              <a:r>
                <a:t>Grpc</a:t>
              </a:r>
            </a:p>
          </p:txBody>
        </p:sp>
      </p:grpSp>
      <p:sp>
        <p:nvSpPr>
          <p:cNvPr id="562" name="Gerade Verbindung mit Pfeil 30"/>
          <p:cNvSpPr/>
          <p:nvPr/>
        </p:nvSpPr>
        <p:spPr>
          <a:xfrm>
            <a:off x="5622290" y="2562860"/>
            <a:ext cx="1791970" cy="14541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10791"/>
                </a:lnTo>
                <a:lnTo>
                  <a:pt x="21600" y="10791"/>
                </a:lnTo>
                <a:lnTo>
                  <a:pt x="21600" y="0"/>
                </a:lnTo>
              </a:path>
            </a:pathLst>
          </a:custGeom>
          <a:ln w="28575">
            <a:solidFill>
              <a:schemeClr val="accent4">
                <a:alpha val="50000"/>
              </a:schemeClr>
            </a:solidFill>
            <a:headEnd type="triangle"/>
          </a:ln>
        </p:spPr>
        <p:txBody>
          <a:bodyPr/>
          <a:lstStyle/>
          <a:p>
            <a:pPr/>
          </a:p>
        </p:txBody>
      </p:sp>
      <p:sp>
        <p:nvSpPr>
          <p:cNvPr id="555" name="Textfeld 42"/>
          <p:cNvSpPr txBox="1"/>
          <p:nvPr/>
        </p:nvSpPr>
        <p:spPr>
          <a:xfrm>
            <a:off x="4865458" y="2880910"/>
            <a:ext cx="2447192" cy="37523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000"/>
            </a:lvl1pPr>
          </a:lstStyle>
          <a:p>
            <a:pPr/>
            <a:r>
              <a:t>build Docker image</a:t>
            </a:r>
          </a:p>
        </p:txBody>
      </p:sp>
      <p:grpSp>
        <p:nvGrpSpPr>
          <p:cNvPr id="558" name="Flussdiagramm: Dokument 12"/>
          <p:cNvGrpSpPr/>
          <p:nvPr/>
        </p:nvGrpSpPr>
        <p:grpSpPr>
          <a:xfrm>
            <a:off x="6424643" y="1694141"/>
            <a:ext cx="1979824" cy="904963"/>
            <a:chOff x="0" y="0"/>
            <a:chExt cx="1979822" cy="904961"/>
          </a:xfrm>
        </p:grpSpPr>
        <p:sp>
          <p:nvSpPr>
            <p:cNvPr id="556" name="Form"/>
            <p:cNvSpPr/>
            <p:nvPr/>
          </p:nvSpPr>
          <p:spPr>
            <a:xfrm>
              <a:off x="0" y="0"/>
              <a:ext cx="1979824" cy="904962"/>
            </a:xfrm>
            <a:custGeom>
              <a:avLst/>
              <a:gdLst/>
              <a:ahLst/>
              <a:cxnLst>
                <a:cxn ang="0">
                  <a:pos x="wd2" y="hd2"/>
                </a:cxn>
                <a:cxn ang="5400000">
                  <a:pos x="wd2" y="hd2"/>
                </a:cxn>
                <a:cxn ang="10800000">
                  <a:pos x="wd2" y="hd2"/>
                </a:cxn>
                <a:cxn ang="16200000">
                  <a:pos x="wd2" y="hd2"/>
                </a:cxn>
              </a:cxnLst>
              <a:rect l="0" t="0" r="r" b="b"/>
              <a:pathLst>
                <a:path w="21600" h="19255" fill="norm" stroke="1" extrusionOk="0">
                  <a:moveTo>
                    <a:pt x="0" y="0"/>
                  </a:moveTo>
                  <a:lnTo>
                    <a:pt x="21600" y="0"/>
                  </a:lnTo>
                  <a:lnTo>
                    <a:pt x="21600" y="15641"/>
                  </a:lnTo>
                  <a:cubicBezTo>
                    <a:pt x="10800" y="15641"/>
                    <a:pt x="10800" y="21600"/>
                    <a:pt x="0" y="18214"/>
                  </a:cubicBezTo>
                  <a:close/>
                </a:path>
              </a:pathLst>
            </a:custGeom>
            <a:noFill/>
            <a:ln w="28575" cap="flat">
              <a:solidFill>
                <a:schemeClr val="accent4">
                  <a:alpha val="50000"/>
                </a:schemeClr>
              </a:solidFill>
              <a:prstDash val="solid"/>
              <a:round/>
            </a:ln>
            <a:effectLst/>
          </p:spPr>
          <p:txBody>
            <a:bodyPr wrap="square" lIns="107999" tIns="107999" rIns="107999" bIns="107999" numCol="1" anchor="ctr">
              <a:normAutofit fontScale="100000" lnSpcReduction="0"/>
            </a:bodyPr>
            <a:lstStyle/>
            <a:p>
              <a:pPr algn="ctr">
                <a:defRPr b="1" sz="1600"/>
              </a:pPr>
            </a:p>
          </p:txBody>
        </p:sp>
        <p:sp>
          <p:nvSpPr>
            <p:cNvPr id="557" name="TensorFlow ML Model - protbuf"/>
            <p:cNvSpPr txBox="1"/>
            <p:nvPr/>
          </p:nvSpPr>
          <p:spPr>
            <a:xfrm>
              <a:off x="0" y="106272"/>
              <a:ext cx="1979823" cy="5225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6000" tIns="36000" rIns="36000" bIns="36000" numCol="1" anchor="ctr">
              <a:spAutoFit/>
            </a:bodyPr>
            <a:lstStyle>
              <a:lvl1pPr algn="ctr">
                <a:defRPr b="1" sz="1600"/>
              </a:lvl1pPr>
            </a:lstStyle>
            <a:p>
              <a:pPr/>
              <a:r>
                <a:t>TensorFlow ML Model - protbuf</a:t>
              </a:r>
            </a:p>
          </p:txBody>
        </p:sp>
      </p:grpSp>
      <p:sp>
        <p:nvSpPr>
          <p:cNvPr id="559" name="Gerade Verbindung mit Pfeil 30"/>
          <p:cNvSpPr/>
          <p:nvPr/>
        </p:nvSpPr>
        <p:spPr>
          <a:xfrm flipV="1">
            <a:off x="5149308" y="5423584"/>
            <a:ext cx="799000" cy="4881"/>
          </a:xfrm>
          <a:prstGeom prst="line">
            <a:avLst/>
          </a:prstGeom>
          <a:ln w="28575">
            <a:solidFill>
              <a:schemeClr val="accent4">
                <a:alpha val="50000"/>
              </a:schemeClr>
            </a:solidFill>
            <a:headEnd type="triangle"/>
          </a:ln>
        </p:spPr>
        <p:txBody>
          <a:bodyPr lIns="45719" rIns="45719"/>
          <a:lstStyle/>
          <a:p>
            <a:pPr/>
          </a:p>
        </p:txBody>
      </p:sp>
      <p:sp>
        <p:nvSpPr>
          <p:cNvPr id="563" name="Gerade Verbindung mit Pfeil 30"/>
          <p:cNvSpPr/>
          <p:nvPr/>
        </p:nvSpPr>
        <p:spPr>
          <a:xfrm>
            <a:off x="7956550" y="2146300"/>
            <a:ext cx="1365250" cy="27774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21600" y="0"/>
                </a:lnTo>
                <a:lnTo>
                  <a:pt x="7314" y="0"/>
                </a:lnTo>
              </a:path>
            </a:pathLst>
          </a:custGeom>
          <a:ln w="28575">
            <a:solidFill>
              <a:schemeClr val="accent4">
                <a:alpha val="50000"/>
              </a:schemeClr>
            </a:solidFill>
            <a:headEnd type="triangle"/>
          </a:ln>
        </p:spPr>
        <p:txBody>
          <a:bodyPr/>
          <a:lstStyle/>
          <a:p>
            <a:pPr/>
          </a:p>
        </p:txBody>
      </p:sp>
      <p:sp>
        <p:nvSpPr>
          <p:cNvPr id="561" name="Textfeld 42"/>
          <p:cNvSpPr txBox="1"/>
          <p:nvPr/>
        </p:nvSpPr>
        <p:spPr>
          <a:xfrm>
            <a:off x="9347357" y="3177282"/>
            <a:ext cx="1755265"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000"/>
            </a:lvl1pPr>
          </a:lstStyle>
          <a:p>
            <a:pPr/>
            <a:r>
              <a:t>update model</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5" name="Foliennummernplatzhalter 6"/>
          <p:cNvSpPr txBox="1"/>
          <p:nvPr>
            <p:ph type="sldNum" sz="quarter" idx="2"/>
          </p:nvPr>
        </p:nvSpPr>
        <p:spPr>
          <a:xfrm>
            <a:off x="11561364" y="5746203"/>
            <a:ext cx="179091" cy="1778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66" name="Titel 1"/>
          <p:cNvSpPr txBox="1"/>
          <p:nvPr>
            <p:ph type="title"/>
          </p:nvPr>
        </p:nvSpPr>
        <p:spPr>
          <a:xfrm>
            <a:off x="481197" y="140167"/>
            <a:ext cx="8896379" cy="756296"/>
          </a:xfrm>
          <a:prstGeom prst="rect">
            <a:avLst/>
          </a:prstGeom>
        </p:spPr>
        <p:txBody>
          <a:bodyPr/>
          <a:lstStyle/>
          <a:p>
            <a:pPr defTabSz="768095">
              <a:defRPr sz="3024">
                <a:solidFill>
                  <a:srgbClr val="000000"/>
                </a:solidFill>
              </a:defRPr>
            </a:pPr>
            <a:r>
              <a:t>Deep Learning Architecture</a:t>
            </a:r>
            <a:br/>
            <a:r>
              <a:rPr sz="2016"/>
              <a:t>Items Embedding</a:t>
            </a:r>
          </a:p>
        </p:txBody>
      </p:sp>
      <p:grpSp>
        <p:nvGrpSpPr>
          <p:cNvPr id="569" name="Abgerundetes Rechteck 41"/>
          <p:cNvGrpSpPr/>
          <p:nvPr/>
        </p:nvGrpSpPr>
        <p:grpSpPr>
          <a:xfrm>
            <a:off x="7895465" y="1276823"/>
            <a:ext cx="2211641" cy="837269"/>
            <a:chOff x="0" y="0"/>
            <a:chExt cx="2211640" cy="837267"/>
          </a:xfrm>
        </p:grpSpPr>
        <p:sp>
          <p:nvSpPr>
            <p:cNvPr id="567" name="Abgerundetes Rechteck"/>
            <p:cNvSpPr/>
            <p:nvPr/>
          </p:nvSpPr>
          <p:spPr>
            <a:xfrm>
              <a:off x="0" y="0"/>
              <a:ext cx="2211641" cy="837268"/>
            </a:xfrm>
            <a:prstGeom prst="roundRect">
              <a:avLst>
                <a:gd name="adj" fmla="val 16667"/>
              </a:avLst>
            </a:prstGeom>
            <a:noFill/>
            <a:ln w="28575" cap="flat">
              <a:solidFill>
                <a:schemeClr val="accent4">
                  <a:alpha val="50000"/>
                </a:schemeClr>
              </a:solidFill>
              <a:prstDash val="solid"/>
              <a:round/>
            </a:ln>
            <a:effectLst/>
          </p:spPr>
          <p:txBody>
            <a:bodyPr wrap="square" lIns="107999" tIns="107999" rIns="107999" bIns="107999" numCol="1" anchor="ctr">
              <a:normAutofit fontScale="100000" lnSpcReduction="0"/>
            </a:bodyPr>
            <a:lstStyle/>
            <a:p>
              <a:pPr algn="ctr">
                <a:lnSpc>
                  <a:spcPct val="90000"/>
                </a:lnSpc>
                <a:defRPr sz="1100"/>
              </a:pPr>
            </a:p>
          </p:txBody>
        </p:sp>
        <p:sp>
          <p:nvSpPr>
            <p:cNvPr id="568" name="Kafka –  items topic"/>
            <p:cNvSpPr txBox="1"/>
            <p:nvPr/>
          </p:nvSpPr>
          <p:spPr>
            <a:xfrm>
              <a:off x="40872" y="40872"/>
              <a:ext cx="2129896" cy="7555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6000" tIns="36000" rIns="36000" bIns="36000" numCol="1" anchor="ctr">
              <a:normAutofit fontScale="100000" lnSpcReduction="0"/>
            </a:bodyPr>
            <a:lstStyle/>
            <a:p>
              <a:pPr algn="ctr" defTabSz="694944">
                <a:lnSpc>
                  <a:spcPct val="90000"/>
                </a:lnSpc>
                <a:defRPr b="1" sz="835"/>
              </a:pPr>
            </a:p>
            <a:p>
              <a:pPr algn="ctr" defTabSz="694944">
                <a:lnSpc>
                  <a:spcPct val="90000"/>
                </a:lnSpc>
                <a:defRPr b="1" sz="1368"/>
              </a:pPr>
              <a:r>
                <a:t>Kafka </a:t>
              </a:r>
              <a:r>
                <a:t>–</a:t>
              </a:r>
              <a:r>
                <a:t> </a:t>
              </a:r>
              <a:br/>
              <a:r>
                <a:t>items topic</a:t>
              </a:r>
              <a:endParaRPr sz="1520"/>
            </a:p>
          </p:txBody>
        </p:sp>
      </p:grpSp>
      <p:sp>
        <p:nvSpPr>
          <p:cNvPr id="619" name="Gerade Verbindung mit Pfeil 30"/>
          <p:cNvSpPr/>
          <p:nvPr/>
        </p:nvSpPr>
        <p:spPr>
          <a:xfrm>
            <a:off x="8998719" y="2128516"/>
            <a:ext cx="1482" cy="5911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path>
            </a:pathLst>
          </a:custGeom>
          <a:ln w="28575">
            <a:solidFill>
              <a:schemeClr val="accent4">
                <a:alpha val="50000"/>
              </a:schemeClr>
            </a:solidFill>
            <a:headEnd type="triangle"/>
          </a:ln>
        </p:spPr>
        <p:txBody>
          <a:bodyPr/>
          <a:lstStyle/>
          <a:p>
            <a:pPr/>
          </a:p>
        </p:txBody>
      </p:sp>
      <p:grpSp>
        <p:nvGrpSpPr>
          <p:cNvPr id="580" name="Group 22"/>
          <p:cNvGrpSpPr/>
          <p:nvPr/>
        </p:nvGrpSpPr>
        <p:grpSpPr>
          <a:xfrm>
            <a:off x="6851794" y="2732372"/>
            <a:ext cx="4290381" cy="1360146"/>
            <a:chOff x="0" y="0"/>
            <a:chExt cx="4290379" cy="1360144"/>
          </a:xfrm>
        </p:grpSpPr>
        <p:sp>
          <p:nvSpPr>
            <p:cNvPr id="571" name="Flussdiagramm: Prozess 119"/>
            <p:cNvSpPr/>
            <p:nvPr/>
          </p:nvSpPr>
          <p:spPr>
            <a:xfrm>
              <a:off x="0" y="0"/>
              <a:ext cx="4290380" cy="1319425"/>
            </a:xfrm>
            <a:prstGeom prst="rect">
              <a:avLst/>
            </a:prstGeom>
            <a:noFill/>
            <a:ln w="25400" cap="flat">
              <a:solidFill>
                <a:srgbClr val="535353"/>
              </a:solidFill>
              <a:prstDash val="sysDot"/>
              <a:round/>
            </a:ln>
            <a:effectLst/>
          </p:spPr>
          <p:txBody>
            <a:bodyPr wrap="square" lIns="107999" tIns="107999" rIns="107999" bIns="107999" numCol="1" anchor="t">
              <a:normAutofit fontScale="100000" lnSpcReduction="0"/>
            </a:bodyPr>
            <a:lstStyle/>
            <a:p>
              <a:pPr algn="ctr">
                <a:spcBef>
                  <a:spcPts val="300"/>
                </a:spcBef>
                <a:defRPr sz="1600"/>
              </a:pPr>
            </a:p>
          </p:txBody>
        </p:sp>
        <p:grpSp>
          <p:nvGrpSpPr>
            <p:cNvPr id="574" name="Abgerundetes Rechteck 41"/>
            <p:cNvGrpSpPr/>
            <p:nvPr/>
          </p:nvGrpSpPr>
          <p:grpSpPr>
            <a:xfrm>
              <a:off x="167983" y="466759"/>
              <a:ext cx="1496422" cy="732063"/>
              <a:chOff x="0" y="0"/>
              <a:chExt cx="1496420" cy="732062"/>
            </a:xfrm>
          </p:grpSpPr>
          <p:sp>
            <p:nvSpPr>
              <p:cNvPr id="572" name="Abgerundetes Rechteck"/>
              <p:cNvSpPr/>
              <p:nvPr/>
            </p:nvSpPr>
            <p:spPr>
              <a:xfrm>
                <a:off x="0" y="0"/>
                <a:ext cx="1496421" cy="732063"/>
              </a:xfrm>
              <a:prstGeom prst="roundRect">
                <a:avLst>
                  <a:gd name="adj" fmla="val 16667"/>
                </a:avLst>
              </a:prstGeom>
              <a:noFill/>
              <a:ln w="28575" cap="flat">
                <a:solidFill>
                  <a:schemeClr val="accent4">
                    <a:alpha val="50000"/>
                  </a:schemeClr>
                </a:solidFill>
                <a:prstDash val="solid"/>
                <a:round/>
              </a:ln>
              <a:effectLst/>
            </p:spPr>
            <p:txBody>
              <a:bodyPr wrap="square" lIns="107999" tIns="107999" rIns="107999" bIns="107999" numCol="1" anchor="ctr">
                <a:normAutofit fontScale="100000" lnSpcReduction="0"/>
              </a:bodyPr>
              <a:lstStyle/>
              <a:p>
                <a:pPr algn="ctr">
                  <a:lnSpc>
                    <a:spcPct val="80000"/>
                  </a:lnSpc>
                  <a:defRPr sz="1100"/>
                </a:pPr>
              </a:p>
            </p:txBody>
          </p:sp>
          <p:sp>
            <p:nvSpPr>
              <p:cNvPr id="573" name="Item Embedder"/>
              <p:cNvSpPr txBox="1"/>
              <p:nvPr/>
            </p:nvSpPr>
            <p:spPr>
              <a:xfrm>
                <a:off x="35735" y="35735"/>
                <a:ext cx="1424950" cy="6605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6000" tIns="36000" rIns="36000" bIns="36000" numCol="1" anchor="ctr">
                <a:normAutofit fontScale="100000" lnSpcReduction="0"/>
              </a:bodyPr>
              <a:lstStyle/>
              <a:p>
                <a:pPr algn="ctr" defTabSz="740663">
                  <a:lnSpc>
                    <a:spcPct val="80000"/>
                  </a:lnSpc>
                  <a:defRPr b="1" sz="891"/>
                </a:pPr>
              </a:p>
              <a:p>
                <a:pPr algn="ctr" defTabSz="740663">
                  <a:lnSpc>
                    <a:spcPct val="80000"/>
                  </a:lnSpc>
                  <a:defRPr b="1" sz="1377"/>
                </a:pPr>
                <a:r>
                  <a:t>Item Embedder</a:t>
                </a:r>
                <a:endParaRPr sz="1620"/>
              </a:p>
              <a:p>
                <a:pPr algn="ctr" defTabSz="740663">
                  <a:lnSpc>
                    <a:spcPct val="80000"/>
                  </a:lnSpc>
                  <a:defRPr b="1" sz="1296"/>
                </a:pPr>
              </a:p>
            </p:txBody>
          </p:sp>
        </p:grpSp>
        <p:sp>
          <p:nvSpPr>
            <p:cNvPr id="575" name="Textfeld 42"/>
            <p:cNvSpPr txBox="1"/>
            <p:nvPr/>
          </p:nvSpPr>
          <p:spPr>
            <a:xfrm>
              <a:off x="1061344" y="27611"/>
              <a:ext cx="2009624"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a:lvl1pPr>
            </a:lstStyle>
            <a:p>
              <a:pPr/>
              <a:r>
                <a:t>Docker Container</a:t>
              </a:r>
            </a:p>
          </p:txBody>
        </p:sp>
        <p:grpSp>
          <p:nvGrpSpPr>
            <p:cNvPr id="578" name="Abgerundetes Rechteck 41"/>
            <p:cNvGrpSpPr/>
            <p:nvPr/>
          </p:nvGrpSpPr>
          <p:grpSpPr>
            <a:xfrm>
              <a:off x="2385850" y="279208"/>
              <a:ext cx="1748245" cy="1080937"/>
              <a:chOff x="0" y="0"/>
              <a:chExt cx="1748243" cy="1080936"/>
            </a:xfrm>
          </p:grpSpPr>
          <p:sp>
            <p:nvSpPr>
              <p:cNvPr id="576" name="Abgerundetes Rechteck"/>
              <p:cNvSpPr/>
              <p:nvPr/>
            </p:nvSpPr>
            <p:spPr>
              <a:xfrm>
                <a:off x="0" y="161323"/>
                <a:ext cx="1748244" cy="758291"/>
              </a:xfrm>
              <a:prstGeom prst="roundRect">
                <a:avLst>
                  <a:gd name="adj" fmla="val 16667"/>
                </a:avLst>
              </a:prstGeom>
              <a:noFill/>
              <a:ln w="28575" cap="flat">
                <a:solidFill>
                  <a:schemeClr val="accent4">
                    <a:alpha val="50000"/>
                  </a:schemeClr>
                </a:solidFill>
                <a:prstDash val="solid"/>
                <a:round/>
              </a:ln>
              <a:effectLst/>
            </p:spPr>
            <p:txBody>
              <a:bodyPr wrap="square" lIns="107999" tIns="107999" rIns="107999" bIns="107999" numCol="1" anchor="ctr">
                <a:normAutofit fontScale="100000" lnSpcReduction="0"/>
              </a:bodyPr>
              <a:lstStyle/>
              <a:p>
                <a:pPr algn="ctr">
                  <a:defRPr sz="1700"/>
                </a:pPr>
              </a:p>
            </p:txBody>
          </p:sp>
          <p:sp>
            <p:nvSpPr>
              <p:cNvPr id="577" name="TF Serving ItemNet"/>
              <p:cNvSpPr txBox="1"/>
              <p:nvPr/>
            </p:nvSpPr>
            <p:spPr>
              <a:xfrm>
                <a:off x="37016" y="0"/>
                <a:ext cx="1674211" cy="10809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6000" tIns="36000" rIns="36000" bIns="36000" numCol="1" anchor="ctr">
                <a:spAutoFit/>
              </a:bodyPr>
              <a:lstStyle/>
              <a:p>
                <a:pPr algn="ctr">
                  <a:defRPr b="1" sz="1700"/>
                </a:pPr>
              </a:p>
              <a:p>
                <a:pPr algn="ctr">
                  <a:defRPr b="1" sz="1700"/>
                </a:pPr>
                <a:r>
                  <a:t>TF Serving ItemNet</a:t>
                </a:r>
              </a:p>
            </p:txBody>
          </p:sp>
        </p:grpSp>
        <p:sp>
          <p:nvSpPr>
            <p:cNvPr id="579" name="Textfeld 42"/>
            <p:cNvSpPr txBox="1"/>
            <p:nvPr/>
          </p:nvSpPr>
          <p:spPr>
            <a:xfrm>
              <a:off x="1664732" y="466759"/>
              <a:ext cx="519124"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400"/>
              </a:lvl1pPr>
            </a:lstStyle>
            <a:p>
              <a:pPr/>
              <a:r>
                <a:t>Grpc</a:t>
              </a:r>
            </a:p>
          </p:txBody>
        </p:sp>
      </p:grpSp>
      <p:grpSp>
        <p:nvGrpSpPr>
          <p:cNvPr id="587" name="Gruppierung 89"/>
          <p:cNvGrpSpPr/>
          <p:nvPr/>
        </p:nvGrpSpPr>
        <p:grpSpPr>
          <a:xfrm>
            <a:off x="4692779" y="1695456"/>
            <a:ext cx="1415030" cy="834740"/>
            <a:chOff x="0" y="0"/>
            <a:chExt cx="1415028" cy="834738"/>
          </a:xfrm>
        </p:grpSpPr>
        <p:grpSp>
          <p:nvGrpSpPr>
            <p:cNvPr id="583" name="Gruppierung 90"/>
            <p:cNvGrpSpPr/>
            <p:nvPr/>
          </p:nvGrpSpPr>
          <p:grpSpPr>
            <a:xfrm>
              <a:off x="0" y="0"/>
              <a:ext cx="1415030" cy="834739"/>
              <a:chOff x="0" y="0"/>
              <a:chExt cx="1415028" cy="834738"/>
            </a:xfrm>
          </p:grpSpPr>
          <p:sp>
            <p:nvSpPr>
              <p:cNvPr id="581" name="Rechteck 92"/>
              <p:cNvSpPr/>
              <p:nvPr/>
            </p:nvSpPr>
            <p:spPr>
              <a:xfrm>
                <a:off x="0" y="0"/>
                <a:ext cx="1359198" cy="834739"/>
              </a:xfrm>
              <a:prstGeom prst="rect">
                <a:avLst/>
              </a:prstGeom>
              <a:solidFill>
                <a:srgbClr val="FFFFFF"/>
              </a:solidFill>
              <a:ln w="12700" cap="flat">
                <a:solidFill>
                  <a:schemeClr val="accent2"/>
                </a:solidFill>
                <a:prstDash val="solid"/>
                <a:round/>
              </a:ln>
              <a:effectLst>
                <a:outerShdw sx="100000" sy="100000" kx="0" ky="0" algn="b" rotWithShape="0" blurRad="38100" dist="23000" dir="5400000">
                  <a:srgbClr val="000000">
                    <a:alpha val="35000"/>
                  </a:srgbClr>
                </a:outerShdw>
              </a:effectLst>
            </p:spPr>
            <p:txBody>
              <a:bodyPr wrap="square" lIns="107999" tIns="107999" rIns="107999" bIns="107999" numCol="1" anchor="ctr">
                <a:normAutofit fontScale="100000" lnSpcReduction="0"/>
              </a:bodyPr>
              <a:lstStyle/>
              <a:p>
                <a:pPr algn="ctr">
                  <a:defRPr sz="900"/>
                </a:pPr>
              </a:p>
            </p:txBody>
          </p:sp>
          <p:pic>
            <p:nvPicPr>
              <p:cNvPr id="582" name="Bild 93" descr="Bild 93"/>
              <p:cNvPicPr>
                <a:picLocks noChangeAspect="1"/>
              </p:cNvPicPr>
              <p:nvPr/>
            </p:nvPicPr>
            <p:blipFill>
              <a:blip r:embed="rId2">
                <a:extLst/>
              </a:blip>
              <a:stretch>
                <a:fillRect/>
              </a:stretch>
            </p:blipFill>
            <p:spPr>
              <a:xfrm>
                <a:off x="197278" y="70204"/>
                <a:ext cx="1217752" cy="724029"/>
              </a:xfrm>
              <a:prstGeom prst="rect">
                <a:avLst/>
              </a:prstGeom>
              <a:ln w="12700" cap="flat">
                <a:noFill/>
                <a:miter lim="400000"/>
              </a:ln>
              <a:effectLst/>
            </p:spPr>
          </p:pic>
        </p:grpSp>
        <p:grpSp>
          <p:nvGrpSpPr>
            <p:cNvPr id="586" name="Abgerundetes Rechteck 91"/>
            <p:cNvGrpSpPr/>
            <p:nvPr/>
          </p:nvGrpSpPr>
          <p:grpSpPr>
            <a:xfrm>
              <a:off x="41999" y="71570"/>
              <a:ext cx="1312841" cy="708192"/>
              <a:chOff x="0" y="0"/>
              <a:chExt cx="1312839" cy="708191"/>
            </a:xfrm>
          </p:grpSpPr>
          <p:sp>
            <p:nvSpPr>
              <p:cNvPr id="584" name="Abgerundetes Rechteck"/>
              <p:cNvSpPr/>
              <p:nvPr/>
            </p:nvSpPr>
            <p:spPr>
              <a:xfrm>
                <a:off x="0" y="0"/>
                <a:ext cx="1312840" cy="708192"/>
              </a:xfrm>
              <a:prstGeom prst="roundRect">
                <a:avLst>
                  <a:gd name="adj" fmla="val 16667"/>
                </a:avLst>
              </a:prstGeom>
              <a:solidFill>
                <a:srgbClr val="FFFFFF">
                  <a:alpha val="60000"/>
                </a:srgbClr>
              </a:solidFill>
              <a:ln w="12700" cap="flat">
                <a:noFill/>
                <a:miter lim="400000"/>
              </a:ln>
              <a:effectLst/>
            </p:spPr>
            <p:txBody>
              <a:bodyPr wrap="square" lIns="107999" tIns="107999" rIns="107999" bIns="107999" numCol="1" anchor="ctr">
                <a:normAutofit fontScale="100000" lnSpcReduction="0"/>
              </a:bodyPr>
              <a:lstStyle/>
              <a:p>
                <a:pPr algn="ctr">
                  <a:defRPr b="1" sz="2200"/>
                </a:pPr>
              </a:p>
            </p:txBody>
          </p:sp>
          <p:sp>
            <p:nvSpPr>
              <p:cNvPr id="585" name="ItemNet"/>
              <p:cNvSpPr txBox="1"/>
              <p:nvPr/>
            </p:nvSpPr>
            <p:spPr>
              <a:xfrm>
                <a:off x="34570" y="193565"/>
                <a:ext cx="1243699" cy="3210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2200"/>
                </a:lvl1pPr>
              </a:lstStyle>
              <a:p>
                <a:pPr/>
                <a:r>
                  <a:t>ItemNet</a:t>
                </a:r>
              </a:p>
            </p:txBody>
          </p:sp>
        </p:grpSp>
      </p:grpSp>
      <p:grpSp>
        <p:nvGrpSpPr>
          <p:cNvPr id="596" name="Group 36"/>
          <p:cNvGrpSpPr/>
          <p:nvPr/>
        </p:nvGrpSpPr>
        <p:grpSpPr>
          <a:xfrm>
            <a:off x="2410575" y="1581562"/>
            <a:ext cx="1514746" cy="948634"/>
            <a:chOff x="0" y="0"/>
            <a:chExt cx="1514744" cy="948632"/>
          </a:xfrm>
        </p:grpSpPr>
        <p:grpSp>
          <p:nvGrpSpPr>
            <p:cNvPr id="594" name="Gruppierung 89"/>
            <p:cNvGrpSpPr/>
            <p:nvPr/>
          </p:nvGrpSpPr>
          <p:grpSpPr>
            <a:xfrm>
              <a:off x="0" y="138459"/>
              <a:ext cx="1326239" cy="810174"/>
              <a:chOff x="0" y="0"/>
              <a:chExt cx="1326238" cy="810173"/>
            </a:xfrm>
          </p:grpSpPr>
          <p:grpSp>
            <p:nvGrpSpPr>
              <p:cNvPr id="590" name="Gruppierung 90"/>
              <p:cNvGrpSpPr/>
              <p:nvPr/>
            </p:nvGrpSpPr>
            <p:grpSpPr>
              <a:xfrm>
                <a:off x="-1" y="0"/>
                <a:ext cx="1326240" cy="810174"/>
                <a:chOff x="0" y="0"/>
                <a:chExt cx="1326238" cy="810173"/>
              </a:xfrm>
            </p:grpSpPr>
            <p:sp>
              <p:nvSpPr>
                <p:cNvPr id="588" name="Rechteck 92"/>
                <p:cNvSpPr/>
                <p:nvPr/>
              </p:nvSpPr>
              <p:spPr>
                <a:xfrm>
                  <a:off x="-1" y="0"/>
                  <a:ext cx="1326240" cy="810174"/>
                </a:xfrm>
                <a:prstGeom prst="rect">
                  <a:avLst/>
                </a:prstGeom>
                <a:solidFill>
                  <a:srgbClr val="FFFFFF"/>
                </a:solidFill>
                <a:ln w="12700" cap="flat">
                  <a:solidFill>
                    <a:schemeClr val="accent2"/>
                  </a:solidFill>
                  <a:prstDash val="solid"/>
                  <a:round/>
                </a:ln>
                <a:effectLst>
                  <a:outerShdw sx="100000" sy="100000" kx="0" ky="0" algn="b" rotWithShape="0" blurRad="38100" dist="23000" dir="5400000">
                    <a:srgbClr val="000000">
                      <a:alpha val="35000"/>
                    </a:srgbClr>
                  </a:outerShdw>
                </a:effectLst>
              </p:spPr>
              <p:txBody>
                <a:bodyPr wrap="square" lIns="107999" tIns="107999" rIns="107999" bIns="107999" numCol="1" anchor="ctr">
                  <a:normAutofit fontScale="100000" lnSpcReduction="0"/>
                </a:bodyPr>
                <a:lstStyle/>
                <a:p>
                  <a:pPr algn="ctr">
                    <a:defRPr sz="900"/>
                  </a:pPr>
                </a:p>
              </p:txBody>
            </p:sp>
            <p:pic>
              <p:nvPicPr>
                <p:cNvPr id="589" name="Bild 93" descr="Bild 93"/>
                <p:cNvPicPr>
                  <a:picLocks noChangeAspect="1"/>
                </p:cNvPicPr>
                <p:nvPr/>
              </p:nvPicPr>
              <p:blipFill>
                <a:blip r:embed="rId2">
                  <a:extLst/>
                </a:blip>
                <a:stretch>
                  <a:fillRect/>
                </a:stretch>
              </p:blipFill>
              <p:spPr>
                <a:xfrm>
                  <a:off x="45232" y="68138"/>
                  <a:ext cx="1188222" cy="702722"/>
                </a:xfrm>
                <a:prstGeom prst="rect">
                  <a:avLst/>
                </a:prstGeom>
                <a:ln w="12700" cap="flat">
                  <a:noFill/>
                  <a:miter lim="400000"/>
                </a:ln>
                <a:effectLst/>
              </p:spPr>
            </p:pic>
          </p:grpSp>
          <p:grpSp>
            <p:nvGrpSpPr>
              <p:cNvPr id="593" name="Abgerundetes Rechteck 91"/>
              <p:cNvGrpSpPr/>
              <p:nvPr/>
            </p:nvGrpSpPr>
            <p:grpSpPr>
              <a:xfrm>
                <a:off x="45232" y="83508"/>
                <a:ext cx="1281006" cy="687351"/>
                <a:chOff x="0" y="0"/>
                <a:chExt cx="1281004" cy="687349"/>
              </a:xfrm>
            </p:grpSpPr>
            <p:sp>
              <p:nvSpPr>
                <p:cNvPr id="591" name="Abgerundetes Rechteck"/>
                <p:cNvSpPr/>
                <p:nvPr/>
              </p:nvSpPr>
              <p:spPr>
                <a:xfrm>
                  <a:off x="0" y="0"/>
                  <a:ext cx="1281005" cy="687350"/>
                </a:xfrm>
                <a:prstGeom prst="roundRect">
                  <a:avLst>
                    <a:gd name="adj" fmla="val 16667"/>
                  </a:avLst>
                </a:prstGeom>
                <a:solidFill>
                  <a:srgbClr val="FFFFFF">
                    <a:alpha val="60000"/>
                  </a:srgbClr>
                </a:solidFill>
                <a:ln w="12700" cap="flat">
                  <a:noFill/>
                  <a:miter lim="400000"/>
                </a:ln>
                <a:effectLst/>
              </p:spPr>
              <p:txBody>
                <a:bodyPr wrap="square" lIns="107999" tIns="107999" rIns="107999" bIns="107999" numCol="1" anchor="ctr">
                  <a:normAutofit fontScale="100000" lnSpcReduction="0"/>
                </a:bodyPr>
                <a:lstStyle/>
                <a:p>
                  <a:pPr algn="ctr">
                    <a:defRPr b="1" sz="2200"/>
                  </a:pPr>
                </a:p>
              </p:txBody>
            </p:sp>
            <p:sp>
              <p:nvSpPr>
                <p:cNvPr id="592" name="UserNet"/>
                <p:cNvSpPr txBox="1"/>
                <p:nvPr/>
              </p:nvSpPr>
              <p:spPr>
                <a:xfrm>
                  <a:off x="33553" y="183144"/>
                  <a:ext cx="1213898" cy="3210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2200"/>
                  </a:lvl1pPr>
                </a:lstStyle>
                <a:p>
                  <a:pPr/>
                  <a:r>
                    <a:t>UserNet</a:t>
                  </a:r>
                </a:p>
              </p:txBody>
            </p:sp>
          </p:grpSp>
        </p:grpSp>
        <p:pic>
          <p:nvPicPr>
            <p:cNvPr id="595" name="Bild 121" descr="Bild 121"/>
            <p:cNvPicPr>
              <a:picLocks noChangeAspect="1"/>
            </p:cNvPicPr>
            <p:nvPr/>
          </p:nvPicPr>
          <p:blipFill>
            <a:blip r:embed="rId3">
              <a:extLst/>
            </a:blip>
            <a:stretch>
              <a:fillRect/>
            </a:stretch>
          </p:blipFill>
          <p:spPr>
            <a:xfrm>
              <a:off x="989837" y="0"/>
              <a:ext cx="524909" cy="418031"/>
            </a:xfrm>
            <a:prstGeom prst="rect">
              <a:avLst/>
            </a:prstGeom>
            <a:ln w="12700" cap="flat">
              <a:noFill/>
              <a:miter lim="400000"/>
            </a:ln>
            <a:effectLst/>
          </p:spPr>
        </p:pic>
      </p:grpSp>
      <p:grpSp>
        <p:nvGrpSpPr>
          <p:cNvPr id="605" name="Group 43"/>
          <p:cNvGrpSpPr/>
          <p:nvPr/>
        </p:nvGrpSpPr>
        <p:grpSpPr>
          <a:xfrm>
            <a:off x="3644029" y="3093966"/>
            <a:ext cx="1565711" cy="957831"/>
            <a:chOff x="0" y="0"/>
            <a:chExt cx="1565710" cy="957829"/>
          </a:xfrm>
        </p:grpSpPr>
        <p:grpSp>
          <p:nvGrpSpPr>
            <p:cNvPr id="603" name="Gruppierung 89"/>
            <p:cNvGrpSpPr/>
            <p:nvPr/>
          </p:nvGrpSpPr>
          <p:grpSpPr>
            <a:xfrm>
              <a:off x="-1" y="139802"/>
              <a:ext cx="1416684" cy="818028"/>
              <a:chOff x="0" y="0"/>
              <a:chExt cx="1416683" cy="818027"/>
            </a:xfrm>
          </p:grpSpPr>
          <p:grpSp>
            <p:nvGrpSpPr>
              <p:cNvPr id="599" name="Gruppierung 90"/>
              <p:cNvGrpSpPr/>
              <p:nvPr/>
            </p:nvGrpSpPr>
            <p:grpSpPr>
              <a:xfrm>
                <a:off x="-1" y="-1"/>
                <a:ext cx="1416685" cy="818029"/>
                <a:chOff x="0" y="0"/>
                <a:chExt cx="1416683" cy="818027"/>
              </a:xfrm>
            </p:grpSpPr>
            <p:sp>
              <p:nvSpPr>
                <p:cNvPr id="597" name="Rechteck 92"/>
                <p:cNvSpPr/>
                <p:nvPr/>
              </p:nvSpPr>
              <p:spPr>
                <a:xfrm>
                  <a:off x="-1" y="-1"/>
                  <a:ext cx="1416685" cy="818029"/>
                </a:xfrm>
                <a:prstGeom prst="rect">
                  <a:avLst/>
                </a:prstGeom>
                <a:solidFill>
                  <a:srgbClr val="FFFFFF"/>
                </a:solidFill>
                <a:ln w="12700" cap="flat">
                  <a:solidFill>
                    <a:schemeClr val="accent2"/>
                  </a:solidFill>
                  <a:prstDash val="solid"/>
                  <a:round/>
                </a:ln>
                <a:effectLst>
                  <a:outerShdw sx="100000" sy="100000" kx="0" ky="0" algn="b" rotWithShape="0" blurRad="38100" dist="23000" dir="5400000">
                    <a:srgbClr val="000000">
                      <a:alpha val="35000"/>
                    </a:srgbClr>
                  </a:outerShdw>
                </a:effectLst>
              </p:spPr>
              <p:txBody>
                <a:bodyPr wrap="square" lIns="107999" tIns="107999" rIns="107999" bIns="107999" numCol="1" anchor="ctr">
                  <a:normAutofit fontScale="100000" lnSpcReduction="0"/>
                </a:bodyPr>
                <a:lstStyle/>
                <a:p>
                  <a:pPr algn="ctr">
                    <a:defRPr sz="900"/>
                  </a:pPr>
                </a:p>
              </p:txBody>
            </p:sp>
            <p:pic>
              <p:nvPicPr>
                <p:cNvPr id="598" name="Bild 93" descr="Bild 93"/>
                <p:cNvPicPr>
                  <a:picLocks noChangeAspect="1"/>
                </p:cNvPicPr>
                <p:nvPr/>
              </p:nvPicPr>
              <p:blipFill>
                <a:blip r:embed="rId2">
                  <a:extLst/>
                </a:blip>
                <a:stretch>
                  <a:fillRect/>
                </a:stretch>
              </p:blipFill>
              <p:spPr>
                <a:xfrm>
                  <a:off x="48317" y="68798"/>
                  <a:ext cx="1269254" cy="709535"/>
                </a:xfrm>
                <a:prstGeom prst="rect">
                  <a:avLst/>
                </a:prstGeom>
                <a:ln w="12700" cap="flat">
                  <a:noFill/>
                  <a:miter lim="400000"/>
                </a:ln>
                <a:effectLst/>
              </p:spPr>
            </p:pic>
          </p:grpSp>
          <p:grpSp>
            <p:nvGrpSpPr>
              <p:cNvPr id="602" name="Abgerundetes Rechteck 91"/>
              <p:cNvGrpSpPr/>
              <p:nvPr/>
            </p:nvGrpSpPr>
            <p:grpSpPr>
              <a:xfrm>
                <a:off x="48317" y="84317"/>
                <a:ext cx="1368365" cy="694015"/>
                <a:chOff x="0" y="0"/>
                <a:chExt cx="1368364" cy="694013"/>
              </a:xfrm>
            </p:grpSpPr>
            <p:sp>
              <p:nvSpPr>
                <p:cNvPr id="600" name="Abgerundetes Rechteck"/>
                <p:cNvSpPr/>
                <p:nvPr/>
              </p:nvSpPr>
              <p:spPr>
                <a:xfrm>
                  <a:off x="0" y="0"/>
                  <a:ext cx="1368365" cy="694014"/>
                </a:xfrm>
                <a:prstGeom prst="roundRect">
                  <a:avLst>
                    <a:gd name="adj" fmla="val 16667"/>
                  </a:avLst>
                </a:prstGeom>
                <a:solidFill>
                  <a:srgbClr val="FFFFFF">
                    <a:alpha val="60000"/>
                  </a:srgbClr>
                </a:solidFill>
                <a:ln w="12700" cap="flat">
                  <a:noFill/>
                  <a:miter lim="400000"/>
                </a:ln>
                <a:effectLst/>
              </p:spPr>
              <p:txBody>
                <a:bodyPr wrap="square" lIns="107999" tIns="107999" rIns="107999" bIns="107999" numCol="1" anchor="ctr">
                  <a:normAutofit fontScale="100000" lnSpcReduction="0"/>
                </a:bodyPr>
                <a:lstStyle/>
                <a:p>
                  <a:pPr algn="ctr">
                    <a:defRPr b="1" sz="2200"/>
                  </a:pPr>
                </a:p>
              </p:txBody>
            </p:sp>
            <p:sp>
              <p:nvSpPr>
                <p:cNvPr id="601" name="RankNet"/>
                <p:cNvSpPr txBox="1"/>
                <p:nvPr/>
              </p:nvSpPr>
              <p:spPr>
                <a:xfrm>
                  <a:off x="33879" y="186476"/>
                  <a:ext cx="1300606" cy="3210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2200"/>
                  </a:lvl1pPr>
                </a:lstStyle>
                <a:p>
                  <a:pPr/>
                  <a:r>
                    <a:t>RankNet</a:t>
                  </a:r>
                </a:p>
              </p:txBody>
            </p:sp>
          </p:grpSp>
        </p:grpSp>
        <p:pic>
          <p:nvPicPr>
            <p:cNvPr id="604" name="Bild 121" descr="Bild 121"/>
            <p:cNvPicPr>
              <a:picLocks noChangeAspect="1"/>
            </p:cNvPicPr>
            <p:nvPr/>
          </p:nvPicPr>
          <p:blipFill>
            <a:blip r:embed="rId3">
              <a:extLst/>
            </a:blip>
            <a:stretch>
              <a:fillRect/>
            </a:stretch>
          </p:blipFill>
          <p:spPr>
            <a:xfrm>
              <a:off x="1005005" y="-1"/>
              <a:ext cx="560705" cy="422084"/>
            </a:xfrm>
            <a:prstGeom prst="rect">
              <a:avLst/>
            </a:prstGeom>
            <a:ln w="12700" cap="flat">
              <a:noFill/>
              <a:miter lim="400000"/>
            </a:ln>
            <a:effectLst/>
          </p:spPr>
        </p:pic>
      </p:grpSp>
      <p:sp>
        <p:nvSpPr>
          <p:cNvPr id="606" name="Gerade Verbindung mit Pfeil 30"/>
          <p:cNvSpPr/>
          <p:nvPr/>
        </p:nvSpPr>
        <p:spPr>
          <a:xfrm flipH="1" flipV="1" rot="5400000">
            <a:off x="4036605" y="2577593"/>
            <a:ext cx="1120942" cy="1914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path>
            </a:pathLst>
          </a:custGeom>
          <a:ln w="28575">
            <a:solidFill>
              <a:schemeClr val="accent4">
                <a:alpha val="50000"/>
              </a:schemeClr>
            </a:solidFill>
            <a:headEnd type="triangle"/>
          </a:ln>
        </p:spPr>
        <p:txBody>
          <a:bodyPr lIns="107999" tIns="107999" rIns="107999" bIns="107999" anchor="ctr">
            <a:normAutofit fontScale="100000" lnSpcReduction="0"/>
          </a:bodyPr>
          <a:lstStyle/>
          <a:p>
            <a:pPr/>
          </a:p>
        </p:txBody>
      </p:sp>
      <p:sp>
        <p:nvSpPr>
          <p:cNvPr id="607" name="Gerade Verbindung mit Pfeil 30"/>
          <p:cNvSpPr/>
          <p:nvPr/>
        </p:nvSpPr>
        <p:spPr>
          <a:xfrm flipV="1" rot="16200000">
            <a:off x="3390201" y="2471722"/>
            <a:ext cx="1108660" cy="4154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path>
            </a:pathLst>
          </a:custGeom>
          <a:ln w="28575">
            <a:solidFill>
              <a:schemeClr val="accent4">
                <a:alpha val="50000"/>
              </a:schemeClr>
            </a:solidFill>
            <a:headEnd type="triangle"/>
          </a:ln>
        </p:spPr>
        <p:txBody>
          <a:bodyPr lIns="107999" tIns="107999" rIns="107999" bIns="107999" anchor="ctr">
            <a:normAutofit fontScale="100000" lnSpcReduction="0"/>
          </a:bodyPr>
          <a:lstStyle/>
          <a:p>
            <a:pPr/>
          </a:p>
        </p:txBody>
      </p:sp>
      <p:grpSp>
        <p:nvGrpSpPr>
          <p:cNvPr id="610" name="Abgerundetes Rechteck 41"/>
          <p:cNvGrpSpPr/>
          <p:nvPr/>
        </p:nvGrpSpPr>
        <p:grpSpPr>
          <a:xfrm>
            <a:off x="7933765" y="4928372"/>
            <a:ext cx="2126438" cy="881014"/>
            <a:chOff x="0" y="0"/>
            <a:chExt cx="2126437" cy="881012"/>
          </a:xfrm>
        </p:grpSpPr>
        <p:sp>
          <p:nvSpPr>
            <p:cNvPr id="608" name="Abgerundetes Rechteck"/>
            <p:cNvSpPr/>
            <p:nvPr/>
          </p:nvSpPr>
          <p:spPr>
            <a:xfrm>
              <a:off x="0" y="0"/>
              <a:ext cx="2126438" cy="881013"/>
            </a:xfrm>
            <a:prstGeom prst="roundRect">
              <a:avLst>
                <a:gd name="adj" fmla="val 16667"/>
              </a:avLst>
            </a:prstGeom>
            <a:noFill/>
            <a:ln w="28575" cap="flat">
              <a:solidFill>
                <a:schemeClr val="accent4">
                  <a:alpha val="50000"/>
                </a:schemeClr>
              </a:solidFill>
              <a:prstDash val="solid"/>
              <a:round/>
            </a:ln>
            <a:effectLst/>
          </p:spPr>
          <p:txBody>
            <a:bodyPr wrap="square" lIns="107999" tIns="107999" rIns="107999" bIns="107999" numCol="1" anchor="ctr">
              <a:normAutofit fontScale="100000" lnSpcReduction="0"/>
            </a:bodyPr>
            <a:lstStyle/>
            <a:p>
              <a:pPr algn="ctr">
                <a:lnSpc>
                  <a:spcPct val="90000"/>
                </a:lnSpc>
                <a:defRPr sz="1100"/>
              </a:pPr>
            </a:p>
          </p:txBody>
        </p:sp>
        <p:sp>
          <p:nvSpPr>
            <p:cNvPr id="609" name="Kafka – items embedding topic"/>
            <p:cNvSpPr txBox="1"/>
            <p:nvPr/>
          </p:nvSpPr>
          <p:spPr>
            <a:xfrm>
              <a:off x="43008" y="43007"/>
              <a:ext cx="2040421" cy="7949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6000" tIns="36000" rIns="36000" bIns="36000" numCol="1" anchor="ctr">
              <a:normAutofit fontScale="100000" lnSpcReduction="0"/>
            </a:bodyPr>
            <a:lstStyle/>
            <a:p>
              <a:pPr algn="ctr" defTabSz="749808">
                <a:lnSpc>
                  <a:spcPct val="90000"/>
                </a:lnSpc>
                <a:defRPr b="1" sz="901"/>
              </a:pPr>
            </a:p>
            <a:p>
              <a:pPr algn="ctr" defTabSz="749808">
                <a:lnSpc>
                  <a:spcPct val="90000"/>
                </a:lnSpc>
                <a:defRPr b="1" sz="1476"/>
              </a:pPr>
              <a:r>
                <a:t>Kafka </a:t>
              </a:r>
              <a:r>
                <a:t>–</a:t>
              </a:r>
              <a:r>
                <a:t> items embedding topic</a:t>
              </a:r>
              <a:endParaRPr sz="1640"/>
            </a:p>
          </p:txBody>
        </p:sp>
      </p:grpSp>
      <p:sp>
        <p:nvSpPr>
          <p:cNvPr id="620" name="Gerade Verbindung mit Pfeil 30"/>
          <p:cNvSpPr/>
          <p:nvPr/>
        </p:nvSpPr>
        <p:spPr>
          <a:xfrm>
            <a:off x="8996983" y="4064682"/>
            <a:ext cx="2" cy="8494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path>
            </a:pathLst>
          </a:custGeom>
          <a:ln w="28575">
            <a:solidFill>
              <a:schemeClr val="accent4">
                <a:alpha val="50000"/>
              </a:schemeClr>
            </a:solidFill>
            <a:headEnd type="triangle"/>
          </a:ln>
        </p:spPr>
        <p:txBody>
          <a:bodyPr/>
          <a:lstStyle/>
          <a:p>
            <a:pPr/>
          </a:p>
        </p:txBody>
      </p:sp>
      <p:sp>
        <p:nvSpPr>
          <p:cNvPr id="612" name="Rectangle 60"/>
          <p:cNvSpPr/>
          <p:nvPr/>
        </p:nvSpPr>
        <p:spPr>
          <a:xfrm>
            <a:off x="4700454" y="1655759"/>
            <a:ext cx="1407357" cy="844380"/>
          </a:xfrm>
          <a:prstGeom prst="rect">
            <a:avLst/>
          </a:prstGeom>
          <a:ln w="88900">
            <a:solidFill>
              <a:schemeClr val="accent1"/>
            </a:solidFill>
          </a:ln>
        </p:spPr>
        <p:txBody>
          <a:bodyPr lIns="107999" tIns="107999" rIns="107999" bIns="107999" anchor="ctr">
            <a:normAutofit fontScale="100000" lnSpcReduction="0"/>
          </a:bodyPr>
          <a:lstStyle/>
          <a:p>
            <a:pPr algn="ctr"/>
          </a:p>
        </p:txBody>
      </p:sp>
      <p:pic>
        <p:nvPicPr>
          <p:cNvPr id="613" name="Bild 121" descr="Bild 121"/>
          <p:cNvPicPr>
            <a:picLocks noChangeAspect="1"/>
          </p:cNvPicPr>
          <p:nvPr/>
        </p:nvPicPr>
        <p:blipFill>
          <a:blip r:embed="rId3">
            <a:extLst/>
          </a:blip>
          <a:stretch>
            <a:fillRect/>
          </a:stretch>
        </p:blipFill>
        <p:spPr>
          <a:xfrm>
            <a:off x="5718109" y="1495358"/>
            <a:ext cx="537953" cy="430706"/>
          </a:xfrm>
          <a:prstGeom prst="rect">
            <a:avLst/>
          </a:prstGeom>
          <a:ln w="12700">
            <a:miter lim="400000"/>
          </a:ln>
        </p:spPr>
      </p:pic>
      <p:sp>
        <p:nvSpPr>
          <p:cNvPr id="614" name="Rectangle 78"/>
          <p:cNvSpPr/>
          <p:nvPr/>
        </p:nvSpPr>
        <p:spPr>
          <a:xfrm>
            <a:off x="6582974" y="1041009"/>
            <a:ext cx="4769654" cy="4951829"/>
          </a:xfrm>
          <a:prstGeom prst="rect">
            <a:avLst/>
          </a:prstGeom>
          <a:ln w="88900">
            <a:solidFill>
              <a:schemeClr val="accent1"/>
            </a:solidFill>
          </a:ln>
        </p:spPr>
        <p:txBody>
          <a:bodyPr lIns="107999" tIns="107999" rIns="107999" bIns="107999" anchor="ctr">
            <a:normAutofit fontScale="100000" lnSpcReduction="0"/>
          </a:bodyPr>
          <a:lstStyle/>
          <a:p>
            <a:pPr algn="ctr">
              <a:defRPr>
                <a:solidFill>
                  <a:schemeClr val="accent5"/>
                </a:solidFill>
              </a:defRPr>
            </a:pPr>
          </a:p>
        </p:txBody>
      </p:sp>
      <p:pic>
        <p:nvPicPr>
          <p:cNvPr id="615" name="Picture 80" descr="Picture 80"/>
          <p:cNvPicPr>
            <a:picLocks noChangeAspect="1"/>
          </p:cNvPicPr>
          <p:nvPr/>
        </p:nvPicPr>
        <p:blipFill>
          <a:blip r:embed="rId4">
            <a:extLst/>
          </a:blip>
          <a:stretch>
            <a:fillRect/>
          </a:stretch>
        </p:blipFill>
        <p:spPr>
          <a:xfrm>
            <a:off x="5897765" y="1965760"/>
            <a:ext cx="831390" cy="831390"/>
          </a:xfrm>
          <a:prstGeom prst="rect">
            <a:avLst/>
          </a:prstGeom>
          <a:ln w="12700">
            <a:miter lim="400000"/>
          </a:ln>
        </p:spPr>
      </p:pic>
      <p:sp>
        <p:nvSpPr>
          <p:cNvPr id="616" name="Gerade Verbindung mit Pfeil 30"/>
          <p:cNvSpPr/>
          <p:nvPr/>
        </p:nvSpPr>
        <p:spPr>
          <a:xfrm flipV="1">
            <a:off x="8591076" y="3572926"/>
            <a:ext cx="571693" cy="2"/>
          </a:xfrm>
          <a:prstGeom prst="line">
            <a:avLst/>
          </a:prstGeom>
          <a:ln w="28575">
            <a:solidFill>
              <a:schemeClr val="accent4">
                <a:alpha val="50000"/>
              </a:schemeClr>
            </a:solidFill>
            <a:headEnd type="triangle"/>
          </a:ln>
        </p:spPr>
        <p:txBody>
          <a:bodyPr lIns="45719" rIns="45719"/>
          <a:lstStyle/>
          <a:p>
            <a:pPr/>
          </a:p>
        </p:txBody>
      </p:sp>
      <p:sp>
        <p:nvSpPr>
          <p:cNvPr id="617" name="Gerade Verbindung mit Pfeil 30"/>
          <p:cNvSpPr/>
          <p:nvPr/>
        </p:nvSpPr>
        <p:spPr>
          <a:xfrm flipH="1" flipV="1">
            <a:off x="8565299" y="3692371"/>
            <a:ext cx="623245" cy="4205"/>
          </a:xfrm>
          <a:prstGeom prst="line">
            <a:avLst/>
          </a:prstGeom>
          <a:ln w="28575">
            <a:solidFill>
              <a:schemeClr val="accent4">
                <a:alpha val="50000"/>
              </a:schemeClr>
            </a:solidFill>
            <a:headEnd type="triangle"/>
          </a:ln>
        </p:spPr>
        <p:txBody>
          <a:bodyPr lIns="45719" rIns="45719"/>
          <a:lstStyle/>
          <a:p>
            <a:pPr/>
          </a:p>
        </p:txBody>
      </p:sp>
      <p:sp>
        <p:nvSpPr>
          <p:cNvPr id="618" name="TextBox 88"/>
          <p:cNvSpPr txBox="1"/>
          <p:nvPr/>
        </p:nvSpPr>
        <p:spPr>
          <a:xfrm>
            <a:off x="133579" y="4137352"/>
            <a:ext cx="7020899" cy="176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171450" indent="-171450">
              <a:lnSpc>
                <a:spcPct val="150000"/>
              </a:lnSpc>
              <a:buClr>
                <a:schemeClr val="accent1"/>
              </a:buClr>
              <a:buSzPct val="120000"/>
              <a:buFont typeface="Arial"/>
              <a:buChar char="•"/>
              <a:defRPr sz="2000">
                <a:solidFill>
                  <a:srgbClr val="000000"/>
                </a:solidFill>
                <a:latin typeface="Tahoma"/>
                <a:ea typeface="Tahoma"/>
                <a:cs typeface="Tahoma"/>
                <a:sym typeface="Tahoma"/>
              </a:defRPr>
            </a:pPr>
            <a:r>
              <a:t> Items are updated constantly.</a:t>
            </a:r>
          </a:p>
          <a:p>
            <a:pPr marL="171450" indent="-171450">
              <a:lnSpc>
                <a:spcPct val="150000"/>
              </a:lnSpc>
              <a:buClr>
                <a:schemeClr val="accent1"/>
              </a:buClr>
              <a:buSzPct val="120000"/>
              <a:buFont typeface="Arial"/>
              <a:buChar char="•"/>
              <a:defRPr sz="2000">
                <a:solidFill>
                  <a:srgbClr val="000000"/>
                </a:solidFill>
                <a:latin typeface="Tahoma"/>
                <a:ea typeface="Tahoma"/>
                <a:cs typeface="Tahoma"/>
                <a:sym typeface="Tahoma"/>
              </a:defRPr>
            </a:pPr>
            <a:r>
              <a:t> Items Embedding pre-calculation would not help.</a:t>
            </a:r>
          </a:p>
          <a:p>
            <a:pPr marL="171450" indent="-171450">
              <a:lnSpc>
                <a:spcPct val="150000"/>
              </a:lnSpc>
              <a:buClr>
                <a:schemeClr val="accent1"/>
              </a:buClr>
              <a:buSzPct val="120000"/>
              <a:buFont typeface="Arial"/>
              <a:buChar char="•"/>
              <a:defRPr sz="2000">
                <a:solidFill>
                  <a:srgbClr val="000000"/>
                </a:solidFill>
                <a:latin typeface="Tahoma"/>
                <a:ea typeface="Tahoma"/>
                <a:cs typeface="Tahoma"/>
                <a:sym typeface="Tahoma"/>
              </a:defRPr>
            </a:pPr>
            <a:r>
              <a:t> Kafka would allow other teams to reuse items </a:t>
            </a:r>
            <a:br/>
            <a:r>
              <a:t>embedding for different use cases.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2" name="Foliennummernplatzhalter 6"/>
          <p:cNvSpPr txBox="1"/>
          <p:nvPr>
            <p:ph type="sldNum" sz="quarter" idx="2"/>
          </p:nvPr>
        </p:nvSpPr>
        <p:spPr>
          <a:xfrm>
            <a:off x="11561364" y="5746203"/>
            <a:ext cx="179091" cy="1778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23" name="Titel 1"/>
          <p:cNvSpPr txBox="1"/>
          <p:nvPr>
            <p:ph type="title"/>
          </p:nvPr>
        </p:nvSpPr>
        <p:spPr>
          <a:xfrm>
            <a:off x="491820" y="99472"/>
            <a:ext cx="8896379" cy="756296"/>
          </a:xfrm>
          <a:prstGeom prst="rect">
            <a:avLst/>
          </a:prstGeom>
        </p:spPr>
        <p:txBody>
          <a:bodyPr/>
          <a:lstStyle/>
          <a:p>
            <a:pPr defTabSz="768095">
              <a:defRPr sz="3024">
                <a:solidFill>
                  <a:srgbClr val="000000"/>
                </a:solidFill>
              </a:defRPr>
            </a:pPr>
            <a:r>
              <a:t>Deep Learning Architecture</a:t>
            </a:r>
            <a:br/>
            <a:r>
              <a:rPr sz="2016"/>
              <a:t>Candidate Items Selection</a:t>
            </a:r>
          </a:p>
        </p:txBody>
      </p:sp>
      <p:grpSp>
        <p:nvGrpSpPr>
          <p:cNvPr id="626" name="Group 71"/>
          <p:cNvGrpSpPr/>
          <p:nvPr/>
        </p:nvGrpSpPr>
        <p:grpSpPr>
          <a:xfrm>
            <a:off x="434735" y="4035370"/>
            <a:ext cx="2617142" cy="1699367"/>
            <a:chOff x="0" y="0"/>
            <a:chExt cx="2617140" cy="1699366"/>
          </a:xfrm>
        </p:grpSpPr>
        <p:pic>
          <p:nvPicPr>
            <p:cNvPr id="624" name="Picture 2" descr="Picture 2"/>
            <p:cNvPicPr>
              <a:picLocks noChangeAspect="1"/>
            </p:cNvPicPr>
            <p:nvPr/>
          </p:nvPicPr>
          <p:blipFill>
            <a:blip r:embed="rId3">
              <a:extLst/>
            </a:blip>
            <a:stretch>
              <a:fillRect/>
            </a:stretch>
          </p:blipFill>
          <p:spPr>
            <a:xfrm>
              <a:off x="719950" y="0"/>
              <a:ext cx="1328528" cy="1328527"/>
            </a:xfrm>
            <a:prstGeom prst="rect">
              <a:avLst/>
            </a:prstGeom>
            <a:ln w="12700" cap="flat">
              <a:noFill/>
              <a:miter lim="400000"/>
            </a:ln>
            <a:effectLst/>
          </p:spPr>
        </p:pic>
        <p:sp>
          <p:nvSpPr>
            <p:cNvPr id="625" name="TextBox 2"/>
            <p:cNvSpPr txBox="1"/>
            <p:nvPr/>
          </p:nvSpPr>
          <p:spPr>
            <a:xfrm>
              <a:off x="0" y="1328526"/>
              <a:ext cx="2617141"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lnSpc>
                  <a:spcPct val="90000"/>
                </a:lnSpc>
                <a:defRPr b="1">
                  <a:solidFill>
                    <a:srgbClr val="000000"/>
                  </a:solidFill>
                  <a:latin typeface="Tahoma"/>
                  <a:ea typeface="Tahoma"/>
                  <a:cs typeface="Tahoma"/>
                  <a:sym typeface="Tahoma"/>
                </a:defRPr>
              </a:lvl1pPr>
            </a:lstStyle>
            <a:p>
              <a:pPr/>
              <a:r>
                <a:t>User Embedding</a:t>
              </a:r>
            </a:p>
          </p:txBody>
        </p:sp>
      </p:grpSp>
      <p:sp>
        <p:nvSpPr>
          <p:cNvPr id="627" name="Straight Arrow Connector 6"/>
          <p:cNvSpPr/>
          <p:nvPr/>
        </p:nvSpPr>
        <p:spPr>
          <a:xfrm flipV="1">
            <a:off x="2626654" y="2119469"/>
            <a:ext cx="5979850" cy="52833"/>
          </a:xfrm>
          <a:prstGeom prst="line">
            <a:avLst/>
          </a:prstGeom>
          <a:ln w="63500">
            <a:solidFill>
              <a:srgbClr val="FD762F"/>
            </a:solidFill>
            <a:tailEnd type="triangle"/>
          </a:ln>
        </p:spPr>
        <p:txBody>
          <a:bodyPr lIns="45719" rIns="45719"/>
          <a:lstStyle/>
          <a:p>
            <a:pPr/>
          </a:p>
        </p:txBody>
      </p:sp>
      <p:grpSp>
        <p:nvGrpSpPr>
          <p:cNvPr id="652" name="Group 87"/>
          <p:cNvGrpSpPr/>
          <p:nvPr/>
        </p:nvGrpSpPr>
        <p:grpSpPr>
          <a:xfrm>
            <a:off x="8763637" y="1273697"/>
            <a:ext cx="2864981" cy="2287550"/>
            <a:chOff x="0" y="0"/>
            <a:chExt cx="2864979" cy="2287549"/>
          </a:xfrm>
        </p:grpSpPr>
        <p:pic>
          <p:nvPicPr>
            <p:cNvPr id="628" name="Bild 27" descr="Bild 27"/>
            <p:cNvPicPr>
              <a:picLocks noChangeAspect="1"/>
            </p:cNvPicPr>
            <p:nvPr/>
          </p:nvPicPr>
          <p:blipFill>
            <a:blip r:embed="rId4">
              <a:extLst/>
            </a:blip>
            <a:stretch>
              <a:fillRect/>
            </a:stretch>
          </p:blipFill>
          <p:spPr>
            <a:xfrm>
              <a:off x="926410" y="436744"/>
              <a:ext cx="818059" cy="818057"/>
            </a:xfrm>
            <a:prstGeom prst="rect">
              <a:avLst/>
            </a:prstGeom>
            <a:ln w="12700" cap="flat">
              <a:noFill/>
              <a:miter lim="400000"/>
            </a:ln>
            <a:effectLst/>
          </p:spPr>
        </p:pic>
        <p:pic>
          <p:nvPicPr>
            <p:cNvPr id="629" name="Bild 28" descr="Bild 28"/>
            <p:cNvPicPr>
              <a:picLocks noChangeAspect="1"/>
            </p:cNvPicPr>
            <p:nvPr/>
          </p:nvPicPr>
          <p:blipFill>
            <a:blip r:embed="rId4">
              <a:extLst/>
            </a:blip>
            <a:stretch>
              <a:fillRect/>
            </a:stretch>
          </p:blipFill>
          <p:spPr>
            <a:xfrm>
              <a:off x="707400" y="698619"/>
              <a:ext cx="818059" cy="818058"/>
            </a:xfrm>
            <a:prstGeom prst="rect">
              <a:avLst/>
            </a:prstGeom>
            <a:ln w="12700" cap="flat">
              <a:noFill/>
              <a:miter lim="400000"/>
            </a:ln>
            <a:effectLst/>
          </p:spPr>
        </p:pic>
        <p:pic>
          <p:nvPicPr>
            <p:cNvPr id="630" name="Bild 29" descr="Bild 29"/>
            <p:cNvPicPr>
              <a:picLocks noChangeAspect="1"/>
            </p:cNvPicPr>
            <p:nvPr/>
          </p:nvPicPr>
          <p:blipFill>
            <a:blip r:embed="rId4">
              <a:extLst/>
            </a:blip>
            <a:stretch>
              <a:fillRect/>
            </a:stretch>
          </p:blipFill>
          <p:spPr>
            <a:xfrm>
              <a:off x="1145421" y="653467"/>
              <a:ext cx="818059" cy="818058"/>
            </a:xfrm>
            <a:prstGeom prst="rect">
              <a:avLst/>
            </a:prstGeom>
            <a:ln w="12700" cap="flat">
              <a:noFill/>
              <a:miter lim="400000"/>
            </a:ln>
            <a:effectLst/>
          </p:spPr>
        </p:pic>
        <p:pic>
          <p:nvPicPr>
            <p:cNvPr id="631" name="Bild 30" descr="Bild 30"/>
            <p:cNvPicPr>
              <a:picLocks noChangeAspect="1"/>
            </p:cNvPicPr>
            <p:nvPr/>
          </p:nvPicPr>
          <p:blipFill>
            <a:blip r:embed="rId4">
              <a:extLst/>
            </a:blip>
            <a:stretch>
              <a:fillRect/>
            </a:stretch>
          </p:blipFill>
          <p:spPr>
            <a:xfrm>
              <a:off x="1274073" y="915344"/>
              <a:ext cx="818059" cy="818058"/>
            </a:xfrm>
            <a:prstGeom prst="rect">
              <a:avLst/>
            </a:prstGeom>
            <a:ln w="12700" cap="flat">
              <a:noFill/>
              <a:miter lim="400000"/>
            </a:ln>
            <a:effectLst/>
          </p:spPr>
        </p:pic>
        <p:pic>
          <p:nvPicPr>
            <p:cNvPr id="632" name="Bild 31" descr="Bild 31"/>
            <p:cNvPicPr>
              <a:picLocks noChangeAspect="1"/>
            </p:cNvPicPr>
            <p:nvPr/>
          </p:nvPicPr>
          <p:blipFill>
            <a:blip r:embed="rId4">
              <a:extLst/>
            </a:blip>
            <a:stretch>
              <a:fillRect/>
            </a:stretch>
          </p:blipFill>
          <p:spPr>
            <a:xfrm>
              <a:off x="1439390" y="490332"/>
              <a:ext cx="818059" cy="818058"/>
            </a:xfrm>
            <a:prstGeom prst="rect">
              <a:avLst/>
            </a:prstGeom>
            <a:ln w="12700" cap="flat">
              <a:noFill/>
              <a:miter lim="400000"/>
            </a:ln>
            <a:effectLst/>
          </p:spPr>
        </p:pic>
        <p:pic>
          <p:nvPicPr>
            <p:cNvPr id="633" name="Bild 32" descr="Bild 32"/>
            <p:cNvPicPr>
              <a:picLocks noChangeAspect="1"/>
            </p:cNvPicPr>
            <p:nvPr/>
          </p:nvPicPr>
          <p:blipFill>
            <a:blip r:embed="rId4">
              <a:extLst/>
            </a:blip>
            <a:stretch>
              <a:fillRect/>
            </a:stretch>
          </p:blipFill>
          <p:spPr>
            <a:xfrm>
              <a:off x="1371344" y="256309"/>
              <a:ext cx="818059" cy="818057"/>
            </a:xfrm>
            <a:prstGeom prst="rect">
              <a:avLst/>
            </a:prstGeom>
            <a:ln w="12700" cap="flat">
              <a:noFill/>
              <a:miter lim="400000"/>
            </a:ln>
            <a:effectLst/>
          </p:spPr>
        </p:pic>
        <p:pic>
          <p:nvPicPr>
            <p:cNvPr id="634" name="Bild 33" descr="Bild 33"/>
            <p:cNvPicPr>
              <a:picLocks noChangeAspect="1"/>
            </p:cNvPicPr>
            <p:nvPr/>
          </p:nvPicPr>
          <p:blipFill>
            <a:blip r:embed="rId5">
              <a:extLst/>
            </a:blip>
            <a:stretch>
              <a:fillRect/>
            </a:stretch>
          </p:blipFill>
          <p:spPr>
            <a:xfrm>
              <a:off x="896154" y="934120"/>
              <a:ext cx="818059" cy="818058"/>
            </a:xfrm>
            <a:prstGeom prst="rect">
              <a:avLst/>
            </a:prstGeom>
            <a:ln w="12700" cap="flat">
              <a:noFill/>
              <a:miter lim="400000"/>
            </a:ln>
            <a:effectLst/>
          </p:spPr>
        </p:pic>
        <p:pic>
          <p:nvPicPr>
            <p:cNvPr id="635" name="Bild 34" descr="Bild 34"/>
            <p:cNvPicPr>
              <a:picLocks noChangeAspect="1"/>
            </p:cNvPicPr>
            <p:nvPr/>
          </p:nvPicPr>
          <p:blipFill>
            <a:blip r:embed="rId6">
              <a:extLst/>
            </a:blip>
            <a:stretch>
              <a:fillRect/>
            </a:stretch>
          </p:blipFill>
          <p:spPr>
            <a:xfrm>
              <a:off x="776290" y="214029"/>
              <a:ext cx="818059" cy="818057"/>
            </a:xfrm>
            <a:prstGeom prst="rect">
              <a:avLst/>
            </a:prstGeom>
            <a:ln w="12700" cap="flat">
              <a:noFill/>
              <a:miter lim="400000"/>
            </a:ln>
            <a:effectLst/>
          </p:spPr>
        </p:pic>
        <p:pic>
          <p:nvPicPr>
            <p:cNvPr id="636" name="Bild 35" descr="Bild 35"/>
            <p:cNvPicPr>
              <a:picLocks noChangeAspect="1"/>
            </p:cNvPicPr>
            <p:nvPr/>
          </p:nvPicPr>
          <p:blipFill>
            <a:blip r:embed="rId7">
              <a:extLst/>
            </a:blip>
            <a:stretch>
              <a:fillRect/>
            </a:stretch>
          </p:blipFill>
          <p:spPr>
            <a:xfrm>
              <a:off x="1740798" y="721116"/>
              <a:ext cx="818059" cy="818058"/>
            </a:xfrm>
            <a:prstGeom prst="rect">
              <a:avLst/>
            </a:prstGeom>
            <a:ln w="12700" cap="flat">
              <a:noFill/>
              <a:miter lim="400000"/>
            </a:ln>
            <a:effectLst/>
          </p:spPr>
        </p:pic>
        <p:pic>
          <p:nvPicPr>
            <p:cNvPr id="637" name="Bild 36" descr="Bild 36"/>
            <p:cNvPicPr>
              <a:picLocks noChangeAspect="1"/>
            </p:cNvPicPr>
            <p:nvPr/>
          </p:nvPicPr>
          <p:blipFill>
            <a:blip r:embed="rId4">
              <a:extLst/>
            </a:blip>
            <a:stretch>
              <a:fillRect/>
            </a:stretch>
          </p:blipFill>
          <p:spPr>
            <a:xfrm>
              <a:off x="1803588" y="364882"/>
              <a:ext cx="818059" cy="818057"/>
            </a:xfrm>
            <a:prstGeom prst="rect">
              <a:avLst/>
            </a:prstGeom>
            <a:ln w="12700" cap="flat">
              <a:noFill/>
              <a:miter lim="400000"/>
            </a:ln>
            <a:effectLst/>
          </p:spPr>
        </p:pic>
        <p:pic>
          <p:nvPicPr>
            <p:cNvPr id="638" name="Bild 37" descr="Bild 37"/>
            <p:cNvPicPr>
              <a:picLocks noChangeAspect="1"/>
            </p:cNvPicPr>
            <p:nvPr/>
          </p:nvPicPr>
          <p:blipFill>
            <a:blip r:embed="rId8">
              <a:extLst/>
            </a:blip>
            <a:stretch>
              <a:fillRect/>
            </a:stretch>
          </p:blipFill>
          <p:spPr>
            <a:xfrm>
              <a:off x="1301100" y="1121169"/>
              <a:ext cx="818059" cy="818058"/>
            </a:xfrm>
            <a:prstGeom prst="rect">
              <a:avLst/>
            </a:prstGeom>
            <a:ln w="12700" cap="flat">
              <a:noFill/>
              <a:miter lim="400000"/>
            </a:ln>
            <a:effectLst/>
          </p:spPr>
        </p:pic>
        <p:pic>
          <p:nvPicPr>
            <p:cNvPr id="639" name="Bild 38" descr="Bild 38"/>
            <p:cNvPicPr>
              <a:picLocks noChangeAspect="1"/>
            </p:cNvPicPr>
            <p:nvPr/>
          </p:nvPicPr>
          <p:blipFill>
            <a:blip r:embed="rId4">
              <a:extLst/>
            </a:blip>
            <a:stretch>
              <a:fillRect/>
            </a:stretch>
          </p:blipFill>
          <p:spPr>
            <a:xfrm>
              <a:off x="1612146" y="1059733"/>
              <a:ext cx="818059" cy="818058"/>
            </a:xfrm>
            <a:prstGeom prst="rect">
              <a:avLst/>
            </a:prstGeom>
            <a:ln w="12700" cap="flat">
              <a:noFill/>
              <a:miter lim="400000"/>
            </a:ln>
            <a:effectLst/>
          </p:spPr>
        </p:pic>
        <p:pic>
          <p:nvPicPr>
            <p:cNvPr id="640" name="Bild 39" descr="Bild 39"/>
            <p:cNvPicPr>
              <a:picLocks noChangeAspect="1"/>
            </p:cNvPicPr>
            <p:nvPr/>
          </p:nvPicPr>
          <p:blipFill>
            <a:blip r:embed="rId4">
              <a:extLst/>
            </a:blip>
            <a:stretch>
              <a:fillRect/>
            </a:stretch>
          </p:blipFill>
          <p:spPr>
            <a:xfrm>
              <a:off x="416887" y="1308129"/>
              <a:ext cx="818058" cy="818058"/>
            </a:xfrm>
            <a:prstGeom prst="rect">
              <a:avLst/>
            </a:prstGeom>
            <a:ln w="12700" cap="flat">
              <a:noFill/>
              <a:miter lim="400000"/>
            </a:ln>
            <a:effectLst/>
          </p:spPr>
        </p:pic>
        <p:pic>
          <p:nvPicPr>
            <p:cNvPr id="641" name="Bild 40" descr="Bild 40"/>
            <p:cNvPicPr>
              <a:picLocks noChangeAspect="1"/>
            </p:cNvPicPr>
            <p:nvPr/>
          </p:nvPicPr>
          <p:blipFill>
            <a:blip r:embed="rId9">
              <a:extLst/>
            </a:blip>
            <a:stretch>
              <a:fillRect/>
            </a:stretch>
          </p:blipFill>
          <p:spPr>
            <a:xfrm>
              <a:off x="446553" y="858042"/>
              <a:ext cx="818058" cy="818058"/>
            </a:xfrm>
            <a:prstGeom prst="rect">
              <a:avLst/>
            </a:prstGeom>
            <a:ln w="12700" cap="flat">
              <a:noFill/>
              <a:miter lim="400000"/>
            </a:ln>
            <a:effectLst/>
          </p:spPr>
        </p:pic>
        <p:pic>
          <p:nvPicPr>
            <p:cNvPr id="642" name="Bild 41" descr="Bild 41"/>
            <p:cNvPicPr>
              <a:picLocks noChangeAspect="1"/>
            </p:cNvPicPr>
            <p:nvPr/>
          </p:nvPicPr>
          <p:blipFill>
            <a:blip r:embed="rId10">
              <a:extLst/>
            </a:blip>
            <a:stretch>
              <a:fillRect/>
            </a:stretch>
          </p:blipFill>
          <p:spPr>
            <a:xfrm>
              <a:off x="791690" y="1422429"/>
              <a:ext cx="818059" cy="818058"/>
            </a:xfrm>
            <a:prstGeom prst="rect">
              <a:avLst/>
            </a:prstGeom>
            <a:ln w="12700" cap="flat">
              <a:noFill/>
              <a:miter lim="400000"/>
            </a:ln>
            <a:effectLst/>
          </p:spPr>
        </p:pic>
        <p:pic>
          <p:nvPicPr>
            <p:cNvPr id="643" name="Bild 42" descr="Bild 42"/>
            <p:cNvPicPr>
              <a:picLocks noChangeAspect="1"/>
            </p:cNvPicPr>
            <p:nvPr/>
          </p:nvPicPr>
          <p:blipFill>
            <a:blip r:embed="rId4">
              <a:extLst/>
            </a:blip>
            <a:stretch>
              <a:fillRect/>
            </a:stretch>
          </p:blipFill>
          <p:spPr>
            <a:xfrm>
              <a:off x="413086" y="624969"/>
              <a:ext cx="818058" cy="818058"/>
            </a:xfrm>
            <a:prstGeom prst="rect">
              <a:avLst/>
            </a:prstGeom>
            <a:ln w="12700" cap="flat">
              <a:noFill/>
              <a:miter lim="400000"/>
            </a:ln>
            <a:effectLst/>
          </p:spPr>
        </p:pic>
        <p:pic>
          <p:nvPicPr>
            <p:cNvPr id="644" name="Bild 43" descr="Bild 43"/>
            <p:cNvPicPr>
              <a:picLocks noChangeAspect="1"/>
            </p:cNvPicPr>
            <p:nvPr/>
          </p:nvPicPr>
          <p:blipFill>
            <a:blip r:embed="rId4">
              <a:extLst/>
            </a:blip>
            <a:stretch>
              <a:fillRect/>
            </a:stretch>
          </p:blipFill>
          <p:spPr>
            <a:xfrm>
              <a:off x="1356732" y="1355192"/>
              <a:ext cx="818059" cy="818058"/>
            </a:xfrm>
            <a:prstGeom prst="rect">
              <a:avLst/>
            </a:prstGeom>
            <a:ln w="12700" cap="flat">
              <a:noFill/>
              <a:miter lim="400000"/>
            </a:ln>
            <a:effectLst/>
          </p:spPr>
        </p:pic>
        <p:pic>
          <p:nvPicPr>
            <p:cNvPr id="645" name="Bild 44" descr="Bild 44"/>
            <p:cNvPicPr>
              <a:picLocks noChangeAspect="1"/>
            </p:cNvPicPr>
            <p:nvPr/>
          </p:nvPicPr>
          <p:blipFill>
            <a:blip r:embed="rId4">
              <a:extLst/>
            </a:blip>
            <a:stretch>
              <a:fillRect/>
            </a:stretch>
          </p:blipFill>
          <p:spPr>
            <a:xfrm>
              <a:off x="824081" y="1142166"/>
              <a:ext cx="818059" cy="818058"/>
            </a:xfrm>
            <a:prstGeom prst="rect">
              <a:avLst/>
            </a:prstGeom>
            <a:ln w="12700" cap="flat">
              <a:noFill/>
              <a:miter lim="400000"/>
            </a:ln>
            <a:effectLst/>
          </p:spPr>
        </p:pic>
        <p:pic>
          <p:nvPicPr>
            <p:cNvPr id="646" name="Bild 46" descr="Bild 46"/>
            <p:cNvPicPr>
              <a:picLocks noChangeAspect="1"/>
            </p:cNvPicPr>
            <p:nvPr/>
          </p:nvPicPr>
          <p:blipFill>
            <a:blip r:embed="rId10">
              <a:extLst/>
            </a:blip>
            <a:stretch>
              <a:fillRect/>
            </a:stretch>
          </p:blipFill>
          <p:spPr>
            <a:xfrm>
              <a:off x="337134" y="408259"/>
              <a:ext cx="818058" cy="818057"/>
            </a:xfrm>
            <a:prstGeom prst="rect">
              <a:avLst/>
            </a:prstGeom>
            <a:ln w="12700" cap="flat">
              <a:noFill/>
              <a:miter lim="400000"/>
            </a:ln>
            <a:effectLst/>
          </p:spPr>
        </p:pic>
        <p:pic>
          <p:nvPicPr>
            <p:cNvPr id="647" name="Bild 47" descr="Bild 47"/>
            <p:cNvPicPr>
              <a:picLocks noChangeAspect="1"/>
            </p:cNvPicPr>
            <p:nvPr/>
          </p:nvPicPr>
          <p:blipFill>
            <a:blip r:embed="rId10">
              <a:extLst/>
            </a:blip>
            <a:stretch>
              <a:fillRect/>
            </a:stretch>
          </p:blipFill>
          <p:spPr>
            <a:xfrm>
              <a:off x="307470" y="1030727"/>
              <a:ext cx="818058" cy="818058"/>
            </a:xfrm>
            <a:prstGeom prst="rect">
              <a:avLst/>
            </a:prstGeom>
            <a:ln w="12700" cap="flat">
              <a:noFill/>
              <a:miter lim="400000"/>
            </a:ln>
            <a:effectLst/>
          </p:spPr>
        </p:pic>
        <p:pic>
          <p:nvPicPr>
            <p:cNvPr id="648" name="Bild 50" descr="Bild 50"/>
            <p:cNvPicPr>
              <a:picLocks noChangeAspect="1"/>
            </p:cNvPicPr>
            <p:nvPr/>
          </p:nvPicPr>
          <p:blipFill>
            <a:blip r:embed="rId4">
              <a:extLst/>
            </a:blip>
            <a:stretch>
              <a:fillRect/>
            </a:stretch>
          </p:blipFill>
          <p:spPr>
            <a:xfrm>
              <a:off x="1471032" y="1469492"/>
              <a:ext cx="818059" cy="818058"/>
            </a:xfrm>
            <a:prstGeom prst="rect">
              <a:avLst/>
            </a:prstGeom>
            <a:ln w="12700" cap="flat">
              <a:noFill/>
              <a:miter lim="400000"/>
            </a:ln>
            <a:effectLst/>
          </p:spPr>
        </p:pic>
        <p:pic>
          <p:nvPicPr>
            <p:cNvPr id="649" name="Bild 51" descr="Bild 51"/>
            <p:cNvPicPr>
              <a:picLocks noChangeAspect="1"/>
            </p:cNvPicPr>
            <p:nvPr/>
          </p:nvPicPr>
          <p:blipFill>
            <a:blip r:embed="rId5">
              <a:extLst/>
            </a:blip>
            <a:stretch>
              <a:fillRect/>
            </a:stretch>
          </p:blipFill>
          <p:spPr>
            <a:xfrm>
              <a:off x="1801862" y="1290704"/>
              <a:ext cx="818059" cy="818058"/>
            </a:xfrm>
            <a:prstGeom prst="rect">
              <a:avLst/>
            </a:prstGeom>
            <a:ln w="12700" cap="flat">
              <a:noFill/>
              <a:miter lim="400000"/>
            </a:ln>
            <a:effectLst/>
          </p:spPr>
        </p:pic>
        <p:sp>
          <p:nvSpPr>
            <p:cNvPr id="650" name="Textfeld 55"/>
            <p:cNvSpPr txBox="1"/>
            <p:nvPr/>
          </p:nvSpPr>
          <p:spPr>
            <a:xfrm>
              <a:off x="47479" y="111686"/>
              <a:ext cx="2770021"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lnSpc>
                  <a:spcPct val="90000"/>
                </a:lnSpc>
                <a:defRPr b="1">
                  <a:latin typeface="Tahoma"/>
                  <a:ea typeface="Tahoma"/>
                  <a:cs typeface="Tahoma"/>
                  <a:sym typeface="Tahoma"/>
                </a:defRPr>
              </a:lvl1pPr>
            </a:lstStyle>
            <a:p>
              <a:pPr/>
              <a:r>
                <a:t>2M Items Embedding</a:t>
              </a:r>
            </a:p>
          </p:txBody>
        </p:sp>
        <p:sp>
          <p:nvSpPr>
            <p:cNvPr id="651" name="Rechteck 56"/>
            <p:cNvSpPr/>
            <p:nvPr/>
          </p:nvSpPr>
          <p:spPr>
            <a:xfrm>
              <a:off x="0" y="0"/>
              <a:ext cx="2864980" cy="2208734"/>
            </a:xfrm>
            <a:prstGeom prst="rect">
              <a:avLst/>
            </a:prstGeom>
            <a:noFill/>
            <a:ln w="31750" cap="flat">
              <a:solidFill>
                <a:schemeClr val="accent2"/>
              </a:solidFill>
              <a:prstDash val="dash"/>
              <a:round/>
            </a:ln>
            <a:effectLst/>
          </p:spPr>
          <p:txBody>
            <a:bodyPr wrap="square" lIns="107999" tIns="107999" rIns="107999" bIns="107999" numCol="1" anchor="ctr">
              <a:normAutofit fontScale="100000" lnSpcReduction="0"/>
            </a:bodyPr>
            <a:lstStyle/>
            <a:p>
              <a:pPr algn="ctr">
                <a:defRPr sz="900"/>
              </a:pPr>
            </a:p>
          </p:txBody>
        </p:sp>
      </p:grpSp>
      <p:sp>
        <p:nvSpPr>
          <p:cNvPr id="653" name="TextBox 74"/>
          <p:cNvSpPr txBox="1"/>
          <p:nvPr/>
        </p:nvSpPr>
        <p:spPr>
          <a:xfrm>
            <a:off x="3051875" y="1531855"/>
            <a:ext cx="3232278" cy="8356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a:latin typeface="Tahoma"/>
                <a:ea typeface="Tahoma"/>
                <a:cs typeface="Tahoma"/>
                <a:sym typeface="Tahoma"/>
              </a:defRPr>
            </a:lvl1pPr>
          </a:lstStyle>
          <a:p>
            <a:pPr/>
            <a:r>
              <a:t>rank user embedding against all items embedding</a:t>
            </a:r>
          </a:p>
        </p:txBody>
      </p:sp>
      <p:grpSp>
        <p:nvGrpSpPr>
          <p:cNvPr id="656" name="Group 116"/>
          <p:cNvGrpSpPr/>
          <p:nvPr/>
        </p:nvGrpSpPr>
        <p:grpSpPr>
          <a:xfrm>
            <a:off x="442084" y="1323102"/>
            <a:ext cx="2617142" cy="1699367"/>
            <a:chOff x="0" y="0"/>
            <a:chExt cx="2617140" cy="1699366"/>
          </a:xfrm>
        </p:grpSpPr>
        <p:pic>
          <p:nvPicPr>
            <p:cNvPr id="654" name="Picture 117" descr="Picture 117"/>
            <p:cNvPicPr>
              <a:picLocks noChangeAspect="1"/>
            </p:cNvPicPr>
            <p:nvPr/>
          </p:nvPicPr>
          <p:blipFill>
            <a:blip r:embed="rId3">
              <a:extLst/>
            </a:blip>
            <a:stretch>
              <a:fillRect/>
            </a:stretch>
          </p:blipFill>
          <p:spPr>
            <a:xfrm>
              <a:off x="719950" y="0"/>
              <a:ext cx="1328528" cy="1328527"/>
            </a:xfrm>
            <a:prstGeom prst="rect">
              <a:avLst/>
            </a:prstGeom>
            <a:ln w="12700" cap="flat">
              <a:noFill/>
              <a:miter lim="400000"/>
            </a:ln>
            <a:effectLst/>
          </p:spPr>
        </p:pic>
        <p:sp>
          <p:nvSpPr>
            <p:cNvPr id="655" name="TextBox 118"/>
            <p:cNvSpPr txBox="1"/>
            <p:nvPr/>
          </p:nvSpPr>
          <p:spPr>
            <a:xfrm>
              <a:off x="0" y="1328526"/>
              <a:ext cx="2617141"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lnSpc>
                  <a:spcPct val="90000"/>
                </a:lnSpc>
                <a:defRPr b="1">
                  <a:solidFill>
                    <a:srgbClr val="000000"/>
                  </a:solidFill>
                  <a:latin typeface="Tahoma"/>
                  <a:ea typeface="Tahoma"/>
                  <a:cs typeface="Tahoma"/>
                  <a:sym typeface="Tahoma"/>
                </a:defRPr>
              </a:lvl1pPr>
            </a:lstStyle>
            <a:p>
              <a:pPr/>
              <a:r>
                <a:t>User Embedding</a:t>
              </a:r>
            </a:p>
          </p:txBody>
        </p:sp>
      </p:grpSp>
      <p:sp>
        <p:nvSpPr>
          <p:cNvPr id="657" name="Straight Arrow Connector 119"/>
          <p:cNvSpPr/>
          <p:nvPr/>
        </p:nvSpPr>
        <p:spPr>
          <a:xfrm flipV="1">
            <a:off x="2424915" y="4873021"/>
            <a:ext cx="2011168" cy="12183"/>
          </a:xfrm>
          <a:prstGeom prst="line">
            <a:avLst/>
          </a:prstGeom>
          <a:ln w="63500">
            <a:solidFill>
              <a:srgbClr val="FD762F"/>
            </a:solidFill>
            <a:tailEnd type="triangle"/>
          </a:ln>
        </p:spPr>
        <p:txBody>
          <a:bodyPr lIns="45719" rIns="45719"/>
          <a:lstStyle/>
          <a:p>
            <a:pPr/>
          </a:p>
        </p:txBody>
      </p:sp>
      <p:pic>
        <p:nvPicPr>
          <p:cNvPr id="658" name="Picture 4" descr="Picture 4"/>
          <p:cNvPicPr>
            <a:picLocks noChangeAspect="1"/>
          </p:cNvPicPr>
          <p:nvPr/>
        </p:nvPicPr>
        <p:blipFill>
          <a:blip r:embed="rId11">
            <a:extLst/>
          </a:blip>
          <a:srcRect l="5436" t="24327" r="33451" b="12049"/>
          <a:stretch>
            <a:fillRect/>
          </a:stretch>
        </p:blipFill>
        <p:spPr>
          <a:xfrm>
            <a:off x="4564198" y="4232885"/>
            <a:ext cx="2073855" cy="1275131"/>
          </a:xfrm>
          <a:prstGeom prst="rect">
            <a:avLst/>
          </a:prstGeom>
          <a:ln w="12700">
            <a:miter lim="400000"/>
          </a:ln>
        </p:spPr>
      </p:pic>
      <p:sp>
        <p:nvSpPr>
          <p:cNvPr id="659" name="Straight Arrow Connector 121"/>
          <p:cNvSpPr/>
          <p:nvPr/>
        </p:nvSpPr>
        <p:spPr>
          <a:xfrm flipV="1">
            <a:off x="6862453" y="4916585"/>
            <a:ext cx="2011168" cy="12183"/>
          </a:xfrm>
          <a:prstGeom prst="line">
            <a:avLst/>
          </a:prstGeom>
          <a:ln w="63500">
            <a:solidFill>
              <a:srgbClr val="FD762F"/>
            </a:solidFill>
            <a:tailEnd type="triangle"/>
          </a:ln>
        </p:spPr>
        <p:txBody>
          <a:bodyPr lIns="45719" rIns="45719"/>
          <a:lstStyle/>
          <a:p>
            <a:pPr/>
          </a:p>
        </p:txBody>
      </p:sp>
      <p:grpSp>
        <p:nvGrpSpPr>
          <p:cNvPr id="671" name="Group 122"/>
          <p:cNvGrpSpPr/>
          <p:nvPr/>
        </p:nvGrpSpPr>
        <p:grpSpPr>
          <a:xfrm>
            <a:off x="9045396" y="3911599"/>
            <a:ext cx="2323695" cy="1819207"/>
            <a:chOff x="0" y="0"/>
            <a:chExt cx="2323694" cy="1819205"/>
          </a:xfrm>
        </p:grpSpPr>
        <p:pic>
          <p:nvPicPr>
            <p:cNvPr id="660" name="Bild 27" descr="Bild 27"/>
            <p:cNvPicPr>
              <a:picLocks noChangeAspect="1"/>
            </p:cNvPicPr>
            <p:nvPr/>
          </p:nvPicPr>
          <p:blipFill>
            <a:blip r:embed="rId4">
              <a:extLst/>
            </a:blip>
            <a:stretch>
              <a:fillRect/>
            </a:stretch>
          </p:blipFill>
          <p:spPr>
            <a:xfrm>
              <a:off x="1182312" y="1001148"/>
              <a:ext cx="818059" cy="818058"/>
            </a:xfrm>
            <a:prstGeom prst="rect">
              <a:avLst/>
            </a:prstGeom>
            <a:ln w="12700" cap="flat">
              <a:noFill/>
              <a:miter lim="400000"/>
            </a:ln>
            <a:effectLst/>
          </p:spPr>
        </p:pic>
        <p:pic>
          <p:nvPicPr>
            <p:cNvPr id="661" name="Bild 28" descr="Bild 28"/>
            <p:cNvPicPr>
              <a:picLocks noChangeAspect="1"/>
            </p:cNvPicPr>
            <p:nvPr/>
          </p:nvPicPr>
          <p:blipFill>
            <a:blip r:embed="rId4">
              <a:extLst/>
            </a:blip>
            <a:stretch>
              <a:fillRect/>
            </a:stretch>
          </p:blipFill>
          <p:spPr>
            <a:xfrm>
              <a:off x="607704" y="314760"/>
              <a:ext cx="818059" cy="818059"/>
            </a:xfrm>
            <a:prstGeom prst="rect">
              <a:avLst/>
            </a:prstGeom>
            <a:ln w="12700" cap="flat">
              <a:noFill/>
              <a:miter lim="400000"/>
            </a:ln>
            <a:effectLst/>
          </p:spPr>
        </p:pic>
        <p:pic>
          <p:nvPicPr>
            <p:cNvPr id="662" name="Bild 34" descr="Bild 34"/>
            <p:cNvPicPr>
              <a:picLocks noChangeAspect="1"/>
            </p:cNvPicPr>
            <p:nvPr/>
          </p:nvPicPr>
          <p:blipFill>
            <a:blip r:embed="rId6">
              <a:extLst/>
            </a:blip>
            <a:stretch>
              <a:fillRect/>
            </a:stretch>
          </p:blipFill>
          <p:spPr>
            <a:xfrm>
              <a:off x="1032196" y="439768"/>
              <a:ext cx="818059" cy="818059"/>
            </a:xfrm>
            <a:prstGeom prst="rect">
              <a:avLst/>
            </a:prstGeom>
            <a:ln w="12700" cap="flat">
              <a:noFill/>
              <a:miter lim="400000"/>
            </a:ln>
            <a:effectLst/>
          </p:spPr>
        </p:pic>
        <p:pic>
          <p:nvPicPr>
            <p:cNvPr id="663" name="Bild 37" descr="Bild 37"/>
            <p:cNvPicPr>
              <a:picLocks noChangeAspect="1"/>
            </p:cNvPicPr>
            <p:nvPr/>
          </p:nvPicPr>
          <p:blipFill>
            <a:blip r:embed="rId8">
              <a:extLst/>
            </a:blip>
            <a:stretch>
              <a:fillRect/>
            </a:stretch>
          </p:blipFill>
          <p:spPr>
            <a:xfrm>
              <a:off x="1201404" y="737311"/>
              <a:ext cx="818059" cy="818058"/>
            </a:xfrm>
            <a:prstGeom prst="rect">
              <a:avLst/>
            </a:prstGeom>
            <a:ln w="12700" cap="flat">
              <a:noFill/>
              <a:miter lim="400000"/>
            </a:ln>
            <a:effectLst/>
          </p:spPr>
        </p:pic>
        <p:pic>
          <p:nvPicPr>
            <p:cNvPr id="664" name="Bild 38" descr="Bild 38"/>
            <p:cNvPicPr>
              <a:picLocks noChangeAspect="1"/>
            </p:cNvPicPr>
            <p:nvPr/>
          </p:nvPicPr>
          <p:blipFill>
            <a:blip r:embed="rId4">
              <a:extLst/>
            </a:blip>
            <a:stretch>
              <a:fillRect/>
            </a:stretch>
          </p:blipFill>
          <p:spPr>
            <a:xfrm>
              <a:off x="902849" y="811341"/>
              <a:ext cx="818059" cy="818058"/>
            </a:xfrm>
            <a:prstGeom prst="rect">
              <a:avLst/>
            </a:prstGeom>
            <a:ln w="12700" cap="flat">
              <a:noFill/>
              <a:miter lim="400000"/>
            </a:ln>
            <a:effectLst/>
          </p:spPr>
        </p:pic>
        <p:pic>
          <p:nvPicPr>
            <p:cNvPr id="665" name="Bild 39" descr="Bild 39"/>
            <p:cNvPicPr>
              <a:picLocks noChangeAspect="1"/>
            </p:cNvPicPr>
            <p:nvPr/>
          </p:nvPicPr>
          <p:blipFill>
            <a:blip r:embed="rId4">
              <a:extLst/>
            </a:blip>
            <a:stretch>
              <a:fillRect/>
            </a:stretch>
          </p:blipFill>
          <p:spPr>
            <a:xfrm>
              <a:off x="317191" y="924271"/>
              <a:ext cx="818059" cy="818058"/>
            </a:xfrm>
            <a:prstGeom prst="rect">
              <a:avLst/>
            </a:prstGeom>
            <a:ln w="12700" cap="flat">
              <a:noFill/>
              <a:miter lim="400000"/>
            </a:ln>
            <a:effectLst/>
          </p:spPr>
        </p:pic>
        <p:pic>
          <p:nvPicPr>
            <p:cNvPr id="666" name="Bild 40" descr="Bild 40"/>
            <p:cNvPicPr>
              <a:picLocks noChangeAspect="1"/>
            </p:cNvPicPr>
            <p:nvPr/>
          </p:nvPicPr>
          <p:blipFill>
            <a:blip r:embed="rId9">
              <a:extLst/>
            </a:blip>
            <a:stretch>
              <a:fillRect/>
            </a:stretch>
          </p:blipFill>
          <p:spPr>
            <a:xfrm>
              <a:off x="346857" y="474183"/>
              <a:ext cx="818059" cy="818059"/>
            </a:xfrm>
            <a:prstGeom prst="rect">
              <a:avLst/>
            </a:prstGeom>
            <a:ln w="12700" cap="flat">
              <a:noFill/>
              <a:miter lim="400000"/>
            </a:ln>
            <a:effectLst/>
          </p:spPr>
        </p:pic>
        <p:pic>
          <p:nvPicPr>
            <p:cNvPr id="667" name="Bild 47" descr="Bild 47"/>
            <p:cNvPicPr>
              <a:picLocks noChangeAspect="1"/>
            </p:cNvPicPr>
            <p:nvPr/>
          </p:nvPicPr>
          <p:blipFill>
            <a:blip r:embed="rId10">
              <a:extLst/>
            </a:blip>
            <a:stretch>
              <a:fillRect/>
            </a:stretch>
          </p:blipFill>
          <p:spPr>
            <a:xfrm>
              <a:off x="207774" y="663802"/>
              <a:ext cx="818059" cy="818058"/>
            </a:xfrm>
            <a:prstGeom prst="rect">
              <a:avLst/>
            </a:prstGeom>
            <a:ln w="12700" cap="flat">
              <a:noFill/>
              <a:miter lim="400000"/>
            </a:ln>
            <a:effectLst/>
          </p:spPr>
        </p:pic>
        <p:pic>
          <p:nvPicPr>
            <p:cNvPr id="668" name="Bild 51" descr="Bild 51"/>
            <p:cNvPicPr>
              <a:picLocks noChangeAspect="1"/>
            </p:cNvPicPr>
            <p:nvPr/>
          </p:nvPicPr>
          <p:blipFill>
            <a:blip r:embed="rId5">
              <a:extLst/>
            </a:blip>
            <a:stretch>
              <a:fillRect/>
            </a:stretch>
          </p:blipFill>
          <p:spPr>
            <a:xfrm>
              <a:off x="838569" y="602049"/>
              <a:ext cx="818059" cy="818058"/>
            </a:xfrm>
            <a:prstGeom prst="rect">
              <a:avLst/>
            </a:prstGeom>
            <a:ln w="12700" cap="flat">
              <a:noFill/>
              <a:miter lim="400000"/>
            </a:ln>
            <a:effectLst/>
          </p:spPr>
        </p:pic>
        <p:sp>
          <p:nvSpPr>
            <p:cNvPr id="669" name="Textfeld 55"/>
            <p:cNvSpPr txBox="1"/>
            <p:nvPr/>
          </p:nvSpPr>
          <p:spPr>
            <a:xfrm>
              <a:off x="-1" y="142061"/>
              <a:ext cx="2306764"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lnSpc>
                  <a:spcPct val="90000"/>
                </a:lnSpc>
                <a:defRPr b="1">
                  <a:latin typeface="Tahoma"/>
                  <a:ea typeface="Tahoma"/>
                  <a:cs typeface="Tahoma"/>
                  <a:sym typeface="Tahoma"/>
                </a:defRPr>
              </a:lvl1pPr>
            </a:lstStyle>
            <a:p>
              <a:pPr/>
              <a:r>
                <a:t>Items Embedding</a:t>
              </a:r>
            </a:p>
          </p:txBody>
        </p:sp>
        <p:sp>
          <p:nvSpPr>
            <p:cNvPr id="670" name="Rechteck 56"/>
            <p:cNvSpPr/>
            <p:nvPr/>
          </p:nvSpPr>
          <p:spPr>
            <a:xfrm>
              <a:off x="1110" y="-1"/>
              <a:ext cx="2322585" cy="1697135"/>
            </a:xfrm>
            <a:prstGeom prst="rect">
              <a:avLst/>
            </a:prstGeom>
            <a:noFill/>
            <a:ln w="31750" cap="flat">
              <a:solidFill>
                <a:schemeClr val="accent2"/>
              </a:solidFill>
              <a:prstDash val="dash"/>
              <a:round/>
            </a:ln>
            <a:effectLst/>
          </p:spPr>
          <p:txBody>
            <a:bodyPr wrap="square" lIns="107999" tIns="107999" rIns="107999" bIns="107999" numCol="1" anchor="ctr">
              <a:normAutofit fontScale="100000" lnSpcReduction="0"/>
            </a:bodyPr>
            <a:lstStyle/>
            <a:p>
              <a:pPr algn="ctr">
                <a:defRPr sz="900"/>
              </a:pPr>
            </a:p>
          </p:txBody>
        </p:sp>
      </p:grpSp>
      <p:pic>
        <p:nvPicPr>
          <p:cNvPr id="672" name="Picture 115" descr="Picture 115"/>
          <p:cNvPicPr>
            <a:picLocks noChangeAspect="1"/>
          </p:cNvPicPr>
          <p:nvPr/>
        </p:nvPicPr>
        <p:blipFill>
          <a:blip r:embed="rId12">
            <a:extLst/>
          </a:blip>
          <a:stretch>
            <a:fillRect/>
          </a:stretch>
        </p:blipFill>
        <p:spPr>
          <a:xfrm rot="20052473">
            <a:off x="6153470" y="1621589"/>
            <a:ext cx="2603143" cy="1056399"/>
          </a:xfrm>
          <a:prstGeom prst="rect">
            <a:avLst/>
          </a:prstGeom>
          <a:ln w="12700">
            <a:miter lim="400000"/>
          </a:ln>
        </p:spPr>
      </p:pic>
      <p:sp>
        <p:nvSpPr>
          <p:cNvPr id="673" name="TextBox 148"/>
          <p:cNvSpPr txBox="1"/>
          <p:nvPr/>
        </p:nvSpPr>
        <p:spPr>
          <a:xfrm>
            <a:off x="1840751" y="4018019"/>
            <a:ext cx="3232279" cy="10871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lnSpc>
                <a:spcPct val="90000"/>
              </a:lnSpc>
              <a:defRPr>
                <a:latin typeface="Tahoma"/>
                <a:ea typeface="Tahoma"/>
                <a:cs typeface="Tahoma"/>
                <a:sym typeface="Tahoma"/>
              </a:defRPr>
            </a:pPr>
            <a:r>
              <a:t>Pre filter step: </a:t>
            </a:r>
            <a:br/>
            <a:r>
              <a:rPr b="1"/>
              <a:t>candidate items </a:t>
            </a:r>
            <a:br>
              <a:rPr b="1"/>
            </a:br>
            <a:r>
              <a:rPr b="1"/>
              <a:t>selection</a:t>
            </a:r>
            <a:endParaRPr b="1"/>
          </a:p>
        </p:txBody>
      </p:sp>
      <p:sp>
        <p:nvSpPr>
          <p:cNvPr id="674" name="TextBox 149"/>
          <p:cNvSpPr txBox="1"/>
          <p:nvPr/>
        </p:nvSpPr>
        <p:spPr>
          <a:xfrm>
            <a:off x="5988868" y="4018019"/>
            <a:ext cx="3232279" cy="10871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lnSpc>
                <a:spcPct val="90000"/>
              </a:lnSpc>
              <a:defRPr>
                <a:latin typeface="Tahoma"/>
                <a:ea typeface="Tahoma"/>
                <a:cs typeface="Tahoma"/>
                <a:sym typeface="Tahoma"/>
              </a:defRPr>
            </a:pPr>
            <a:r>
              <a:t>rank user embedding </a:t>
            </a:r>
            <a:br/>
            <a:r>
              <a:t>against </a:t>
            </a:r>
            <a:r>
              <a:rPr b="1"/>
              <a:t>candidate</a:t>
            </a:r>
            <a:r>
              <a:t> items </a:t>
            </a:r>
            <a:br/>
            <a:r>
              <a:t>embedding</a:t>
            </a:r>
          </a:p>
        </p:txBody>
      </p:sp>
      <p:sp>
        <p:nvSpPr>
          <p:cNvPr id="675" name="TextBox 15359"/>
          <p:cNvSpPr txBox="1"/>
          <p:nvPr/>
        </p:nvSpPr>
        <p:spPr>
          <a:xfrm>
            <a:off x="3870185" y="5608732"/>
            <a:ext cx="4041929"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lnSpc>
                <a:spcPct val="90000"/>
              </a:lnSpc>
              <a:defRPr b="1" sz="1600">
                <a:solidFill>
                  <a:srgbClr val="000000"/>
                </a:solidFill>
                <a:latin typeface="Tahoma"/>
                <a:ea typeface="Tahoma"/>
                <a:cs typeface="Tahoma"/>
                <a:sym typeface="Tahoma"/>
              </a:defRPr>
            </a:pPr>
            <a:r>
              <a:t>Approximately 200 </a:t>
            </a:r>
            <a:r>
              <a:t>–</a:t>
            </a:r>
            <a:r>
              <a:t> 300 candidates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9" name="Foliennummernplatzhalter 6"/>
          <p:cNvSpPr txBox="1"/>
          <p:nvPr>
            <p:ph type="sldNum" sz="quarter" idx="2"/>
          </p:nvPr>
        </p:nvSpPr>
        <p:spPr>
          <a:xfrm>
            <a:off x="11561364" y="5746203"/>
            <a:ext cx="179091" cy="1778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80" name="Titel 1"/>
          <p:cNvSpPr txBox="1"/>
          <p:nvPr>
            <p:ph type="title"/>
          </p:nvPr>
        </p:nvSpPr>
        <p:spPr>
          <a:xfrm>
            <a:off x="491820" y="99472"/>
            <a:ext cx="8896379" cy="756296"/>
          </a:xfrm>
          <a:prstGeom prst="rect">
            <a:avLst/>
          </a:prstGeom>
        </p:spPr>
        <p:txBody>
          <a:bodyPr/>
          <a:lstStyle/>
          <a:p>
            <a:pPr defTabSz="768095">
              <a:defRPr sz="3024">
                <a:solidFill>
                  <a:srgbClr val="000000"/>
                </a:solidFill>
              </a:defRPr>
            </a:pPr>
            <a:r>
              <a:t>Deep Learning Architecture</a:t>
            </a:r>
            <a:br/>
            <a:r>
              <a:rPr sz="2016"/>
              <a:t>Candidate Items Selection</a:t>
            </a:r>
          </a:p>
        </p:txBody>
      </p:sp>
      <p:grpSp>
        <p:nvGrpSpPr>
          <p:cNvPr id="685" name="Group 3"/>
          <p:cNvGrpSpPr/>
          <p:nvPr/>
        </p:nvGrpSpPr>
        <p:grpSpPr>
          <a:xfrm>
            <a:off x="2708647" y="1997964"/>
            <a:ext cx="4775887" cy="2290346"/>
            <a:chOff x="0" y="0"/>
            <a:chExt cx="4775886" cy="2290345"/>
          </a:xfrm>
        </p:grpSpPr>
        <p:pic>
          <p:nvPicPr>
            <p:cNvPr id="681" name="Picture 53" descr="Picture 53"/>
            <p:cNvPicPr>
              <a:picLocks noChangeAspect="1"/>
            </p:cNvPicPr>
            <p:nvPr/>
          </p:nvPicPr>
          <p:blipFill>
            <a:blip r:embed="rId3">
              <a:extLst/>
            </a:blip>
            <a:stretch>
              <a:fillRect/>
            </a:stretch>
          </p:blipFill>
          <p:spPr>
            <a:xfrm>
              <a:off x="0" y="0"/>
              <a:ext cx="1509754" cy="1354118"/>
            </a:xfrm>
            <a:prstGeom prst="rect">
              <a:avLst/>
            </a:prstGeom>
            <a:ln w="12700" cap="flat">
              <a:noFill/>
              <a:miter lim="400000"/>
            </a:ln>
            <a:effectLst/>
          </p:spPr>
        </p:pic>
        <p:grpSp>
          <p:nvGrpSpPr>
            <p:cNvPr id="684" name="Group 54"/>
            <p:cNvGrpSpPr/>
            <p:nvPr/>
          </p:nvGrpSpPr>
          <p:grpSpPr>
            <a:xfrm>
              <a:off x="754877" y="537782"/>
              <a:ext cx="4021010" cy="1752564"/>
              <a:chOff x="0" y="0"/>
              <a:chExt cx="4021009" cy="1752562"/>
            </a:xfrm>
          </p:grpSpPr>
          <p:sp>
            <p:nvSpPr>
              <p:cNvPr id="682" name="Snip Single Corner Rectangle 55"/>
              <p:cNvSpPr/>
              <p:nvPr/>
            </p:nvSpPr>
            <p:spPr>
              <a:xfrm rot="16200000">
                <a:off x="1223045" y="-1223046"/>
                <a:ext cx="1574919" cy="40210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169" y="0"/>
                    </a:lnTo>
                    <a:lnTo>
                      <a:pt x="21600" y="2519"/>
                    </a:lnTo>
                    <a:lnTo>
                      <a:pt x="21600" y="21600"/>
                    </a:lnTo>
                    <a:lnTo>
                      <a:pt x="0" y="21600"/>
                    </a:lnTo>
                    <a:close/>
                  </a:path>
                </a:pathLst>
              </a:custGeom>
              <a:solidFill>
                <a:srgbClr val="FFC8A3">
                  <a:alpha val="75000"/>
                </a:srgbClr>
              </a:solidFill>
              <a:ln w="12700" cap="flat">
                <a:noFill/>
                <a:miter lim="400000"/>
              </a:ln>
              <a:effectLst/>
            </p:spPr>
            <p:txBody>
              <a:bodyPr wrap="square" lIns="107999" tIns="107999" rIns="107999" bIns="107999" numCol="1" anchor="ctr">
                <a:normAutofit fontScale="100000" lnSpcReduction="0"/>
              </a:bodyPr>
              <a:lstStyle/>
              <a:p>
                <a:pPr algn="ctr">
                  <a:defRPr>
                    <a:solidFill>
                      <a:srgbClr val="FFFFFF"/>
                    </a:solidFill>
                  </a:defRPr>
                </a:pPr>
              </a:p>
            </p:txBody>
          </p:sp>
          <p:sp>
            <p:nvSpPr>
              <p:cNvPr id="683" name="TextBox 56"/>
              <p:cNvSpPr txBox="1"/>
              <p:nvPr/>
            </p:nvSpPr>
            <p:spPr>
              <a:xfrm>
                <a:off x="395994" y="220801"/>
                <a:ext cx="3625015" cy="15317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b="1"/>
                </a:pPr>
                <a:r>
                  <a:t>Find all cars where:</a:t>
                </a:r>
                <a:br/>
                <a:r>
                  <a:rPr b="0" sz="1600"/>
                  <a:t>- color is RED or YELLOW.</a:t>
                </a:r>
                <a:endParaRPr b="0" sz="1600"/>
              </a:p>
              <a:p>
                <a:pPr>
                  <a:defRPr sz="1600"/>
                </a:pPr>
                <a:r>
                  <a:t>- price range is: 20000 ± 1500 €</a:t>
                </a:r>
                <a:br/>
                <a:r>
                  <a:t>- mileage range is: 10000 ± 5000 km</a:t>
                </a:r>
                <a:br/>
                <a:r>
                  <a:t>- make is BMW or AUDI</a:t>
                </a:r>
              </a:p>
            </p:txBody>
          </p:sp>
        </p:grpSp>
      </p:grpSp>
      <p:pic>
        <p:nvPicPr>
          <p:cNvPr id="686" name="Picture 57" descr="Picture 57"/>
          <p:cNvPicPr>
            <a:picLocks noChangeAspect="1"/>
          </p:cNvPicPr>
          <p:nvPr/>
        </p:nvPicPr>
        <p:blipFill>
          <a:blip r:embed="rId4">
            <a:extLst/>
          </a:blip>
          <a:stretch>
            <a:fillRect/>
          </a:stretch>
        </p:blipFill>
        <p:spPr>
          <a:xfrm>
            <a:off x="8372109" y="3835439"/>
            <a:ext cx="3786026" cy="1970460"/>
          </a:xfrm>
          <a:prstGeom prst="rect">
            <a:avLst/>
          </a:prstGeom>
          <a:ln w="12700">
            <a:miter lim="400000"/>
          </a:ln>
        </p:spPr>
      </p:pic>
      <p:pic>
        <p:nvPicPr>
          <p:cNvPr id="687" name="Picture 58" descr="Picture 58"/>
          <p:cNvPicPr>
            <a:picLocks noChangeAspect="1"/>
          </p:cNvPicPr>
          <p:nvPr/>
        </p:nvPicPr>
        <p:blipFill>
          <a:blip r:embed="rId5">
            <a:extLst/>
          </a:blip>
          <a:stretch>
            <a:fillRect/>
          </a:stretch>
        </p:blipFill>
        <p:spPr>
          <a:xfrm>
            <a:off x="288857" y="1246929"/>
            <a:ext cx="2927534" cy="1420229"/>
          </a:xfrm>
          <a:prstGeom prst="rect">
            <a:avLst/>
          </a:prstGeom>
          <a:ln w="12700">
            <a:miter lim="400000"/>
          </a:ln>
        </p:spPr>
      </p:pic>
      <p:grpSp>
        <p:nvGrpSpPr>
          <p:cNvPr id="691" name="Group 7"/>
          <p:cNvGrpSpPr/>
          <p:nvPr/>
        </p:nvGrpSpPr>
        <p:grpSpPr>
          <a:xfrm>
            <a:off x="8669867" y="1091450"/>
            <a:ext cx="3204823" cy="1651305"/>
            <a:chOff x="0" y="0"/>
            <a:chExt cx="3204821" cy="1651304"/>
          </a:xfrm>
        </p:grpSpPr>
        <p:sp>
          <p:nvSpPr>
            <p:cNvPr id="688" name="Rectangle 5"/>
            <p:cNvSpPr/>
            <p:nvPr/>
          </p:nvSpPr>
          <p:spPr>
            <a:xfrm>
              <a:off x="0" y="-1"/>
              <a:ext cx="3154024" cy="1651306"/>
            </a:xfrm>
            <a:prstGeom prst="rect">
              <a:avLst/>
            </a:prstGeom>
            <a:solidFill>
              <a:srgbClr val="0070C0">
                <a:alpha val="40000"/>
              </a:srgbClr>
            </a:solidFill>
            <a:ln w="12700" cap="flat">
              <a:noFill/>
              <a:miter lim="400000"/>
            </a:ln>
            <a:effectLst/>
          </p:spPr>
          <p:txBody>
            <a:bodyPr wrap="square" lIns="107999" tIns="107999" rIns="107999" bIns="107999" numCol="1" anchor="ctr">
              <a:normAutofit fontScale="100000" lnSpcReduction="0"/>
            </a:bodyPr>
            <a:lstStyle/>
            <a:p>
              <a:pPr algn="ctr">
                <a:spcBef>
                  <a:spcPts val="300"/>
                </a:spcBef>
                <a:defRPr sz="1200">
                  <a:latin typeface="Tahoma"/>
                  <a:ea typeface="Tahoma"/>
                  <a:cs typeface="Tahoma"/>
                  <a:sym typeface="Tahoma"/>
                </a:defRPr>
              </a:pPr>
            </a:p>
          </p:txBody>
        </p:sp>
        <p:pic>
          <p:nvPicPr>
            <p:cNvPr id="689" name="Picture 4" descr="Picture 4"/>
            <p:cNvPicPr>
              <a:picLocks noChangeAspect="1"/>
            </p:cNvPicPr>
            <p:nvPr/>
          </p:nvPicPr>
          <p:blipFill>
            <a:blip r:embed="rId6">
              <a:extLst/>
            </a:blip>
            <a:stretch>
              <a:fillRect/>
            </a:stretch>
          </p:blipFill>
          <p:spPr>
            <a:xfrm>
              <a:off x="194847" y="16933"/>
              <a:ext cx="2498063" cy="1313084"/>
            </a:xfrm>
            <a:prstGeom prst="rect">
              <a:avLst/>
            </a:prstGeom>
            <a:ln w="12700" cap="flat">
              <a:noFill/>
              <a:miter lim="400000"/>
            </a:ln>
            <a:effectLst/>
          </p:spPr>
        </p:pic>
        <p:sp>
          <p:nvSpPr>
            <p:cNvPr id="690" name="TextBox 4"/>
            <p:cNvSpPr txBox="1"/>
            <p:nvPr/>
          </p:nvSpPr>
          <p:spPr>
            <a:xfrm>
              <a:off x="194847" y="1215029"/>
              <a:ext cx="3009976"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lnSpc>
                  <a:spcPct val="90000"/>
                </a:lnSpc>
                <a:defRPr b="1" sz="1600">
                  <a:solidFill>
                    <a:srgbClr val="000000"/>
                  </a:solidFill>
                  <a:latin typeface="Tahoma"/>
                  <a:ea typeface="Tahoma"/>
                  <a:cs typeface="Tahoma"/>
                  <a:sym typeface="Tahoma"/>
                </a:defRPr>
              </a:lvl1pPr>
            </a:lstStyle>
            <a:p>
              <a:pPr/>
              <a:r>
                <a:t>Items Embedding Topic</a:t>
              </a:r>
            </a:p>
          </p:txBody>
        </p:sp>
      </p:grpSp>
      <p:sp>
        <p:nvSpPr>
          <p:cNvPr id="692" name="Straight Arrow Connector 65"/>
          <p:cNvSpPr/>
          <p:nvPr/>
        </p:nvSpPr>
        <p:spPr>
          <a:xfrm flipH="1">
            <a:off x="10246879" y="2742753"/>
            <a:ext cx="2" cy="1338180"/>
          </a:xfrm>
          <a:prstGeom prst="line">
            <a:avLst/>
          </a:prstGeom>
          <a:ln w="63500">
            <a:solidFill>
              <a:schemeClr val="accent4"/>
            </a:solidFill>
            <a:tailEnd type="triangle"/>
          </a:ln>
        </p:spPr>
        <p:txBody>
          <a:bodyPr lIns="45719" rIns="45719"/>
          <a:lstStyle/>
          <a:p>
            <a:pPr/>
          </a:p>
        </p:txBody>
      </p:sp>
      <p:sp>
        <p:nvSpPr>
          <p:cNvPr id="693" name="TextBox 11"/>
          <p:cNvSpPr txBox="1"/>
          <p:nvPr/>
        </p:nvSpPr>
        <p:spPr>
          <a:xfrm>
            <a:off x="10248187" y="3270205"/>
            <a:ext cx="1400407"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1600">
                <a:solidFill>
                  <a:srgbClr val="000000"/>
                </a:solidFill>
                <a:latin typeface="Tahoma"/>
                <a:ea typeface="Tahoma"/>
                <a:cs typeface="Tahoma"/>
                <a:sym typeface="Tahoma"/>
              </a:defRPr>
            </a:lvl1pPr>
          </a:lstStyle>
          <a:p>
            <a:pPr/>
            <a:r>
              <a:t>ES Indexer</a:t>
            </a:r>
          </a:p>
        </p:txBody>
      </p:sp>
      <p:sp>
        <p:nvSpPr>
          <p:cNvPr id="694" name="Straight Arrow Connector 72"/>
          <p:cNvSpPr/>
          <p:nvPr/>
        </p:nvSpPr>
        <p:spPr>
          <a:xfrm>
            <a:off x="7484533" y="3323206"/>
            <a:ext cx="2287982" cy="14010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3606" y="0"/>
                </a:lnTo>
                <a:lnTo>
                  <a:pt x="3606" y="21600"/>
                </a:lnTo>
                <a:lnTo>
                  <a:pt x="21600" y="21600"/>
                </a:lnTo>
              </a:path>
            </a:pathLst>
          </a:custGeom>
          <a:ln w="63500">
            <a:solidFill>
              <a:schemeClr val="accent4"/>
            </a:solidFill>
            <a:tailEnd type="triangle"/>
          </a:ln>
        </p:spPr>
        <p:txBody>
          <a:bodyPr lIns="107999" tIns="107999" rIns="107999" bIns="107999" anchor="ctr">
            <a:normAutofit fontScale="100000" lnSpcReduction="0"/>
          </a:bodyPr>
          <a:lstStyle/>
          <a:p>
            <a:pPr/>
          </a:p>
        </p:txBody>
      </p:sp>
      <p:sp>
        <p:nvSpPr>
          <p:cNvPr id="695" name="TextBox 78"/>
          <p:cNvSpPr txBox="1"/>
          <p:nvPr/>
        </p:nvSpPr>
        <p:spPr>
          <a:xfrm>
            <a:off x="8019475" y="4331124"/>
            <a:ext cx="1400407"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1600">
                <a:solidFill>
                  <a:srgbClr val="000000"/>
                </a:solidFill>
                <a:latin typeface="Tahoma"/>
                <a:ea typeface="Tahoma"/>
                <a:cs typeface="Tahoma"/>
                <a:sym typeface="Tahoma"/>
              </a:defRPr>
            </a:lvl1pPr>
          </a:lstStyle>
          <a:p>
            <a:pPr/>
            <a:r>
              <a:t>ES Query</a:t>
            </a:r>
          </a:p>
        </p:txBody>
      </p:sp>
      <p:sp>
        <p:nvSpPr>
          <p:cNvPr id="696" name="Straight Arrow Connector 79"/>
          <p:cNvSpPr/>
          <p:nvPr/>
        </p:nvSpPr>
        <p:spPr>
          <a:xfrm flipH="1">
            <a:off x="5852902" y="5401733"/>
            <a:ext cx="2816968" cy="1810"/>
          </a:xfrm>
          <a:prstGeom prst="line">
            <a:avLst/>
          </a:prstGeom>
          <a:ln w="63500">
            <a:solidFill>
              <a:schemeClr val="accent4"/>
            </a:solidFill>
            <a:tailEnd type="triangle"/>
          </a:ln>
        </p:spPr>
        <p:txBody>
          <a:bodyPr lIns="45719" rIns="45719"/>
          <a:lstStyle/>
          <a:p>
            <a:pPr/>
          </a:p>
        </p:txBody>
      </p:sp>
      <p:sp>
        <p:nvSpPr>
          <p:cNvPr id="697" name="TextBox 82"/>
          <p:cNvSpPr txBox="1"/>
          <p:nvPr/>
        </p:nvSpPr>
        <p:spPr>
          <a:xfrm>
            <a:off x="6448631" y="5058138"/>
            <a:ext cx="1597670"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1600">
                <a:solidFill>
                  <a:srgbClr val="000000"/>
                </a:solidFill>
                <a:latin typeface="Tahoma"/>
                <a:ea typeface="Tahoma"/>
                <a:cs typeface="Tahoma"/>
                <a:sym typeface="Tahoma"/>
              </a:defRPr>
            </a:lvl1pPr>
          </a:lstStyle>
          <a:p>
            <a:pPr/>
            <a:r>
              <a:t>Take Top 200</a:t>
            </a:r>
          </a:p>
        </p:txBody>
      </p:sp>
      <p:grpSp>
        <p:nvGrpSpPr>
          <p:cNvPr id="700" name="Rounded Rectangle 23"/>
          <p:cNvGrpSpPr/>
          <p:nvPr/>
        </p:nvGrpSpPr>
        <p:grpSpPr>
          <a:xfrm>
            <a:off x="2656483" y="4502991"/>
            <a:ext cx="3196420" cy="1555837"/>
            <a:chOff x="0" y="0"/>
            <a:chExt cx="3196419" cy="1555836"/>
          </a:xfrm>
        </p:grpSpPr>
        <p:sp>
          <p:nvSpPr>
            <p:cNvPr id="698" name="Abgerundetes Rechteck"/>
            <p:cNvSpPr/>
            <p:nvPr/>
          </p:nvSpPr>
          <p:spPr>
            <a:xfrm>
              <a:off x="0" y="0"/>
              <a:ext cx="3196420" cy="1555837"/>
            </a:xfrm>
            <a:prstGeom prst="roundRect">
              <a:avLst>
                <a:gd name="adj" fmla="val 16667"/>
              </a:avLst>
            </a:prstGeom>
            <a:solidFill>
              <a:srgbClr val="92D050">
                <a:alpha val="70000"/>
              </a:srgbClr>
            </a:solidFill>
            <a:ln w="12700" cap="flat">
              <a:noFill/>
              <a:miter lim="400000"/>
            </a:ln>
            <a:effectLst/>
          </p:spPr>
          <p:txBody>
            <a:bodyPr wrap="square" lIns="107999" tIns="107999" rIns="107999" bIns="107999" numCol="1" anchor="ctr">
              <a:normAutofit fontScale="100000" lnSpcReduction="0"/>
            </a:bodyPr>
            <a:lstStyle/>
            <a:p>
              <a:pPr algn="ctr">
                <a:spcBef>
                  <a:spcPts val="300"/>
                </a:spcBef>
                <a:defRPr>
                  <a:solidFill>
                    <a:srgbClr val="FFFFFF"/>
                  </a:solidFill>
                </a:defRPr>
              </a:pPr>
            </a:p>
          </p:txBody>
        </p:sp>
        <p:sp>
          <p:nvSpPr>
            <p:cNvPr id="699" name="Rank User Embedding against candidate Items Embedding --&gt; Take top 10"/>
            <p:cNvSpPr txBox="1"/>
            <p:nvPr/>
          </p:nvSpPr>
          <p:spPr>
            <a:xfrm>
              <a:off x="75949" y="75949"/>
              <a:ext cx="3044521" cy="14039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7999" tIns="107999" rIns="107999" bIns="107999" numCol="1" anchor="ctr">
              <a:normAutofit fontScale="100000" lnSpcReduction="0"/>
            </a:bodyPr>
            <a:lstStyle>
              <a:lvl1pPr algn="ctr">
                <a:spcBef>
                  <a:spcPts val="300"/>
                </a:spcBef>
                <a:defRPr b="1" sz="1600">
                  <a:latin typeface="Tahoma"/>
                  <a:ea typeface="Tahoma"/>
                  <a:cs typeface="Tahoma"/>
                  <a:sym typeface="Tahoma"/>
                </a:defRPr>
              </a:lvl1pPr>
            </a:lstStyle>
            <a:p>
              <a:pPr/>
              <a:r>
                <a:t>Rank User Embedding against candidate Items Embedding --&gt; Take top 10</a:t>
              </a:r>
            </a:p>
          </p:txBody>
        </p:sp>
      </p:grpSp>
      <p:pic>
        <p:nvPicPr>
          <p:cNvPr id="701" name="Picture 6" descr="Picture 6"/>
          <p:cNvPicPr>
            <a:picLocks noChangeAspect="1"/>
          </p:cNvPicPr>
          <p:nvPr/>
        </p:nvPicPr>
        <p:blipFill>
          <a:blip r:embed="rId7">
            <a:extLst/>
          </a:blip>
          <a:stretch>
            <a:fillRect/>
          </a:stretch>
        </p:blipFill>
        <p:spPr>
          <a:xfrm>
            <a:off x="2289897" y="4037957"/>
            <a:ext cx="2522598" cy="856792"/>
          </a:xfrm>
          <a:prstGeom prst="rect">
            <a:avLst/>
          </a:prstGeom>
          <a:ln w="12700">
            <a:miter lim="400000"/>
          </a:ln>
        </p:spPr>
      </p:pic>
      <p:sp>
        <p:nvSpPr>
          <p:cNvPr id="702" name="TextBox 127"/>
          <p:cNvSpPr txBox="1"/>
          <p:nvPr/>
        </p:nvSpPr>
        <p:spPr>
          <a:xfrm>
            <a:off x="3973495" y="2239659"/>
            <a:ext cx="375881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a:solidFill>
                  <a:srgbClr val="000000"/>
                </a:solidFill>
                <a:latin typeface="Tahoma"/>
                <a:ea typeface="Tahoma"/>
                <a:cs typeface="Tahoma"/>
                <a:sym typeface="Tahoma"/>
              </a:defRPr>
            </a:lvl1pPr>
          </a:lstStyle>
          <a:p>
            <a:pPr/>
            <a:r>
              <a:t>Filter items by Item attributes</a:t>
            </a:r>
          </a:p>
        </p:txBody>
      </p:sp>
      <p:grpSp>
        <p:nvGrpSpPr>
          <p:cNvPr id="705" name="Group 64"/>
          <p:cNvGrpSpPr/>
          <p:nvPr/>
        </p:nvGrpSpPr>
        <p:grpSpPr>
          <a:xfrm>
            <a:off x="767261" y="1247322"/>
            <a:ext cx="1280852" cy="231141"/>
            <a:chOff x="0" y="0"/>
            <a:chExt cx="1280850" cy="231140"/>
          </a:xfrm>
        </p:grpSpPr>
        <p:sp>
          <p:nvSpPr>
            <p:cNvPr id="703" name="Rectangle 66"/>
            <p:cNvSpPr/>
            <p:nvPr/>
          </p:nvSpPr>
          <p:spPr>
            <a:xfrm>
              <a:off x="69931" y="17279"/>
              <a:ext cx="1140989" cy="176782"/>
            </a:xfrm>
            <a:prstGeom prst="rect">
              <a:avLst/>
            </a:prstGeom>
            <a:solidFill>
              <a:srgbClr val="0070C0"/>
            </a:solidFill>
            <a:ln w="12700" cap="flat">
              <a:noFill/>
              <a:miter lim="400000"/>
            </a:ln>
            <a:effectLst/>
          </p:spPr>
          <p:txBody>
            <a:bodyPr wrap="square" lIns="107999" tIns="107999" rIns="107999" bIns="107999" numCol="1" anchor="ctr">
              <a:normAutofit fontScale="100000" lnSpcReduction="0"/>
            </a:bodyPr>
            <a:lstStyle/>
            <a:p>
              <a:pPr algn="ctr">
                <a:lnSpc>
                  <a:spcPct val="80000"/>
                </a:lnSpc>
                <a:spcBef>
                  <a:spcPts val="300"/>
                </a:spcBef>
                <a:defRPr sz="1200">
                  <a:latin typeface="Tahoma"/>
                  <a:ea typeface="Tahoma"/>
                  <a:cs typeface="Tahoma"/>
                  <a:sym typeface="Tahoma"/>
                </a:defRPr>
              </a:pPr>
            </a:p>
          </p:txBody>
        </p:sp>
        <p:sp>
          <p:nvSpPr>
            <p:cNvPr id="704" name="TextBox 67"/>
            <p:cNvSpPr txBox="1"/>
            <p:nvPr/>
          </p:nvSpPr>
          <p:spPr>
            <a:xfrm>
              <a:off x="0" y="0"/>
              <a:ext cx="1280851" cy="231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lnSpc>
                  <a:spcPct val="90000"/>
                </a:lnSpc>
                <a:defRPr b="1" sz="900">
                  <a:solidFill>
                    <a:srgbClr val="FFFFFF"/>
                  </a:solidFill>
                  <a:latin typeface="Tahoma"/>
                  <a:ea typeface="Tahoma"/>
                  <a:cs typeface="Tahoma"/>
                  <a:sym typeface="Tahoma"/>
                </a:defRPr>
              </a:lvl1pPr>
            </a:lstStyle>
            <a:p>
              <a:pPr/>
              <a:r>
                <a:t>User Preferences</a:t>
              </a:r>
            </a:p>
          </p:txBody>
        </p:sp>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9" name="Foliennummernplatzhalter 6"/>
          <p:cNvSpPr txBox="1"/>
          <p:nvPr>
            <p:ph type="sldNum" sz="quarter" idx="2"/>
          </p:nvPr>
        </p:nvSpPr>
        <p:spPr>
          <a:xfrm>
            <a:off x="11561364" y="5746203"/>
            <a:ext cx="179091" cy="1778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10" name="Picture 2" descr="Picture 2"/>
          <p:cNvPicPr>
            <a:picLocks noChangeAspect="1"/>
          </p:cNvPicPr>
          <p:nvPr/>
        </p:nvPicPr>
        <p:blipFill>
          <a:blip r:embed="rId3">
            <a:extLst/>
          </a:blip>
          <a:srcRect l="18502" t="10703" r="11859" b="13659"/>
          <a:stretch>
            <a:fillRect/>
          </a:stretch>
        </p:blipFill>
        <p:spPr>
          <a:xfrm>
            <a:off x="9546489" y="2778767"/>
            <a:ext cx="1621474" cy="1318562"/>
          </a:xfrm>
          <a:prstGeom prst="rect">
            <a:avLst/>
          </a:prstGeom>
          <a:ln w="12700">
            <a:miter lim="400000"/>
          </a:ln>
        </p:spPr>
      </p:pic>
      <p:sp>
        <p:nvSpPr>
          <p:cNvPr id="711" name="Titel 1"/>
          <p:cNvSpPr txBox="1"/>
          <p:nvPr>
            <p:ph type="title"/>
          </p:nvPr>
        </p:nvSpPr>
        <p:spPr>
          <a:xfrm>
            <a:off x="491820" y="99472"/>
            <a:ext cx="8896379" cy="756296"/>
          </a:xfrm>
          <a:prstGeom prst="rect">
            <a:avLst/>
          </a:prstGeom>
        </p:spPr>
        <p:txBody>
          <a:bodyPr/>
          <a:lstStyle/>
          <a:p>
            <a:pPr defTabSz="768095">
              <a:defRPr sz="3024">
                <a:solidFill>
                  <a:srgbClr val="000000"/>
                </a:solidFill>
              </a:defRPr>
            </a:pPr>
            <a:r>
              <a:t>Deep Learning Architecture</a:t>
            </a:r>
            <a:br/>
            <a:r>
              <a:rPr sz="2016"/>
              <a:t>Candidate Items Selection</a:t>
            </a:r>
          </a:p>
        </p:txBody>
      </p:sp>
      <p:pic>
        <p:nvPicPr>
          <p:cNvPr id="712" name="Picture 57" descr="Picture 57"/>
          <p:cNvPicPr>
            <a:picLocks noChangeAspect="1"/>
          </p:cNvPicPr>
          <p:nvPr/>
        </p:nvPicPr>
        <p:blipFill>
          <a:blip r:embed="rId4">
            <a:extLst/>
          </a:blip>
          <a:stretch>
            <a:fillRect/>
          </a:stretch>
        </p:blipFill>
        <p:spPr>
          <a:xfrm>
            <a:off x="8909115" y="4547317"/>
            <a:ext cx="2747175" cy="1429785"/>
          </a:xfrm>
          <a:prstGeom prst="rect">
            <a:avLst/>
          </a:prstGeom>
          <a:ln w="12700">
            <a:miter lim="400000"/>
          </a:ln>
        </p:spPr>
      </p:pic>
      <p:pic>
        <p:nvPicPr>
          <p:cNvPr id="713" name="Picture 58" descr="Picture 58"/>
          <p:cNvPicPr>
            <a:picLocks noChangeAspect="1"/>
          </p:cNvPicPr>
          <p:nvPr/>
        </p:nvPicPr>
        <p:blipFill>
          <a:blip r:embed="rId5">
            <a:extLst/>
          </a:blip>
          <a:stretch>
            <a:fillRect/>
          </a:stretch>
        </p:blipFill>
        <p:spPr>
          <a:xfrm>
            <a:off x="297461" y="1309326"/>
            <a:ext cx="2927533" cy="1420229"/>
          </a:xfrm>
          <a:prstGeom prst="rect">
            <a:avLst/>
          </a:prstGeom>
          <a:ln w="12700">
            <a:miter lim="400000"/>
          </a:ln>
        </p:spPr>
      </p:pic>
      <p:grpSp>
        <p:nvGrpSpPr>
          <p:cNvPr id="717" name="Group 7"/>
          <p:cNvGrpSpPr/>
          <p:nvPr/>
        </p:nvGrpSpPr>
        <p:grpSpPr>
          <a:xfrm>
            <a:off x="8864717" y="1226915"/>
            <a:ext cx="2699211" cy="1168925"/>
            <a:chOff x="0" y="0"/>
            <a:chExt cx="2699210" cy="1168924"/>
          </a:xfrm>
        </p:grpSpPr>
        <p:sp>
          <p:nvSpPr>
            <p:cNvPr id="714" name="Rectangle 5"/>
            <p:cNvSpPr/>
            <p:nvPr/>
          </p:nvSpPr>
          <p:spPr>
            <a:xfrm>
              <a:off x="118777" y="0"/>
              <a:ext cx="2534879" cy="1136430"/>
            </a:xfrm>
            <a:prstGeom prst="rect">
              <a:avLst/>
            </a:prstGeom>
            <a:solidFill>
              <a:srgbClr val="0070C0">
                <a:alpha val="40000"/>
              </a:srgbClr>
            </a:solidFill>
            <a:ln w="12700" cap="flat">
              <a:noFill/>
              <a:miter lim="400000"/>
            </a:ln>
            <a:effectLst/>
          </p:spPr>
          <p:txBody>
            <a:bodyPr wrap="square" lIns="107999" tIns="107999" rIns="107999" bIns="107999" numCol="1" anchor="ctr">
              <a:normAutofit fontScale="100000" lnSpcReduction="0"/>
            </a:bodyPr>
            <a:lstStyle/>
            <a:p>
              <a:pPr algn="ctr">
                <a:spcBef>
                  <a:spcPts val="300"/>
                </a:spcBef>
                <a:defRPr sz="1200">
                  <a:latin typeface="Tahoma"/>
                  <a:ea typeface="Tahoma"/>
                  <a:cs typeface="Tahoma"/>
                  <a:sym typeface="Tahoma"/>
                </a:defRPr>
              </a:pPr>
            </a:p>
          </p:txBody>
        </p:sp>
        <p:pic>
          <p:nvPicPr>
            <p:cNvPr id="715" name="Picture 4" descr="Picture 4"/>
            <p:cNvPicPr>
              <a:picLocks noChangeAspect="1"/>
            </p:cNvPicPr>
            <p:nvPr/>
          </p:nvPicPr>
          <p:blipFill>
            <a:blip r:embed="rId6">
              <a:extLst/>
            </a:blip>
            <a:stretch>
              <a:fillRect/>
            </a:stretch>
          </p:blipFill>
          <p:spPr>
            <a:xfrm>
              <a:off x="356743" y="11652"/>
              <a:ext cx="1883406" cy="903667"/>
            </a:xfrm>
            <a:prstGeom prst="rect">
              <a:avLst/>
            </a:prstGeom>
            <a:ln w="12700" cap="flat">
              <a:noFill/>
              <a:miter lim="400000"/>
            </a:ln>
            <a:effectLst/>
          </p:spPr>
        </p:pic>
        <p:sp>
          <p:nvSpPr>
            <p:cNvPr id="716" name="TextBox 4"/>
            <p:cNvSpPr txBox="1"/>
            <p:nvPr/>
          </p:nvSpPr>
          <p:spPr>
            <a:xfrm>
              <a:off x="0" y="836184"/>
              <a:ext cx="2699211"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lnSpc>
                  <a:spcPct val="90000"/>
                </a:lnSpc>
                <a:defRPr b="1" sz="1600">
                  <a:solidFill>
                    <a:srgbClr val="000000"/>
                  </a:solidFill>
                  <a:latin typeface="Tahoma"/>
                  <a:ea typeface="Tahoma"/>
                  <a:cs typeface="Tahoma"/>
                  <a:sym typeface="Tahoma"/>
                </a:defRPr>
              </a:lvl1pPr>
            </a:lstStyle>
            <a:p>
              <a:pPr/>
              <a:r>
                <a:t>Items Embedding Topic</a:t>
              </a:r>
            </a:p>
          </p:txBody>
        </p:sp>
      </p:grpSp>
      <p:sp>
        <p:nvSpPr>
          <p:cNvPr id="718" name="Straight Arrow Connector 65"/>
          <p:cNvSpPr/>
          <p:nvPr/>
        </p:nvSpPr>
        <p:spPr>
          <a:xfrm flipH="1">
            <a:off x="10250933" y="2363345"/>
            <a:ext cx="2" cy="568494"/>
          </a:xfrm>
          <a:prstGeom prst="line">
            <a:avLst/>
          </a:prstGeom>
          <a:ln w="63500">
            <a:solidFill>
              <a:schemeClr val="accent4"/>
            </a:solidFill>
            <a:tailEnd type="triangle"/>
          </a:ln>
        </p:spPr>
        <p:txBody>
          <a:bodyPr lIns="45719" rIns="45719"/>
          <a:lstStyle/>
          <a:p>
            <a:pPr/>
          </a:p>
        </p:txBody>
      </p:sp>
      <p:sp>
        <p:nvSpPr>
          <p:cNvPr id="719" name="TextBox 11"/>
          <p:cNvSpPr txBox="1"/>
          <p:nvPr/>
        </p:nvSpPr>
        <p:spPr>
          <a:xfrm>
            <a:off x="10511181" y="4003681"/>
            <a:ext cx="1400407"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1600">
                <a:solidFill>
                  <a:srgbClr val="000000"/>
                </a:solidFill>
                <a:latin typeface="Tahoma"/>
                <a:ea typeface="Tahoma"/>
                <a:cs typeface="Tahoma"/>
                <a:sym typeface="Tahoma"/>
              </a:defRPr>
            </a:lvl1pPr>
          </a:lstStyle>
          <a:p>
            <a:pPr/>
            <a:r>
              <a:t>ES Indexer</a:t>
            </a:r>
          </a:p>
        </p:txBody>
      </p:sp>
      <p:sp>
        <p:nvSpPr>
          <p:cNvPr id="770" name="Straight Arrow Connector 72"/>
          <p:cNvSpPr/>
          <p:nvPr/>
        </p:nvSpPr>
        <p:spPr>
          <a:xfrm>
            <a:off x="5863590" y="2470150"/>
            <a:ext cx="401321" cy="7289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path>
            </a:pathLst>
          </a:custGeom>
          <a:ln w="63500">
            <a:solidFill>
              <a:schemeClr val="accent4"/>
            </a:solidFill>
            <a:tailEnd type="triangle"/>
          </a:ln>
        </p:spPr>
        <p:txBody>
          <a:bodyPr/>
          <a:lstStyle/>
          <a:p>
            <a:pPr/>
          </a:p>
        </p:txBody>
      </p:sp>
      <p:sp>
        <p:nvSpPr>
          <p:cNvPr id="721" name="TextBox 78"/>
          <p:cNvSpPr txBox="1"/>
          <p:nvPr/>
        </p:nvSpPr>
        <p:spPr>
          <a:xfrm>
            <a:off x="7968778" y="4105843"/>
            <a:ext cx="1400407" cy="7670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1600">
                <a:solidFill>
                  <a:srgbClr val="000000"/>
                </a:solidFill>
                <a:latin typeface="Tahoma"/>
                <a:ea typeface="Tahoma"/>
                <a:cs typeface="Tahoma"/>
                <a:sym typeface="Tahoma"/>
              </a:defRPr>
            </a:lvl1pPr>
          </a:lstStyle>
          <a:p>
            <a:pPr/>
            <a:r>
              <a:t>ES Query with Rescore</a:t>
            </a:r>
          </a:p>
        </p:txBody>
      </p:sp>
      <p:sp>
        <p:nvSpPr>
          <p:cNvPr id="722" name="Straight Arrow Connector 79"/>
          <p:cNvSpPr/>
          <p:nvPr/>
        </p:nvSpPr>
        <p:spPr>
          <a:xfrm flipH="1" flipV="1">
            <a:off x="5852905" y="5606746"/>
            <a:ext cx="3254150" cy="18199"/>
          </a:xfrm>
          <a:prstGeom prst="line">
            <a:avLst/>
          </a:prstGeom>
          <a:ln w="63500">
            <a:solidFill>
              <a:schemeClr val="accent4"/>
            </a:solidFill>
            <a:tailEnd type="triangle"/>
          </a:ln>
        </p:spPr>
        <p:txBody>
          <a:bodyPr lIns="45719" rIns="45719"/>
          <a:lstStyle/>
          <a:p>
            <a:pPr/>
          </a:p>
        </p:txBody>
      </p:sp>
      <p:sp>
        <p:nvSpPr>
          <p:cNvPr id="723" name="TextBox 82"/>
          <p:cNvSpPr txBox="1"/>
          <p:nvPr/>
        </p:nvSpPr>
        <p:spPr>
          <a:xfrm>
            <a:off x="6362577" y="5303909"/>
            <a:ext cx="1597670"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1600">
                <a:solidFill>
                  <a:srgbClr val="000000"/>
                </a:solidFill>
                <a:latin typeface="Tahoma"/>
                <a:ea typeface="Tahoma"/>
                <a:cs typeface="Tahoma"/>
                <a:sym typeface="Tahoma"/>
              </a:defRPr>
            </a:lvl1pPr>
          </a:lstStyle>
          <a:p>
            <a:pPr/>
            <a:r>
              <a:t>Take Top 200</a:t>
            </a:r>
          </a:p>
        </p:txBody>
      </p:sp>
      <p:grpSp>
        <p:nvGrpSpPr>
          <p:cNvPr id="726" name="Rounded Rectangle 23"/>
          <p:cNvGrpSpPr/>
          <p:nvPr/>
        </p:nvGrpSpPr>
        <p:grpSpPr>
          <a:xfrm>
            <a:off x="2656483" y="4502991"/>
            <a:ext cx="3196420" cy="1555837"/>
            <a:chOff x="0" y="0"/>
            <a:chExt cx="3196419" cy="1555836"/>
          </a:xfrm>
        </p:grpSpPr>
        <p:sp>
          <p:nvSpPr>
            <p:cNvPr id="724" name="Abgerundetes Rechteck"/>
            <p:cNvSpPr/>
            <p:nvPr/>
          </p:nvSpPr>
          <p:spPr>
            <a:xfrm>
              <a:off x="0" y="0"/>
              <a:ext cx="3196420" cy="1555837"/>
            </a:xfrm>
            <a:prstGeom prst="roundRect">
              <a:avLst>
                <a:gd name="adj" fmla="val 16667"/>
              </a:avLst>
            </a:prstGeom>
            <a:solidFill>
              <a:srgbClr val="92D050">
                <a:alpha val="70000"/>
              </a:srgbClr>
            </a:solidFill>
            <a:ln w="12700" cap="flat">
              <a:noFill/>
              <a:miter lim="400000"/>
            </a:ln>
            <a:effectLst/>
          </p:spPr>
          <p:txBody>
            <a:bodyPr wrap="square" lIns="107999" tIns="107999" rIns="107999" bIns="107999" numCol="1" anchor="ctr">
              <a:normAutofit fontScale="100000" lnSpcReduction="0"/>
            </a:bodyPr>
            <a:lstStyle/>
            <a:p>
              <a:pPr algn="ctr">
                <a:spcBef>
                  <a:spcPts val="300"/>
                </a:spcBef>
                <a:defRPr>
                  <a:solidFill>
                    <a:srgbClr val="FFFFFF"/>
                  </a:solidFill>
                </a:defRPr>
              </a:pPr>
            </a:p>
          </p:txBody>
        </p:sp>
        <p:sp>
          <p:nvSpPr>
            <p:cNvPr id="725" name="Rank User Embedding against candidate Items Embedding --&gt; Take top 10"/>
            <p:cNvSpPr txBox="1"/>
            <p:nvPr/>
          </p:nvSpPr>
          <p:spPr>
            <a:xfrm>
              <a:off x="75949" y="75949"/>
              <a:ext cx="3044521" cy="14039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7999" tIns="107999" rIns="107999" bIns="107999" numCol="1" anchor="ctr">
              <a:normAutofit fontScale="100000" lnSpcReduction="0"/>
            </a:bodyPr>
            <a:lstStyle>
              <a:lvl1pPr algn="ctr">
                <a:spcBef>
                  <a:spcPts val="300"/>
                </a:spcBef>
                <a:defRPr b="1" sz="1600">
                  <a:latin typeface="Tahoma"/>
                  <a:ea typeface="Tahoma"/>
                  <a:cs typeface="Tahoma"/>
                  <a:sym typeface="Tahoma"/>
                </a:defRPr>
              </a:lvl1pPr>
            </a:lstStyle>
            <a:p>
              <a:pPr/>
              <a:r>
                <a:t>Rank User Embedding against candidate Items Embedding --&gt; Take top 10</a:t>
              </a:r>
            </a:p>
          </p:txBody>
        </p:sp>
      </p:grpSp>
      <p:pic>
        <p:nvPicPr>
          <p:cNvPr id="727" name="Picture 6" descr="Picture 6"/>
          <p:cNvPicPr>
            <a:picLocks noChangeAspect="1"/>
          </p:cNvPicPr>
          <p:nvPr/>
        </p:nvPicPr>
        <p:blipFill>
          <a:blip r:embed="rId7">
            <a:extLst/>
          </a:blip>
          <a:stretch>
            <a:fillRect/>
          </a:stretch>
        </p:blipFill>
        <p:spPr>
          <a:xfrm>
            <a:off x="2306829" y="4037957"/>
            <a:ext cx="2522598" cy="856792"/>
          </a:xfrm>
          <a:prstGeom prst="rect">
            <a:avLst/>
          </a:prstGeom>
          <a:ln w="12700">
            <a:miter lim="400000"/>
          </a:ln>
        </p:spPr>
      </p:pic>
      <p:sp>
        <p:nvSpPr>
          <p:cNvPr id="728" name="Straight Arrow Connector 37"/>
          <p:cNvSpPr/>
          <p:nvPr/>
        </p:nvSpPr>
        <p:spPr>
          <a:xfrm>
            <a:off x="3224994" y="2175371"/>
            <a:ext cx="2537947" cy="1"/>
          </a:xfrm>
          <a:prstGeom prst="line">
            <a:avLst/>
          </a:prstGeom>
          <a:ln w="63500">
            <a:solidFill>
              <a:schemeClr val="accent4"/>
            </a:solidFill>
            <a:tailEnd type="triangle"/>
          </a:ln>
        </p:spPr>
        <p:txBody>
          <a:bodyPr lIns="45719" rIns="45719"/>
          <a:lstStyle/>
          <a:p>
            <a:pPr/>
          </a:p>
        </p:txBody>
      </p:sp>
      <p:sp>
        <p:nvSpPr>
          <p:cNvPr id="729" name="TextBox 24"/>
          <p:cNvSpPr txBox="1"/>
          <p:nvPr/>
        </p:nvSpPr>
        <p:spPr>
          <a:xfrm>
            <a:off x="10171920" y="2500741"/>
            <a:ext cx="2347845" cy="54991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lnSpc>
                <a:spcPct val="90000"/>
              </a:lnSpc>
              <a:defRPr b="1" sz="1600">
                <a:solidFill>
                  <a:srgbClr val="000000"/>
                </a:solidFill>
                <a:latin typeface="Tahoma"/>
                <a:ea typeface="Tahoma"/>
                <a:cs typeface="Tahoma"/>
                <a:sym typeface="Tahoma"/>
              </a:defRPr>
            </a:pPr>
            <a:r>
              <a:t>cluster items </a:t>
            </a:r>
            <a:br/>
            <a:r>
              <a:t>embedding </a:t>
            </a:r>
          </a:p>
        </p:txBody>
      </p:sp>
      <p:sp>
        <p:nvSpPr>
          <p:cNvPr id="730" name="Straight Arrow Connector 25"/>
          <p:cNvSpPr/>
          <p:nvPr/>
        </p:nvSpPr>
        <p:spPr>
          <a:xfrm flipH="1">
            <a:off x="10250933" y="4031158"/>
            <a:ext cx="2" cy="688393"/>
          </a:xfrm>
          <a:prstGeom prst="line">
            <a:avLst/>
          </a:prstGeom>
          <a:ln w="63500">
            <a:solidFill>
              <a:schemeClr val="accent4"/>
            </a:solidFill>
            <a:tailEnd type="triangle"/>
          </a:ln>
        </p:spPr>
        <p:txBody>
          <a:bodyPr lIns="45719" rIns="45719"/>
          <a:lstStyle/>
          <a:p>
            <a:pPr/>
          </a:p>
        </p:txBody>
      </p:sp>
      <p:grpSp>
        <p:nvGrpSpPr>
          <p:cNvPr id="747" name="Group 16388"/>
          <p:cNvGrpSpPr/>
          <p:nvPr/>
        </p:nvGrpSpPr>
        <p:grpSpPr>
          <a:xfrm>
            <a:off x="4670035" y="946735"/>
            <a:ext cx="2387390" cy="2608603"/>
            <a:chOff x="0" y="0"/>
            <a:chExt cx="2387389" cy="2608602"/>
          </a:xfrm>
        </p:grpSpPr>
        <p:sp>
          <p:nvSpPr>
            <p:cNvPr id="731" name="Oval 35"/>
            <p:cNvSpPr/>
            <p:nvPr/>
          </p:nvSpPr>
          <p:spPr>
            <a:xfrm>
              <a:off x="1092903" y="1049784"/>
              <a:ext cx="384049" cy="357705"/>
            </a:xfrm>
            <a:prstGeom prst="ellipse">
              <a:avLst/>
            </a:prstGeom>
            <a:solidFill>
              <a:srgbClr val="92D050"/>
            </a:solidFill>
            <a:ln w="12700" cap="flat">
              <a:noFill/>
              <a:miter lim="400000"/>
            </a:ln>
            <a:effectLst/>
          </p:spPr>
          <p:txBody>
            <a:bodyPr wrap="square" lIns="107999" tIns="107999" rIns="107999" bIns="107999" numCol="1" anchor="ctr">
              <a:normAutofit fontScale="100000" lnSpcReduction="0"/>
            </a:bodyPr>
            <a:lstStyle/>
            <a:p>
              <a:pPr algn="ctr">
                <a:defRPr>
                  <a:solidFill>
                    <a:srgbClr val="FFFFFF"/>
                  </a:solidFill>
                </a:defRPr>
              </a:pPr>
            </a:p>
          </p:txBody>
        </p:sp>
        <p:sp>
          <p:nvSpPr>
            <p:cNvPr id="732" name="Oval 36"/>
            <p:cNvSpPr/>
            <p:nvPr/>
          </p:nvSpPr>
          <p:spPr>
            <a:xfrm>
              <a:off x="308125" y="2250898"/>
              <a:ext cx="384049" cy="357705"/>
            </a:xfrm>
            <a:prstGeom prst="ellipse">
              <a:avLst/>
            </a:prstGeom>
            <a:solidFill>
              <a:srgbClr val="ED5F00"/>
            </a:solidFill>
            <a:ln w="12700" cap="flat">
              <a:noFill/>
              <a:miter lim="400000"/>
            </a:ln>
            <a:effectLst/>
          </p:spPr>
          <p:txBody>
            <a:bodyPr wrap="square" lIns="107999" tIns="107999" rIns="107999" bIns="107999" numCol="1" anchor="ctr">
              <a:normAutofit fontScale="100000" lnSpcReduction="0"/>
            </a:bodyPr>
            <a:lstStyle/>
            <a:p>
              <a:pPr algn="ctr">
                <a:defRPr>
                  <a:solidFill>
                    <a:srgbClr val="FFFFFF"/>
                  </a:solidFill>
                </a:defRPr>
              </a:pPr>
            </a:p>
          </p:txBody>
        </p:sp>
        <p:sp>
          <p:nvSpPr>
            <p:cNvPr id="733" name="Oval 38"/>
            <p:cNvSpPr/>
            <p:nvPr/>
          </p:nvSpPr>
          <p:spPr>
            <a:xfrm>
              <a:off x="603627" y="65015"/>
              <a:ext cx="384049" cy="357705"/>
            </a:xfrm>
            <a:prstGeom prst="ellipse">
              <a:avLst/>
            </a:prstGeom>
            <a:solidFill>
              <a:srgbClr val="ED5F00"/>
            </a:solidFill>
            <a:ln w="12700" cap="flat">
              <a:noFill/>
              <a:miter lim="400000"/>
            </a:ln>
            <a:effectLst/>
          </p:spPr>
          <p:txBody>
            <a:bodyPr wrap="square" lIns="107999" tIns="107999" rIns="107999" bIns="107999" numCol="1" anchor="ctr">
              <a:normAutofit fontScale="100000" lnSpcReduction="0"/>
            </a:bodyPr>
            <a:lstStyle/>
            <a:p>
              <a:pPr algn="ctr">
                <a:defRPr>
                  <a:solidFill>
                    <a:srgbClr val="FFFFFF"/>
                  </a:solidFill>
                </a:defRPr>
              </a:pPr>
            </a:p>
          </p:txBody>
        </p:sp>
        <p:sp>
          <p:nvSpPr>
            <p:cNvPr id="734" name="Oval 39"/>
            <p:cNvSpPr/>
            <p:nvPr/>
          </p:nvSpPr>
          <p:spPr>
            <a:xfrm>
              <a:off x="1615695" y="0"/>
              <a:ext cx="384049" cy="357705"/>
            </a:xfrm>
            <a:prstGeom prst="ellipse">
              <a:avLst/>
            </a:prstGeom>
            <a:solidFill>
              <a:srgbClr val="ED5F00"/>
            </a:solidFill>
            <a:ln w="12700" cap="flat">
              <a:noFill/>
              <a:miter lim="400000"/>
            </a:ln>
            <a:effectLst/>
          </p:spPr>
          <p:txBody>
            <a:bodyPr wrap="square" lIns="107999" tIns="107999" rIns="107999" bIns="107999" numCol="1" anchor="ctr">
              <a:normAutofit fontScale="100000" lnSpcReduction="0"/>
            </a:bodyPr>
            <a:lstStyle/>
            <a:p>
              <a:pPr algn="ctr">
                <a:defRPr>
                  <a:solidFill>
                    <a:srgbClr val="FFFFFF"/>
                  </a:solidFill>
                </a:defRPr>
              </a:pPr>
            </a:p>
          </p:txBody>
        </p:sp>
        <p:sp>
          <p:nvSpPr>
            <p:cNvPr id="735" name="Oval 40"/>
            <p:cNvSpPr/>
            <p:nvPr/>
          </p:nvSpPr>
          <p:spPr>
            <a:xfrm>
              <a:off x="2003341" y="839263"/>
              <a:ext cx="384048" cy="357705"/>
            </a:xfrm>
            <a:prstGeom prst="ellipse">
              <a:avLst/>
            </a:prstGeom>
            <a:solidFill>
              <a:srgbClr val="ED5F00"/>
            </a:solidFill>
            <a:ln w="12700" cap="flat">
              <a:noFill/>
              <a:miter lim="400000"/>
            </a:ln>
            <a:effectLst/>
          </p:spPr>
          <p:txBody>
            <a:bodyPr wrap="square" lIns="107999" tIns="107999" rIns="107999" bIns="107999" numCol="1" anchor="ctr">
              <a:normAutofit fontScale="100000" lnSpcReduction="0"/>
            </a:bodyPr>
            <a:lstStyle/>
            <a:p>
              <a:pPr algn="ctr">
                <a:defRPr>
                  <a:solidFill>
                    <a:srgbClr val="FFFFFF"/>
                  </a:solidFill>
                </a:defRPr>
              </a:pPr>
            </a:p>
          </p:txBody>
        </p:sp>
        <p:sp>
          <p:nvSpPr>
            <p:cNvPr id="736" name="Oval 41"/>
            <p:cNvSpPr/>
            <p:nvPr/>
          </p:nvSpPr>
          <p:spPr>
            <a:xfrm>
              <a:off x="-1" y="1388350"/>
              <a:ext cx="384049" cy="357705"/>
            </a:xfrm>
            <a:prstGeom prst="ellipse">
              <a:avLst/>
            </a:prstGeom>
            <a:solidFill>
              <a:srgbClr val="ED5F00"/>
            </a:solidFill>
            <a:ln w="12700" cap="flat">
              <a:noFill/>
              <a:miter lim="400000"/>
            </a:ln>
            <a:effectLst/>
          </p:spPr>
          <p:txBody>
            <a:bodyPr wrap="square" lIns="107999" tIns="107999" rIns="107999" bIns="107999" numCol="1" anchor="ctr">
              <a:normAutofit fontScale="100000" lnSpcReduction="0"/>
            </a:bodyPr>
            <a:lstStyle/>
            <a:p>
              <a:pPr algn="ctr">
                <a:defRPr>
                  <a:solidFill>
                    <a:srgbClr val="FFFFFF"/>
                  </a:solidFill>
                </a:defRPr>
              </a:pPr>
            </a:p>
          </p:txBody>
        </p:sp>
        <p:sp>
          <p:nvSpPr>
            <p:cNvPr id="737" name="Straight Arrow Connector 42"/>
            <p:cNvSpPr/>
            <p:nvPr/>
          </p:nvSpPr>
          <p:spPr>
            <a:xfrm flipV="1">
              <a:off x="1284927" y="357703"/>
              <a:ext cx="522793" cy="692082"/>
            </a:xfrm>
            <a:prstGeom prst="line">
              <a:avLst/>
            </a:prstGeom>
            <a:noFill/>
            <a:ln w="25400" cap="flat">
              <a:solidFill>
                <a:schemeClr val="accent4"/>
              </a:solidFill>
              <a:prstDash val="solid"/>
              <a:round/>
              <a:tailEnd type="triangle" w="med" len="med"/>
            </a:ln>
            <a:effectLst/>
          </p:spPr>
          <p:txBody>
            <a:bodyPr wrap="square" lIns="45719" tIns="45719" rIns="45719" bIns="45719" numCol="1" anchor="t">
              <a:noAutofit/>
            </a:bodyPr>
            <a:lstStyle/>
            <a:p>
              <a:pPr/>
            </a:p>
          </p:txBody>
        </p:sp>
        <p:sp>
          <p:nvSpPr>
            <p:cNvPr id="738" name="Straight Arrow Connector 43"/>
            <p:cNvSpPr/>
            <p:nvPr/>
          </p:nvSpPr>
          <p:spPr>
            <a:xfrm flipV="1">
              <a:off x="1476951" y="1018116"/>
              <a:ext cx="526391" cy="210521"/>
            </a:xfrm>
            <a:prstGeom prst="line">
              <a:avLst/>
            </a:prstGeom>
            <a:noFill/>
            <a:ln w="25400" cap="flat">
              <a:solidFill>
                <a:schemeClr val="accent4"/>
              </a:solidFill>
              <a:prstDash val="solid"/>
              <a:round/>
              <a:tailEnd type="triangle" w="med" len="med"/>
            </a:ln>
            <a:effectLst/>
          </p:spPr>
          <p:txBody>
            <a:bodyPr wrap="square" lIns="45719" tIns="45719" rIns="45719" bIns="45719" numCol="1" anchor="t">
              <a:noAutofit/>
            </a:bodyPr>
            <a:lstStyle/>
            <a:p>
              <a:pPr/>
            </a:p>
          </p:txBody>
        </p:sp>
        <p:sp>
          <p:nvSpPr>
            <p:cNvPr id="739" name="Straight Arrow Connector 44"/>
            <p:cNvSpPr/>
            <p:nvPr/>
          </p:nvSpPr>
          <p:spPr>
            <a:xfrm flipH="1">
              <a:off x="500149" y="1407487"/>
              <a:ext cx="784779" cy="843412"/>
            </a:xfrm>
            <a:prstGeom prst="line">
              <a:avLst/>
            </a:prstGeom>
            <a:noFill/>
            <a:ln w="25400" cap="flat">
              <a:solidFill>
                <a:schemeClr val="accent4"/>
              </a:solidFill>
              <a:prstDash val="solid"/>
              <a:round/>
              <a:tailEnd type="triangle" w="med" len="med"/>
            </a:ln>
            <a:effectLst/>
          </p:spPr>
          <p:txBody>
            <a:bodyPr wrap="square" lIns="45719" tIns="45719" rIns="45719" bIns="45719" numCol="1" anchor="t">
              <a:noAutofit/>
            </a:bodyPr>
            <a:lstStyle/>
            <a:p>
              <a:pPr/>
            </a:p>
          </p:txBody>
        </p:sp>
        <p:sp>
          <p:nvSpPr>
            <p:cNvPr id="740" name="Straight Arrow Connector 45"/>
            <p:cNvSpPr/>
            <p:nvPr/>
          </p:nvSpPr>
          <p:spPr>
            <a:xfrm flipH="1" flipV="1">
              <a:off x="931432" y="370334"/>
              <a:ext cx="217715" cy="731835"/>
            </a:xfrm>
            <a:prstGeom prst="line">
              <a:avLst/>
            </a:prstGeom>
            <a:noFill/>
            <a:ln w="25400" cap="flat">
              <a:solidFill>
                <a:schemeClr val="accent4"/>
              </a:solidFill>
              <a:prstDash val="solid"/>
              <a:round/>
              <a:tailEnd type="triangle" w="med" len="med"/>
            </a:ln>
            <a:effectLst/>
          </p:spPr>
          <p:txBody>
            <a:bodyPr wrap="square" lIns="45719" tIns="45719" rIns="45719" bIns="45719" numCol="1" anchor="t">
              <a:noAutofit/>
            </a:bodyPr>
            <a:lstStyle/>
            <a:p>
              <a:pPr/>
            </a:p>
          </p:txBody>
        </p:sp>
        <p:sp>
          <p:nvSpPr>
            <p:cNvPr id="741" name="Straight Arrow Connector 46"/>
            <p:cNvSpPr/>
            <p:nvPr/>
          </p:nvSpPr>
          <p:spPr>
            <a:xfrm flipH="1">
              <a:off x="384047" y="1355103"/>
              <a:ext cx="765100" cy="212100"/>
            </a:xfrm>
            <a:prstGeom prst="line">
              <a:avLst/>
            </a:prstGeom>
            <a:noFill/>
            <a:ln w="25400" cap="flat">
              <a:solidFill>
                <a:schemeClr val="accent4"/>
              </a:solidFill>
              <a:prstDash val="solid"/>
              <a:round/>
              <a:tailEnd type="triangle" w="med" len="med"/>
            </a:ln>
            <a:effectLst/>
          </p:spPr>
          <p:txBody>
            <a:bodyPr wrap="square" lIns="45719" tIns="45719" rIns="45719" bIns="45719" numCol="1" anchor="t">
              <a:noAutofit/>
            </a:bodyPr>
            <a:lstStyle/>
            <a:p>
              <a:pPr/>
            </a:p>
          </p:txBody>
        </p:sp>
        <p:sp>
          <p:nvSpPr>
            <p:cNvPr id="742" name="TextBox 47"/>
            <p:cNvSpPr txBox="1"/>
            <p:nvPr/>
          </p:nvSpPr>
          <p:spPr>
            <a:xfrm>
              <a:off x="915061" y="362196"/>
              <a:ext cx="556621"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a:lvl1pPr>
            </a:lstStyle>
            <a:p>
              <a:pPr/>
              <a:r>
                <a:t>D2</a:t>
              </a:r>
            </a:p>
          </p:txBody>
        </p:sp>
        <p:sp>
          <p:nvSpPr>
            <p:cNvPr id="743" name="TextBox 48"/>
            <p:cNvSpPr txBox="1"/>
            <p:nvPr/>
          </p:nvSpPr>
          <p:spPr>
            <a:xfrm>
              <a:off x="1495056" y="559799"/>
              <a:ext cx="641741"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a:lvl1pPr>
            </a:lstStyle>
            <a:p>
              <a:pPr/>
              <a:r>
                <a:t>D1</a:t>
              </a:r>
            </a:p>
          </p:txBody>
        </p:sp>
        <p:sp>
          <p:nvSpPr>
            <p:cNvPr id="744" name="TextBox 49"/>
            <p:cNvSpPr txBox="1"/>
            <p:nvPr/>
          </p:nvSpPr>
          <p:spPr>
            <a:xfrm>
              <a:off x="627379" y="1948001"/>
              <a:ext cx="556621"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a:lvl1pPr>
            </a:lstStyle>
            <a:p>
              <a:pPr/>
              <a:r>
                <a:t>D4</a:t>
              </a:r>
            </a:p>
          </p:txBody>
        </p:sp>
        <p:sp>
          <p:nvSpPr>
            <p:cNvPr id="745" name="TextBox 50"/>
            <p:cNvSpPr txBox="1"/>
            <p:nvPr/>
          </p:nvSpPr>
          <p:spPr>
            <a:xfrm>
              <a:off x="1668254" y="1106925"/>
              <a:ext cx="54628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a:lvl1pPr>
            </a:lstStyle>
            <a:p>
              <a:pPr/>
              <a:r>
                <a:t>D3</a:t>
              </a:r>
            </a:p>
          </p:txBody>
        </p:sp>
        <p:sp>
          <p:nvSpPr>
            <p:cNvPr id="746" name="TextBox 51"/>
            <p:cNvSpPr txBox="1"/>
            <p:nvPr/>
          </p:nvSpPr>
          <p:spPr>
            <a:xfrm>
              <a:off x="435637" y="1453165"/>
              <a:ext cx="556621"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a:lvl1pPr>
            </a:lstStyle>
            <a:p>
              <a:pPr/>
              <a:r>
                <a:t>D5</a:t>
              </a:r>
            </a:p>
          </p:txBody>
        </p:sp>
      </p:grpSp>
      <p:grpSp>
        <p:nvGrpSpPr>
          <p:cNvPr id="754" name="Group 16413"/>
          <p:cNvGrpSpPr/>
          <p:nvPr/>
        </p:nvGrpSpPr>
        <p:grpSpPr>
          <a:xfrm>
            <a:off x="-7618" y="3615364"/>
            <a:ext cx="2402723" cy="1322888"/>
            <a:chOff x="0" y="0"/>
            <a:chExt cx="2402721" cy="1322886"/>
          </a:xfrm>
        </p:grpSpPr>
        <p:sp>
          <p:nvSpPr>
            <p:cNvPr id="748" name="Oval 77"/>
            <p:cNvSpPr/>
            <p:nvPr/>
          </p:nvSpPr>
          <p:spPr>
            <a:xfrm>
              <a:off x="73619" y="31716"/>
              <a:ext cx="384049" cy="357706"/>
            </a:xfrm>
            <a:prstGeom prst="ellipse">
              <a:avLst/>
            </a:prstGeom>
            <a:solidFill>
              <a:srgbClr val="ED5F00"/>
            </a:solidFill>
            <a:ln w="12700" cap="flat">
              <a:noFill/>
              <a:miter lim="400000"/>
            </a:ln>
            <a:effectLst/>
          </p:spPr>
          <p:txBody>
            <a:bodyPr wrap="square" lIns="107999" tIns="107999" rIns="107999" bIns="107999" numCol="1" anchor="ctr">
              <a:normAutofit fontScale="100000" lnSpcReduction="0"/>
            </a:bodyPr>
            <a:lstStyle/>
            <a:p>
              <a:pPr algn="ctr">
                <a:defRPr>
                  <a:solidFill>
                    <a:srgbClr val="FFFFFF"/>
                  </a:solidFill>
                </a:defRPr>
              </a:pPr>
            </a:p>
          </p:txBody>
        </p:sp>
        <p:sp>
          <p:nvSpPr>
            <p:cNvPr id="749" name="Oval 80"/>
            <p:cNvSpPr/>
            <p:nvPr/>
          </p:nvSpPr>
          <p:spPr>
            <a:xfrm>
              <a:off x="73619" y="534584"/>
              <a:ext cx="384049" cy="357705"/>
            </a:xfrm>
            <a:prstGeom prst="ellipse">
              <a:avLst/>
            </a:prstGeom>
            <a:solidFill>
              <a:srgbClr val="92D050"/>
            </a:solidFill>
            <a:ln w="12700" cap="flat">
              <a:noFill/>
              <a:miter lim="400000"/>
            </a:ln>
            <a:effectLst/>
          </p:spPr>
          <p:txBody>
            <a:bodyPr wrap="square" lIns="107999" tIns="107999" rIns="107999" bIns="107999" numCol="1" anchor="ctr">
              <a:normAutofit fontScale="100000" lnSpcReduction="0"/>
            </a:bodyPr>
            <a:lstStyle/>
            <a:p>
              <a:pPr algn="ctr">
                <a:defRPr>
                  <a:solidFill>
                    <a:srgbClr val="FFFFFF"/>
                  </a:solidFill>
                </a:defRPr>
              </a:pPr>
            </a:p>
          </p:txBody>
        </p:sp>
        <p:sp>
          <p:nvSpPr>
            <p:cNvPr id="750" name="TextBox 81"/>
            <p:cNvSpPr txBox="1"/>
            <p:nvPr/>
          </p:nvSpPr>
          <p:spPr>
            <a:xfrm>
              <a:off x="419980" y="0"/>
              <a:ext cx="1977998" cy="4920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400"/>
              </a:lvl1pPr>
            </a:lstStyle>
            <a:p>
              <a:pPr/>
              <a:r>
                <a:t>Item Embedding Cluster Centroid</a:t>
              </a:r>
            </a:p>
          </p:txBody>
        </p:sp>
        <p:sp>
          <p:nvSpPr>
            <p:cNvPr id="751" name="TextBox 83"/>
            <p:cNvSpPr txBox="1"/>
            <p:nvPr/>
          </p:nvSpPr>
          <p:spPr>
            <a:xfrm>
              <a:off x="424724" y="595874"/>
              <a:ext cx="1977998"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400"/>
              </a:lvl1pPr>
            </a:lstStyle>
            <a:p>
              <a:pPr/>
              <a:r>
                <a:t>User Embedding</a:t>
              </a:r>
            </a:p>
          </p:txBody>
        </p:sp>
        <p:sp>
          <p:nvSpPr>
            <p:cNvPr id="752" name="TextBox 84"/>
            <p:cNvSpPr txBox="1"/>
            <p:nvPr/>
          </p:nvSpPr>
          <p:spPr>
            <a:xfrm>
              <a:off x="629015" y="971941"/>
              <a:ext cx="1013957"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1400"/>
              </a:lvl1pPr>
            </a:lstStyle>
            <a:p>
              <a:pPr/>
              <a:r>
                <a:t>Distance</a:t>
              </a:r>
            </a:p>
          </p:txBody>
        </p:sp>
        <p:sp>
          <p:nvSpPr>
            <p:cNvPr id="753" name="TextBox 85"/>
            <p:cNvSpPr txBox="1"/>
            <p:nvPr/>
          </p:nvSpPr>
          <p:spPr>
            <a:xfrm>
              <a:off x="0" y="910386"/>
              <a:ext cx="513000" cy="412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2200"/>
              </a:lvl1pPr>
            </a:lstStyle>
            <a:p>
              <a:pPr/>
              <a:r>
                <a:t>D</a:t>
              </a:r>
            </a:p>
          </p:txBody>
        </p:sp>
      </p:grpSp>
      <p:sp>
        <p:nvSpPr>
          <p:cNvPr id="755" name="TextBox 89"/>
          <p:cNvSpPr txBox="1"/>
          <p:nvPr/>
        </p:nvSpPr>
        <p:spPr>
          <a:xfrm>
            <a:off x="3160850" y="1484581"/>
            <a:ext cx="2347844" cy="5981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1700">
                <a:solidFill>
                  <a:srgbClr val="000000"/>
                </a:solidFill>
                <a:latin typeface="Tahoma"/>
                <a:ea typeface="Tahoma"/>
                <a:cs typeface="Tahoma"/>
                <a:sym typeface="Tahoma"/>
              </a:defRPr>
            </a:lvl1pPr>
          </a:lstStyle>
          <a:p>
            <a:pPr/>
            <a:r>
              <a:t>find nearest items embedding clusters</a:t>
            </a:r>
          </a:p>
        </p:txBody>
      </p:sp>
      <p:grpSp>
        <p:nvGrpSpPr>
          <p:cNvPr id="758" name="Group 16398"/>
          <p:cNvGrpSpPr/>
          <p:nvPr/>
        </p:nvGrpSpPr>
        <p:grpSpPr>
          <a:xfrm>
            <a:off x="6265957" y="2724127"/>
            <a:ext cx="3149577" cy="950923"/>
            <a:chOff x="0" y="0"/>
            <a:chExt cx="3149575" cy="950922"/>
          </a:xfrm>
        </p:grpSpPr>
        <p:sp>
          <p:nvSpPr>
            <p:cNvPr id="756" name="Snip Single Corner Rectangle 92"/>
            <p:cNvSpPr/>
            <p:nvPr/>
          </p:nvSpPr>
          <p:spPr>
            <a:xfrm rot="16200000">
              <a:off x="1100066" y="-862433"/>
              <a:ext cx="950923" cy="26757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942" y="0"/>
                  </a:lnTo>
                  <a:lnTo>
                    <a:pt x="21600" y="234"/>
                  </a:lnTo>
                  <a:lnTo>
                    <a:pt x="21600" y="21600"/>
                  </a:lnTo>
                  <a:lnTo>
                    <a:pt x="0" y="21600"/>
                  </a:lnTo>
                  <a:close/>
                </a:path>
              </a:pathLst>
            </a:custGeom>
            <a:solidFill>
              <a:srgbClr val="FFC8A3">
                <a:alpha val="75000"/>
              </a:srgbClr>
            </a:solidFill>
            <a:ln w="12700" cap="flat">
              <a:noFill/>
              <a:miter lim="400000"/>
            </a:ln>
            <a:effectLst/>
          </p:spPr>
          <p:txBody>
            <a:bodyPr wrap="square" lIns="107999" tIns="107999" rIns="107999" bIns="107999" numCol="1" anchor="ctr">
              <a:normAutofit fontScale="100000" lnSpcReduction="0"/>
            </a:bodyPr>
            <a:lstStyle/>
            <a:p>
              <a:pPr algn="ctr">
                <a:defRPr>
                  <a:solidFill>
                    <a:srgbClr val="FFFFFF"/>
                  </a:solidFill>
                </a:defRPr>
              </a:pPr>
            </a:p>
          </p:txBody>
        </p:sp>
        <p:sp>
          <p:nvSpPr>
            <p:cNvPr id="757" name="Rectangle 16397"/>
            <p:cNvSpPr txBox="1"/>
            <p:nvPr/>
          </p:nvSpPr>
          <p:spPr>
            <a:xfrm>
              <a:off x="0" y="70012"/>
              <a:ext cx="3149576" cy="83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lnSpc>
                  <a:spcPct val="90000"/>
                </a:lnSpc>
                <a:defRPr b="1" sz="1700">
                  <a:solidFill>
                    <a:srgbClr val="000000"/>
                  </a:solidFill>
                  <a:latin typeface="Tahoma"/>
                  <a:ea typeface="Tahoma"/>
                  <a:cs typeface="Tahoma"/>
                  <a:sym typeface="Tahoma"/>
                </a:defRPr>
              </a:pPr>
              <a:r>
                <a:t>Euclidean distance between User and </a:t>
              </a:r>
              <a:br/>
              <a:r>
                <a:t>Items Embedding</a:t>
              </a:r>
            </a:p>
          </p:txBody>
        </p:sp>
      </p:grpSp>
      <p:sp>
        <p:nvSpPr>
          <p:cNvPr id="759" name="Straight Arrow Connector 72"/>
          <p:cNvSpPr/>
          <p:nvPr/>
        </p:nvSpPr>
        <p:spPr>
          <a:xfrm flipH="1" rot="16200000">
            <a:off x="8179633" y="3336900"/>
            <a:ext cx="1376778" cy="20530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path>
            </a:pathLst>
          </a:custGeom>
          <a:ln w="63500">
            <a:solidFill>
              <a:schemeClr val="accent4"/>
            </a:solidFill>
            <a:tailEnd type="triangle"/>
          </a:ln>
        </p:spPr>
        <p:txBody>
          <a:bodyPr lIns="107999" tIns="107999" rIns="107999" bIns="107999" anchor="ctr">
            <a:normAutofit fontScale="100000" lnSpcReduction="0"/>
          </a:bodyPr>
          <a:lstStyle/>
          <a:p>
            <a:pPr/>
          </a:p>
        </p:txBody>
      </p:sp>
      <p:grpSp>
        <p:nvGrpSpPr>
          <p:cNvPr id="766" name="Group 111"/>
          <p:cNvGrpSpPr/>
          <p:nvPr/>
        </p:nvGrpSpPr>
        <p:grpSpPr>
          <a:xfrm>
            <a:off x="300016" y="2775141"/>
            <a:ext cx="2856708" cy="597797"/>
            <a:chOff x="0" y="0"/>
            <a:chExt cx="2856706" cy="597795"/>
          </a:xfrm>
        </p:grpSpPr>
        <p:grpSp>
          <p:nvGrpSpPr>
            <p:cNvPr id="762" name="Rectangle 112"/>
            <p:cNvGrpSpPr/>
            <p:nvPr/>
          </p:nvGrpSpPr>
          <p:grpSpPr>
            <a:xfrm>
              <a:off x="0" y="-1"/>
              <a:ext cx="2856707" cy="313394"/>
              <a:chOff x="0" y="0"/>
              <a:chExt cx="2856706" cy="313392"/>
            </a:xfrm>
          </p:grpSpPr>
          <p:sp>
            <p:nvSpPr>
              <p:cNvPr id="760" name="Rechteck"/>
              <p:cNvSpPr/>
              <p:nvPr/>
            </p:nvSpPr>
            <p:spPr>
              <a:xfrm>
                <a:off x="0" y="14703"/>
                <a:ext cx="2856707" cy="283987"/>
              </a:xfrm>
              <a:prstGeom prst="rect">
                <a:avLst/>
              </a:prstGeom>
              <a:solidFill>
                <a:srgbClr val="0070C0">
                  <a:alpha val="50000"/>
                </a:srgbClr>
              </a:solidFill>
              <a:ln w="12700" cap="flat">
                <a:noFill/>
                <a:miter lim="400000"/>
              </a:ln>
              <a:effectLst/>
            </p:spPr>
            <p:txBody>
              <a:bodyPr wrap="square" lIns="107999" tIns="107999" rIns="107999" bIns="107999" numCol="1" anchor="ctr">
                <a:normAutofit fontScale="100000" lnSpcReduction="0"/>
              </a:bodyPr>
              <a:lstStyle/>
              <a:p>
                <a:pPr algn="ctr">
                  <a:defRPr b="1" sz="1600"/>
                </a:pPr>
              </a:p>
            </p:txBody>
          </p:sp>
          <p:sp>
            <p:nvSpPr>
              <p:cNvPr id="761" name="User Embedding"/>
              <p:cNvSpPr txBox="1"/>
              <p:nvPr/>
            </p:nvSpPr>
            <p:spPr>
              <a:xfrm>
                <a:off x="0" y="0"/>
                <a:ext cx="2856707"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1600"/>
                </a:lvl1pPr>
              </a:lstStyle>
              <a:p>
                <a:pPr/>
                <a:r>
                  <a:t>User Embedding</a:t>
                </a:r>
              </a:p>
            </p:txBody>
          </p:sp>
        </p:grpSp>
        <p:grpSp>
          <p:nvGrpSpPr>
            <p:cNvPr id="765" name="Rectangle 113"/>
            <p:cNvGrpSpPr/>
            <p:nvPr/>
          </p:nvGrpSpPr>
          <p:grpSpPr>
            <a:xfrm>
              <a:off x="0" y="308971"/>
              <a:ext cx="2856707" cy="288825"/>
              <a:chOff x="0" y="0"/>
              <a:chExt cx="2856706" cy="288823"/>
            </a:xfrm>
          </p:grpSpPr>
          <p:sp>
            <p:nvSpPr>
              <p:cNvPr id="763" name="Rechteck"/>
              <p:cNvSpPr/>
              <p:nvPr/>
            </p:nvSpPr>
            <p:spPr>
              <a:xfrm>
                <a:off x="0" y="2418"/>
                <a:ext cx="2856707" cy="283988"/>
              </a:xfrm>
              <a:prstGeom prst="rect">
                <a:avLst/>
              </a:prstGeom>
              <a:solidFill>
                <a:srgbClr val="0070C0">
                  <a:alpha val="50000"/>
                </a:srgbClr>
              </a:solidFill>
              <a:ln w="12700" cap="flat">
                <a:noFill/>
                <a:miter lim="400000"/>
              </a:ln>
              <a:effectLst/>
            </p:spPr>
            <p:txBody>
              <a:bodyPr wrap="square" lIns="107999" tIns="107999" rIns="107999" bIns="107999" numCol="1" anchor="ctr">
                <a:normAutofit fontScale="100000" lnSpcReduction="0"/>
              </a:bodyPr>
              <a:lstStyle/>
              <a:p>
                <a:pPr algn="ctr">
                  <a:defRPr b="1" sz="1400"/>
                </a:pPr>
              </a:p>
            </p:txBody>
          </p:sp>
          <p:sp>
            <p:nvSpPr>
              <p:cNvPr id="764" name="[0.1, 0.4, 1.4, 3.4, 0.6, 4.5, 2.6]"/>
              <p:cNvSpPr txBox="1"/>
              <p:nvPr/>
            </p:nvSpPr>
            <p:spPr>
              <a:xfrm>
                <a:off x="0" y="0"/>
                <a:ext cx="2856707"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1400"/>
                </a:lvl1pPr>
              </a:lstStyle>
              <a:p>
                <a:pPr/>
                <a:r>
                  <a:t>[0.1, 0.4, 1.4, 3.4, 0.6, 4.5, 2.6]</a:t>
                </a:r>
              </a:p>
            </p:txBody>
          </p:sp>
        </p:grpSp>
      </p:grpSp>
      <p:grpSp>
        <p:nvGrpSpPr>
          <p:cNvPr id="769" name="Group 70"/>
          <p:cNvGrpSpPr/>
          <p:nvPr/>
        </p:nvGrpSpPr>
        <p:grpSpPr>
          <a:xfrm>
            <a:off x="757427" y="1307282"/>
            <a:ext cx="1280852" cy="231141"/>
            <a:chOff x="0" y="0"/>
            <a:chExt cx="1280850" cy="231140"/>
          </a:xfrm>
        </p:grpSpPr>
        <p:sp>
          <p:nvSpPr>
            <p:cNvPr id="767" name="Rectangle 71"/>
            <p:cNvSpPr/>
            <p:nvPr/>
          </p:nvSpPr>
          <p:spPr>
            <a:xfrm>
              <a:off x="69931" y="17279"/>
              <a:ext cx="1140989" cy="176782"/>
            </a:xfrm>
            <a:prstGeom prst="rect">
              <a:avLst/>
            </a:prstGeom>
            <a:solidFill>
              <a:srgbClr val="0070C0"/>
            </a:solidFill>
            <a:ln w="12700" cap="flat">
              <a:noFill/>
              <a:miter lim="400000"/>
            </a:ln>
            <a:effectLst/>
          </p:spPr>
          <p:txBody>
            <a:bodyPr wrap="square" lIns="107999" tIns="107999" rIns="107999" bIns="107999" numCol="1" anchor="ctr">
              <a:normAutofit fontScale="100000" lnSpcReduction="0"/>
            </a:bodyPr>
            <a:lstStyle/>
            <a:p>
              <a:pPr algn="ctr">
                <a:lnSpc>
                  <a:spcPct val="80000"/>
                </a:lnSpc>
                <a:spcBef>
                  <a:spcPts val="300"/>
                </a:spcBef>
                <a:defRPr sz="1200">
                  <a:latin typeface="Tahoma"/>
                  <a:ea typeface="Tahoma"/>
                  <a:cs typeface="Tahoma"/>
                  <a:sym typeface="Tahoma"/>
                </a:defRPr>
              </a:pPr>
            </a:p>
          </p:txBody>
        </p:sp>
        <p:sp>
          <p:nvSpPr>
            <p:cNvPr id="768" name="TextBox 73"/>
            <p:cNvSpPr txBox="1"/>
            <p:nvPr/>
          </p:nvSpPr>
          <p:spPr>
            <a:xfrm>
              <a:off x="0" y="0"/>
              <a:ext cx="1280851" cy="231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lnSpc>
                  <a:spcPct val="90000"/>
                </a:lnSpc>
                <a:defRPr b="1" sz="900">
                  <a:solidFill>
                    <a:srgbClr val="FFFFFF"/>
                  </a:solidFill>
                  <a:latin typeface="Tahoma"/>
                  <a:ea typeface="Tahoma"/>
                  <a:cs typeface="Tahoma"/>
                  <a:sym typeface="Tahoma"/>
                </a:defRPr>
              </a:lvl1pPr>
            </a:lstStyle>
            <a:p>
              <a:pPr/>
              <a:r>
                <a:t>User Preferences</a:t>
              </a:r>
            </a:p>
          </p:txBody>
        </p:sp>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4" name="Foliennummernplatzhalter 6"/>
          <p:cNvSpPr txBox="1"/>
          <p:nvPr>
            <p:ph type="sldNum" sz="quarter" idx="2"/>
          </p:nvPr>
        </p:nvSpPr>
        <p:spPr>
          <a:xfrm>
            <a:off x="11561364" y="5746203"/>
            <a:ext cx="179091" cy="1778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75" name="Picture 4" descr="Picture 4"/>
          <p:cNvPicPr>
            <a:picLocks noChangeAspect="1"/>
          </p:cNvPicPr>
          <p:nvPr/>
        </p:nvPicPr>
        <p:blipFill>
          <a:blip r:embed="rId3">
            <a:extLst/>
          </a:blip>
          <a:stretch>
            <a:fillRect/>
          </a:stretch>
        </p:blipFill>
        <p:spPr>
          <a:xfrm>
            <a:off x="7604224" y="2475345"/>
            <a:ext cx="3748479" cy="3550797"/>
          </a:xfrm>
          <a:prstGeom prst="rect">
            <a:avLst/>
          </a:prstGeom>
          <a:ln w="12700">
            <a:miter lim="400000"/>
          </a:ln>
        </p:spPr>
      </p:pic>
      <p:sp>
        <p:nvSpPr>
          <p:cNvPr id="776" name="Titel 1"/>
          <p:cNvSpPr txBox="1"/>
          <p:nvPr>
            <p:ph type="title"/>
          </p:nvPr>
        </p:nvSpPr>
        <p:spPr>
          <a:xfrm>
            <a:off x="491820" y="99472"/>
            <a:ext cx="8896379" cy="756296"/>
          </a:xfrm>
          <a:prstGeom prst="rect">
            <a:avLst/>
          </a:prstGeom>
        </p:spPr>
        <p:txBody>
          <a:bodyPr/>
          <a:lstStyle/>
          <a:p>
            <a:pPr defTabSz="768095">
              <a:defRPr sz="3024">
                <a:solidFill>
                  <a:srgbClr val="000000"/>
                </a:solidFill>
              </a:defRPr>
            </a:pPr>
            <a:r>
              <a:t>Deep Learning Architecture</a:t>
            </a:r>
            <a:br/>
            <a:r>
              <a:rPr sz="2016"/>
              <a:t>Candidate Items Selection</a:t>
            </a:r>
          </a:p>
        </p:txBody>
      </p:sp>
      <p:sp>
        <p:nvSpPr>
          <p:cNvPr id="777" name="TextBox 2"/>
          <p:cNvSpPr txBox="1"/>
          <p:nvPr/>
        </p:nvSpPr>
        <p:spPr>
          <a:xfrm>
            <a:off x="491819" y="1434904"/>
            <a:ext cx="11142164" cy="40347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171450" indent="-171450">
              <a:lnSpc>
                <a:spcPct val="150000"/>
              </a:lnSpc>
              <a:buClr>
                <a:schemeClr val="accent1"/>
              </a:buClr>
              <a:buSzPct val="120000"/>
              <a:buFont typeface="Arial"/>
              <a:buChar char="•"/>
              <a:defRPr sz="2200">
                <a:solidFill>
                  <a:srgbClr val="000000"/>
                </a:solidFill>
                <a:latin typeface="Tahoma"/>
                <a:ea typeface="Tahoma"/>
                <a:cs typeface="Tahoma"/>
                <a:sym typeface="Tahoma"/>
              </a:defRPr>
            </a:pPr>
            <a:r>
              <a:t> Annoy (Approximate Nearest Neighbors Oh Yeah ) - Spotify.</a:t>
            </a:r>
          </a:p>
          <a:p>
            <a:pPr marL="171450" indent="-171450">
              <a:lnSpc>
                <a:spcPct val="150000"/>
              </a:lnSpc>
              <a:buClr>
                <a:schemeClr val="accent1"/>
              </a:buClr>
              <a:buSzPct val="120000"/>
              <a:buFont typeface="Arial"/>
              <a:buChar char="•"/>
              <a:defRPr sz="2200">
                <a:solidFill>
                  <a:srgbClr val="000000"/>
                </a:solidFill>
                <a:latin typeface="Tahoma"/>
                <a:ea typeface="Tahoma"/>
                <a:cs typeface="Tahoma"/>
                <a:sym typeface="Tahoma"/>
              </a:defRPr>
            </a:pPr>
            <a:r>
              <a:t> C++ library to search for points in space that are close to a given query point.</a:t>
            </a:r>
          </a:p>
          <a:p>
            <a:pPr marL="171450" indent="-171450">
              <a:lnSpc>
                <a:spcPct val="150000"/>
              </a:lnSpc>
              <a:buClr>
                <a:schemeClr val="accent1"/>
              </a:buClr>
              <a:buSzPct val="120000"/>
              <a:buFont typeface="Arial"/>
              <a:buChar char="•"/>
              <a:defRPr sz="2200">
                <a:solidFill>
                  <a:srgbClr val="000000"/>
                </a:solidFill>
                <a:latin typeface="Tahoma"/>
                <a:ea typeface="Tahoma"/>
                <a:cs typeface="Tahoma"/>
                <a:sym typeface="Tahoma"/>
              </a:defRPr>
            </a:pPr>
            <a:r>
              <a:t> Scala and Python support.</a:t>
            </a:r>
          </a:p>
          <a:p>
            <a:pPr marL="171450" indent="-171450">
              <a:lnSpc>
                <a:spcPct val="150000"/>
              </a:lnSpc>
              <a:buClr>
                <a:schemeClr val="accent1"/>
              </a:buClr>
              <a:buSzPct val="120000"/>
              <a:buFont typeface="Arial"/>
              <a:buChar char="•"/>
              <a:defRPr sz="2200">
                <a:solidFill>
                  <a:srgbClr val="000000"/>
                </a:solidFill>
                <a:latin typeface="Tahoma"/>
                <a:ea typeface="Tahoma"/>
                <a:cs typeface="Tahoma"/>
                <a:sym typeface="Tahoma"/>
              </a:defRPr>
            </a:pPr>
            <a:r>
              <a:t> In memory index file.</a:t>
            </a:r>
          </a:p>
          <a:p>
            <a:pPr marL="171450" indent="-171450">
              <a:lnSpc>
                <a:spcPct val="150000"/>
              </a:lnSpc>
              <a:buClr>
                <a:schemeClr val="accent1"/>
              </a:buClr>
              <a:buSzPct val="120000"/>
              <a:buFont typeface="Arial"/>
              <a:buChar char="•"/>
              <a:defRPr sz="2200">
                <a:solidFill>
                  <a:srgbClr val="000000"/>
                </a:solidFill>
                <a:latin typeface="Tahoma"/>
                <a:ea typeface="Tahoma"/>
                <a:cs typeface="Tahoma"/>
                <a:sym typeface="Tahoma"/>
              </a:defRPr>
            </a:pPr>
            <a:r>
              <a:t> Euclidean ,Manhattan, cosine, or Hamming distance.</a:t>
            </a:r>
          </a:p>
          <a:p>
            <a:pPr marL="171450" indent="-171450">
              <a:lnSpc>
                <a:spcPct val="150000"/>
              </a:lnSpc>
              <a:buClr>
                <a:schemeClr val="accent1"/>
              </a:buClr>
              <a:buSzPct val="120000"/>
              <a:buFont typeface="Arial"/>
              <a:buChar char="•"/>
              <a:defRPr sz="2200">
                <a:solidFill>
                  <a:srgbClr val="000000"/>
                </a:solidFill>
                <a:latin typeface="Tahoma"/>
                <a:ea typeface="Tahoma"/>
                <a:cs typeface="Tahoma"/>
                <a:sym typeface="Tahoma"/>
              </a:defRPr>
            </a:pPr>
            <a:r>
              <a:t> Works better for vectors with &lt;100 dimensions.</a:t>
            </a:r>
          </a:p>
          <a:p>
            <a:pPr marL="171450" indent="-171450">
              <a:lnSpc>
                <a:spcPct val="150000"/>
              </a:lnSpc>
              <a:buClr>
                <a:schemeClr val="accent1"/>
              </a:buClr>
              <a:buSzPct val="120000"/>
              <a:buFont typeface="Arial"/>
              <a:buChar char="•"/>
              <a:defRPr sz="2200">
                <a:solidFill>
                  <a:srgbClr val="000000"/>
                </a:solidFill>
                <a:latin typeface="Tahoma"/>
                <a:ea typeface="Tahoma"/>
                <a:cs typeface="Tahoma"/>
                <a:sym typeface="Tahoma"/>
              </a:defRPr>
            </a:pPr>
            <a:r>
              <a:t> Extremely fast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Foliennummernplatzhalter 6"/>
          <p:cNvSpPr txBox="1"/>
          <p:nvPr>
            <p:ph type="sldNum" sz="quarter" idx="2"/>
          </p:nvPr>
        </p:nvSpPr>
        <p:spPr>
          <a:xfrm>
            <a:off x="11613454" y="5746203"/>
            <a:ext cx="127001" cy="1778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42" name="Titel 1"/>
          <p:cNvSpPr txBox="1"/>
          <p:nvPr>
            <p:ph type="title"/>
          </p:nvPr>
        </p:nvSpPr>
        <p:spPr>
          <a:xfrm>
            <a:off x="503395" y="63973"/>
            <a:ext cx="8896379" cy="756296"/>
          </a:xfrm>
          <a:prstGeom prst="rect">
            <a:avLst/>
          </a:prstGeom>
        </p:spPr>
        <p:txBody>
          <a:bodyPr/>
          <a:lstStyle/>
          <a:p>
            <a:pPr/>
            <a:r>
              <a:t>Agenda</a:t>
            </a:r>
          </a:p>
        </p:txBody>
      </p:sp>
      <p:sp>
        <p:nvSpPr>
          <p:cNvPr id="243" name="TextBox 2"/>
          <p:cNvSpPr txBox="1"/>
          <p:nvPr/>
        </p:nvSpPr>
        <p:spPr>
          <a:xfrm>
            <a:off x="1084520" y="1350335"/>
            <a:ext cx="9671305" cy="2682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171450" indent="-171450">
              <a:lnSpc>
                <a:spcPct val="150000"/>
              </a:lnSpc>
              <a:buClr>
                <a:schemeClr val="accent1"/>
              </a:buClr>
              <a:buSzPct val="120000"/>
              <a:buFont typeface="Arial"/>
              <a:buChar char="•"/>
              <a:defRPr b="1" sz="2000">
                <a:solidFill>
                  <a:srgbClr val="000000"/>
                </a:solidFill>
                <a:latin typeface="Tahoma"/>
                <a:ea typeface="Tahoma"/>
                <a:cs typeface="Tahoma"/>
                <a:sym typeface="Tahoma"/>
              </a:defRPr>
            </a:pPr>
            <a:r>
              <a:t>Motivation.</a:t>
            </a:r>
          </a:p>
          <a:p>
            <a:pPr marL="171450" indent="-171450">
              <a:lnSpc>
                <a:spcPct val="150000"/>
              </a:lnSpc>
              <a:buClr>
                <a:schemeClr val="accent1"/>
              </a:buClr>
              <a:buSzPct val="120000"/>
              <a:buFont typeface="Arial"/>
              <a:buChar char="•"/>
              <a:defRPr b="1" sz="2000">
                <a:solidFill>
                  <a:srgbClr val="000000"/>
                </a:solidFill>
                <a:latin typeface="Tahoma"/>
                <a:ea typeface="Tahoma"/>
                <a:cs typeface="Tahoma"/>
                <a:sym typeface="Tahoma"/>
              </a:defRPr>
            </a:pPr>
            <a:r>
              <a:t>Components.</a:t>
            </a:r>
          </a:p>
          <a:p>
            <a:pPr marL="171450" indent="-171450">
              <a:lnSpc>
                <a:spcPct val="150000"/>
              </a:lnSpc>
              <a:buClr>
                <a:schemeClr val="accent1"/>
              </a:buClr>
              <a:buSzPct val="120000"/>
              <a:buFont typeface="Arial"/>
              <a:buChar char="•"/>
              <a:defRPr b="1" sz="2000">
                <a:solidFill>
                  <a:srgbClr val="000000"/>
                </a:solidFill>
                <a:latin typeface="Tahoma"/>
                <a:ea typeface="Tahoma"/>
                <a:cs typeface="Tahoma"/>
                <a:sym typeface="Tahoma"/>
              </a:defRPr>
            </a:pPr>
            <a:r>
              <a:t>Deep Learning Approach.</a:t>
            </a:r>
          </a:p>
          <a:p>
            <a:pPr marL="171450" indent="-171450">
              <a:lnSpc>
                <a:spcPct val="150000"/>
              </a:lnSpc>
              <a:buClr>
                <a:schemeClr val="accent1"/>
              </a:buClr>
              <a:buSzPct val="120000"/>
              <a:buFont typeface="Arial"/>
              <a:buChar char="•"/>
              <a:defRPr b="1" sz="2000">
                <a:solidFill>
                  <a:srgbClr val="000000"/>
                </a:solidFill>
                <a:latin typeface="Tahoma"/>
                <a:ea typeface="Tahoma"/>
                <a:cs typeface="Tahoma"/>
                <a:sym typeface="Tahoma"/>
              </a:defRPr>
            </a:pPr>
            <a:r>
              <a:t>Deep Learning Recommender Architecture.</a:t>
            </a:r>
          </a:p>
          <a:p>
            <a:pPr marL="171450" indent="-171450">
              <a:lnSpc>
                <a:spcPct val="150000"/>
              </a:lnSpc>
              <a:buClr>
                <a:schemeClr val="accent1"/>
              </a:buClr>
              <a:buSzPct val="120000"/>
              <a:buFont typeface="Arial"/>
              <a:buChar char="•"/>
              <a:defRPr b="1" sz="2000">
                <a:solidFill>
                  <a:srgbClr val="000000"/>
                </a:solidFill>
                <a:latin typeface="Tahoma"/>
                <a:ea typeface="Tahoma"/>
                <a:cs typeface="Tahoma"/>
                <a:sym typeface="Tahoma"/>
              </a:defRPr>
            </a:pPr>
            <a:r>
              <a:t>Final Notes.</a:t>
            </a:r>
          </a:p>
        </p:txBody>
      </p:sp>
      <p:pic>
        <p:nvPicPr>
          <p:cNvPr id="244" name="Bild 4" descr="Bild 4"/>
          <p:cNvPicPr>
            <a:picLocks noChangeAspect="1"/>
          </p:cNvPicPr>
          <p:nvPr/>
        </p:nvPicPr>
        <p:blipFill>
          <a:blip r:embed="rId2">
            <a:extLst/>
          </a:blip>
          <a:stretch>
            <a:fillRect/>
          </a:stretch>
        </p:blipFill>
        <p:spPr>
          <a:xfrm>
            <a:off x="6542430" y="1533151"/>
            <a:ext cx="5083513" cy="309581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1" name="Foliennummernplatzhalter 6"/>
          <p:cNvSpPr txBox="1"/>
          <p:nvPr>
            <p:ph type="sldNum" sz="quarter" idx="2"/>
          </p:nvPr>
        </p:nvSpPr>
        <p:spPr>
          <a:xfrm>
            <a:off x="11561364" y="5746203"/>
            <a:ext cx="179091" cy="1778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82" name="Titel 1"/>
          <p:cNvSpPr txBox="1"/>
          <p:nvPr>
            <p:ph type="title"/>
          </p:nvPr>
        </p:nvSpPr>
        <p:spPr>
          <a:xfrm>
            <a:off x="491820" y="99472"/>
            <a:ext cx="8896379" cy="756296"/>
          </a:xfrm>
          <a:prstGeom prst="rect">
            <a:avLst/>
          </a:prstGeom>
        </p:spPr>
        <p:txBody>
          <a:bodyPr/>
          <a:lstStyle/>
          <a:p>
            <a:pPr defTabSz="768095">
              <a:defRPr sz="3024"/>
            </a:pPr>
            <a:r>
              <a:t>Deep Learning Architecture</a:t>
            </a:r>
            <a:br/>
            <a:r>
              <a:rPr sz="2016"/>
              <a:t>Candidate Items Selection</a:t>
            </a:r>
          </a:p>
        </p:txBody>
      </p:sp>
      <p:grpSp>
        <p:nvGrpSpPr>
          <p:cNvPr id="789" name="Gruppierung 89"/>
          <p:cNvGrpSpPr/>
          <p:nvPr/>
        </p:nvGrpSpPr>
        <p:grpSpPr>
          <a:xfrm>
            <a:off x="4692779" y="1695456"/>
            <a:ext cx="1415030" cy="834740"/>
            <a:chOff x="0" y="0"/>
            <a:chExt cx="1415028" cy="834738"/>
          </a:xfrm>
        </p:grpSpPr>
        <p:grpSp>
          <p:nvGrpSpPr>
            <p:cNvPr id="785" name="Gruppierung 90"/>
            <p:cNvGrpSpPr/>
            <p:nvPr/>
          </p:nvGrpSpPr>
          <p:grpSpPr>
            <a:xfrm>
              <a:off x="0" y="0"/>
              <a:ext cx="1415030" cy="834739"/>
              <a:chOff x="0" y="0"/>
              <a:chExt cx="1415028" cy="834738"/>
            </a:xfrm>
          </p:grpSpPr>
          <p:sp>
            <p:nvSpPr>
              <p:cNvPr id="783" name="Rechteck 92"/>
              <p:cNvSpPr/>
              <p:nvPr/>
            </p:nvSpPr>
            <p:spPr>
              <a:xfrm>
                <a:off x="0" y="0"/>
                <a:ext cx="1359198" cy="834739"/>
              </a:xfrm>
              <a:prstGeom prst="rect">
                <a:avLst/>
              </a:prstGeom>
              <a:solidFill>
                <a:srgbClr val="FFFFFF"/>
              </a:solidFill>
              <a:ln w="12700" cap="flat">
                <a:solidFill>
                  <a:schemeClr val="accent2"/>
                </a:solidFill>
                <a:prstDash val="solid"/>
                <a:round/>
              </a:ln>
              <a:effectLst>
                <a:outerShdw sx="100000" sy="100000" kx="0" ky="0" algn="b" rotWithShape="0" blurRad="38100" dist="23000" dir="5400000">
                  <a:srgbClr val="000000">
                    <a:alpha val="35000"/>
                  </a:srgbClr>
                </a:outerShdw>
              </a:effectLst>
            </p:spPr>
            <p:txBody>
              <a:bodyPr wrap="square" lIns="107999" tIns="107999" rIns="107999" bIns="107999" numCol="1" anchor="ctr">
                <a:normAutofit fontScale="100000" lnSpcReduction="0"/>
              </a:bodyPr>
              <a:lstStyle/>
              <a:p>
                <a:pPr algn="ctr">
                  <a:defRPr sz="900"/>
                </a:pPr>
              </a:p>
            </p:txBody>
          </p:sp>
          <p:pic>
            <p:nvPicPr>
              <p:cNvPr id="784" name="Bild 93" descr="Bild 93"/>
              <p:cNvPicPr>
                <a:picLocks noChangeAspect="1"/>
              </p:cNvPicPr>
              <p:nvPr/>
            </p:nvPicPr>
            <p:blipFill>
              <a:blip r:embed="rId2">
                <a:extLst/>
              </a:blip>
              <a:stretch>
                <a:fillRect/>
              </a:stretch>
            </p:blipFill>
            <p:spPr>
              <a:xfrm>
                <a:off x="197278" y="70204"/>
                <a:ext cx="1217752" cy="724029"/>
              </a:xfrm>
              <a:prstGeom prst="rect">
                <a:avLst/>
              </a:prstGeom>
              <a:ln w="12700" cap="flat">
                <a:noFill/>
                <a:miter lim="400000"/>
              </a:ln>
              <a:effectLst/>
            </p:spPr>
          </p:pic>
        </p:grpSp>
        <p:grpSp>
          <p:nvGrpSpPr>
            <p:cNvPr id="788" name="Abgerundetes Rechteck 91"/>
            <p:cNvGrpSpPr/>
            <p:nvPr/>
          </p:nvGrpSpPr>
          <p:grpSpPr>
            <a:xfrm>
              <a:off x="41999" y="71570"/>
              <a:ext cx="1312841" cy="708192"/>
              <a:chOff x="0" y="0"/>
              <a:chExt cx="1312839" cy="708191"/>
            </a:xfrm>
          </p:grpSpPr>
          <p:sp>
            <p:nvSpPr>
              <p:cNvPr id="786" name="Abgerundetes Rechteck"/>
              <p:cNvSpPr/>
              <p:nvPr/>
            </p:nvSpPr>
            <p:spPr>
              <a:xfrm>
                <a:off x="0" y="0"/>
                <a:ext cx="1312840" cy="708192"/>
              </a:xfrm>
              <a:prstGeom prst="roundRect">
                <a:avLst>
                  <a:gd name="adj" fmla="val 16667"/>
                </a:avLst>
              </a:prstGeom>
              <a:solidFill>
                <a:srgbClr val="FFFFFF">
                  <a:alpha val="60000"/>
                </a:srgbClr>
              </a:solidFill>
              <a:ln w="12700" cap="flat">
                <a:noFill/>
                <a:miter lim="400000"/>
              </a:ln>
              <a:effectLst/>
            </p:spPr>
            <p:txBody>
              <a:bodyPr wrap="square" lIns="107999" tIns="107999" rIns="107999" bIns="107999" numCol="1" anchor="ctr">
                <a:normAutofit fontScale="100000" lnSpcReduction="0"/>
              </a:bodyPr>
              <a:lstStyle/>
              <a:p>
                <a:pPr algn="ctr">
                  <a:defRPr b="1" sz="2200"/>
                </a:pPr>
              </a:p>
            </p:txBody>
          </p:sp>
          <p:sp>
            <p:nvSpPr>
              <p:cNvPr id="787" name="ItemNet"/>
              <p:cNvSpPr txBox="1"/>
              <p:nvPr/>
            </p:nvSpPr>
            <p:spPr>
              <a:xfrm>
                <a:off x="34570" y="193565"/>
                <a:ext cx="1243699" cy="3210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2200"/>
                </a:lvl1pPr>
              </a:lstStyle>
              <a:p>
                <a:pPr/>
                <a:r>
                  <a:t>ItemNet</a:t>
                </a:r>
              </a:p>
            </p:txBody>
          </p:sp>
        </p:grpSp>
      </p:grpSp>
      <p:grpSp>
        <p:nvGrpSpPr>
          <p:cNvPr id="798" name="Group 36"/>
          <p:cNvGrpSpPr/>
          <p:nvPr/>
        </p:nvGrpSpPr>
        <p:grpSpPr>
          <a:xfrm>
            <a:off x="2410575" y="1581562"/>
            <a:ext cx="1514746" cy="948634"/>
            <a:chOff x="0" y="0"/>
            <a:chExt cx="1514744" cy="948632"/>
          </a:xfrm>
        </p:grpSpPr>
        <p:grpSp>
          <p:nvGrpSpPr>
            <p:cNvPr id="796" name="Gruppierung 89"/>
            <p:cNvGrpSpPr/>
            <p:nvPr/>
          </p:nvGrpSpPr>
          <p:grpSpPr>
            <a:xfrm>
              <a:off x="0" y="138459"/>
              <a:ext cx="1326239" cy="810174"/>
              <a:chOff x="0" y="0"/>
              <a:chExt cx="1326238" cy="810173"/>
            </a:xfrm>
          </p:grpSpPr>
          <p:grpSp>
            <p:nvGrpSpPr>
              <p:cNvPr id="792" name="Gruppierung 90"/>
              <p:cNvGrpSpPr/>
              <p:nvPr/>
            </p:nvGrpSpPr>
            <p:grpSpPr>
              <a:xfrm>
                <a:off x="-1" y="0"/>
                <a:ext cx="1326240" cy="810174"/>
                <a:chOff x="0" y="0"/>
                <a:chExt cx="1326238" cy="810173"/>
              </a:xfrm>
            </p:grpSpPr>
            <p:sp>
              <p:nvSpPr>
                <p:cNvPr id="790" name="Rechteck 92"/>
                <p:cNvSpPr/>
                <p:nvPr/>
              </p:nvSpPr>
              <p:spPr>
                <a:xfrm>
                  <a:off x="-1" y="0"/>
                  <a:ext cx="1326240" cy="810174"/>
                </a:xfrm>
                <a:prstGeom prst="rect">
                  <a:avLst/>
                </a:prstGeom>
                <a:solidFill>
                  <a:srgbClr val="FFFFFF"/>
                </a:solidFill>
                <a:ln w="12700" cap="flat">
                  <a:solidFill>
                    <a:schemeClr val="accent2"/>
                  </a:solidFill>
                  <a:prstDash val="solid"/>
                  <a:round/>
                </a:ln>
                <a:effectLst>
                  <a:outerShdw sx="100000" sy="100000" kx="0" ky="0" algn="b" rotWithShape="0" blurRad="38100" dist="23000" dir="5400000">
                    <a:srgbClr val="000000">
                      <a:alpha val="35000"/>
                    </a:srgbClr>
                  </a:outerShdw>
                </a:effectLst>
              </p:spPr>
              <p:txBody>
                <a:bodyPr wrap="square" lIns="107999" tIns="107999" rIns="107999" bIns="107999" numCol="1" anchor="ctr">
                  <a:normAutofit fontScale="100000" lnSpcReduction="0"/>
                </a:bodyPr>
                <a:lstStyle/>
                <a:p>
                  <a:pPr algn="ctr">
                    <a:defRPr sz="900"/>
                  </a:pPr>
                </a:p>
              </p:txBody>
            </p:sp>
            <p:pic>
              <p:nvPicPr>
                <p:cNvPr id="791" name="Bild 93" descr="Bild 93"/>
                <p:cNvPicPr>
                  <a:picLocks noChangeAspect="1"/>
                </p:cNvPicPr>
                <p:nvPr/>
              </p:nvPicPr>
              <p:blipFill>
                <a:blip r:embed="rId2">
                  <a:extLst/>
                </a:blip>
                <a:stretch>
                  <a:fillRect/>
                </a:stretch>
              </p:blipFill>
              <p:spPr>
                <a:xfrm>
                  <a:off x="45232" y="68138"/>
                  <a:ext cx="1188222" cy="702722"/>
                </a:xfrm>
                <a:prstGeom prst="rect">
                  <a:avLst/>
                </a:prstGeom>
                <a:ln w="12700" cap="flat">
                  <a:noFill/>
                  <a:miter lim="400000"/>
                </a:ln>
                <a:effectLst/>
              </p:spPr>
            </p:pic>
          </p:grpSp>
          <p:grpSp>
            <p:nvGrpSpPr>
              <p:cNvPr id="795" name="Abgerundetes Rechteck 91"/>
              <p:cNvGrpSpPr/>
              <p:nvPr/>
            </p:nvGrpSpPr>
            <p:grpSpPr>
              <a:xfrm>
                <a:off x="45232" y="83508"/>
                <a:ext cx="1281006" cy="687351"/>
                <a:chOff x="0" y="0"/>
                <a:chExt cx="1281004" cy="687349"/>
              </a:xfrm>
            </p:grpSpPr>
            <p:sp>
              <p:nvSpPr>
                <p:cNvPr id="793" name="Abgerundetes Rechteck"/>
                <p:cNvSpPr/>
                <p:nvPr/>
              </p:nvSpPr>
              <p:spPr>
                <a:xfrm>
                  <a:off x="0" y="0"/>
                  <a:ext cx="1281005" cy="687350"/>
                </a:xfrm>
                <a:prstGeom prst="roundRect">
                  <a:avLst>
                    <a:gd name="adj" fmla="val 16667"/>
                  </a:avLst>
                </a:prstGeom>
                <a:solidFill>
                  <a:srgbClr val="FFFFFF">
                    <a:alpha val="60000"/>
                  </a:srgbClr>
                </a:solidFill>
                <a:ln w="12700" cap="flat">
                  <a:noFill/>
                  <a:miter lim="400000"/>
                </a:ln>
                <a:effectLst/>
              </p:spPr>
              <p:txBody>
                <a:bodyPr wrap="square" lIns="107999" tIns="107999" rIns="107999" bIns="107999" numCol="1" anchor="ctr">
                  <a:normAutofit fontScale="100000" lnSpcReduction="0"/>
                </a:bodyPr>
                <a:lstStyle/>
                <a:p>
                  <a:pPr algn="ctr">
                    <a:defRPr b="1" sz="2200"/>
                  </a:pPr>
                </a:p>
              </p:txBody>
            </p:sp>
            <p:sp>
              <p:nvSpPr>
                <p:cNvPr id="794" name="UserNet"/>
                <p:cNvSpPr txBox="1"/>
                <p:nvPr/>
              </p:nvSpPr>
              <p:spPr>
                <a:xfrm>
                  <a:off x="33553" y="183144"/>
                  <a:ext cx="1213898" cy="3210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2200"/>
                  </a:lvl1pPr>
                </a:lstStyle>
                <a:p>
                  <a:pPr/>
                  <a:r>
                    <a:t>UserNet</a:t>
                  </a:r>
                </a:p>
              </p:txBody>
            </p:sp>
          </p:grpSp>
        </p:grpSp>
        <p:pic>
          <p:nvPicPr>
            <p:cNvPr id="797" name="Bild 121" descr="Bild 121"/>
            <p:cNvPicPr>
              <a:picLocks noChangeAspect="1"/>
            </p:cNvPicPr>
            <p:nvPr/>
          </p:nvPicPr>
          <p:blipFill>
            <a:blip r:embed="rId3">
              <a:extLst/>
            </a:blip>
            <a:stretch>
              <a:fillRect/>
            </a:stretch>
          </p:blipFill>
          <p:spPr>
            <a:xfrm>
              <a:off x="989837" y="0"/>
              <a:ext cx="524909" cy="418031"/>
            </a:xfrm>
            <a:prstGeom prst="rect">
              <a:avLst/>
            </a:prstGeom>
            <a:ln w="12700" cap="flat">
              <a:noFill/>
              <a:miter lim="400000"/>
            </a:ln>
            <a:effectLst/>
          </p:spPr>
        </p:pic>
      </p:grpSp>
      <p:grpSp>
        <p:nvGrpSpPr>
          <p:cNvPr id="807" name="Group 43"/>
          <p:cNvGrpSpPr/>
          <p:nvPr/>
        </p:nvGrpSpPr>
        <p:grpSpPr>
          <a:xfrm>
            <a:off x="3644029" y="3093966"/>
            <a:ext cx="1565711" cy="957831"/>
            <a:chOff x="0" y="0"/>
            <a:chExt cx="1565710" cy="957829"/>
          </a:xfrm>
        </p:grpSpPr>
        <p:grpSp>
          <p:nvGrpSpPr>
            <p:cNvPr id="805" name="Gruppierung 89"/>
            <p:cNvGrpSpPr/>
            <p:nvPr/>
          </p:nvGrpSpPr>
          <p:grpSpPr>
            <a:xfrm>
              <a:off x="-1" y="139802"/>
              <a:ext cx="1416684" cy="818028"/>
              <a:chOff x="0" y="0"/>
              <a:chExt cx="1416683" cy="818027"/>
            </a:xfrm>
          </p:grpSpPr>
          <p:grpSp>
            <p:nvGrpSpPr>
              <p:cNvPr id="801" name="Gruppierung 90"/>
              <p:cNvGrpSpPr/>
              <p:nvPr/>
            </p:nvGrpSpPr>
            <p:grpSpPr>
              <a:xfrm>
                <a:off x="-1" y="-1"/>
                <a:ext cx="1416685" cy="818029"/>
                <a:chOff x="0" y="0"/>
                <a:chExt cx="1416683" cy="818027"/>
              </a:xfrm>
            </p:grpSpPr>
            <p:sp>
              <p:nvSpPr>
                <p:cNvPr id="799" name="Rechteck 92"/>
                <p:cNvSpPr/>
                <p:nvPr/>
              </p:nvSpPr>
              <p:spPr>
                <a:xfrm>
                  <a:off x="-1" y="-1"/>
                  <a:ext cx="1416685" cy="818029"/>
                </a:xfrm>
                <a:prstGeom prst="rect">
                  <a:avLst/>
                </a:prstGeom>
                <a:solidFill>
                  <a:srgbClr val="FFFFFF"/>
                </a:solidFill>
                <a:ln w="12700" cap="flat">
                  <a:solidFill>
                    <a:schemeClr val="accent2"/>
                  </a:solidFill>
                  <a:prstDash val="solid"/>
                  <a:round/>
                </a:ln>
                <a:effectLst>
                  <a:outerShdw sx="100000" sy="100000" kx="0" ky="0" algn="b" rotWithShape="0" blurRad="38100" dist="23000" dir="5400000">
                    <a:srgbClr val="000000">
                      <a:alpha val="35000"/>
                    </a:srgbClr>
                  </a:outerShdw>
                </a:effectLst>
              </p:spPr>
              <p:txBody>
                <a:bodyPr wrap="square" lIns="107999" tIns="107999" rIns="107999" bIns="107999" numCol="1" anchor="ctr">
                  <a:normAutofit fontScale="100000" lnSpcReduction="0"/>
                </a:bodyPr>
                <a:lstStyle/>
                <a:p>
                  <a:pPr algn="ctr">
                    <a:defRPr sz="900"/>
                  </a:pPr>
                </a:p>
              </p:txBody>
            </p:sp>
            <p:pic>
              <p:nvPicPr>
                <p:cNvPr id="800" name="Bild 93" descr="Bild 93"/>
                <p:cNvPicPr>
                  <a:picLocks noChangeAspect="1"/>
                </p:cNvPicPr>
                <p:nvPr/>
              </p:nvPicPr>
              <p:blipFill>
                <a:blip r:embed="rId2">
                  <a:extLst/>
                </a:blip>
                <a:stretch>
                  <a:fillRect/>
                </a:stretch>
              </p:blipFill>
              <p:spPr>
                <a:xfrm>
                  <a:off x="48317" y="68798"/>
                  <a:ext cx="1269254" cy="709535"/>
                </a:xfrm>
                <a:prstGeom prst="rect">
                  <a:avLst/>
                </a:prstGeom>
                <a:ln w="12700" cap="flat">
                  <a:noFill/>
                  <a:miter lim="400000"/>
                </a:ln>
                <a:effectLst/>
              </p:spPr>
            </p:pic>
          </p:grpSp>
          <p:grpSp>
            <p:nvGrpSpPr>
              <p:cNvPr id="804" name="Abgerundetes Rechteck 91"/>
              <p:cNvGrpSpPr/>
              <p:nvPr/>
            </p:nvGrpSpPr>
            <p:grpSpPr>
              <a:xfrm>
                <a:off x="48317" y="84317"/>
                <a:ext cx="1368365" cy="694015"/>
                <a:chOff x="0" y="0"/>
                <a:chExt cx="1368364" cy="694013"/>
              </a:xfrm>
            </p:grpSpPr>
            <p:sp>
              <p:nvSpPr>
                <p:cNvPr id="802" name="Abgerundetes Rechteck"/>
                <p:cNvSpPr/>
                <p:nvPr/>
              </p:nvSpPr>
              <p:spPr>
                <a:xfrm>
                  <a:off x="0" y="0"/>
                  <a:ext cx="1368365" cy="694014"/>
                </a:xfrm>
                <a:prstGeom prst="roundRect">
                  <a:avLst>
                    <a:gd name="adj" fmla="val 16667"/>
                  </a:avLst>
                </a:prstGeom>
                <a:solidFill>
                  <a:srgbClr val="FFFFFF">
                    <a:alpha val="60000"/>
                  </a:srgbClr>
                </a:solidFill>
                <a:ln w="12700" cap="flat">
                  <a:noFill/>
                  <a:miter lim="400000"/>
                </a:ln>
                <a:effectLst/>
              </p:spPr>
              <p:txBody>
                <a:bodyPr wrap="square" lIns="107999" tIns="107999" rIns="107999" bIns="107999" numCol="1" anchor="ctr">
                  <a:normAutofit fontScale="100000" lnSpcReduction="0"/>
                </a:bodyPr>
                <a:lstStyle/>
                <a:p>
                  <a:pPr algn="ctr">
                    <a:defRPr b="1" sz="2200"/>
                  </a:pPr>
                </a:p>
              </p:txBody>
            </p:sp>
            <p:sp>
              <p:nvSpPr>
                <p:cNvPr id="803" name="RankNet"/>
                <p:cNvSpPr txBox="1"/>
                <p:nvPr/>
              </p:nvSpPr>
              <p:spPr>
                <a:xfrm>
                  <a:off x="33879" y="186476"/>
                  <a:ext cx="1300606" cy="3210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2200"/>
                  </a:lvl1pPr>
                </a:lstStyle>
                <a:p>
                  <a:pPr/>
                  <a:r>
                    <a:t>RankNet</a:t>
                  </a:r>
                </a:p>
              </p:txBody>
            </p:sp>
          </p:grpSp>
        </p:grpSp>
        <p:pic>
          <p:nvPicPr>
            <p:cNvPr id="806" name="Bild 121" descr="Bild 121"/>
            <p:cNvPicPr>
              <a:picLocks noChangeAspect="1"/>
            </p:cNvPicPr>
            <p:nvPr/>
          </p:nvPicPr>
          <p:blipFill>
            <a:blip r:embed="rId3">
              <a:extLst/>
            </a:blip>
            <a:stretch>
              <a:fillRect/>
            </a:stretch>
          </p:blipFill>
          <p:spPr>
            <a:xfrm>
              <a:off x="1005005" y="-1"/>
              <a:ext cx="560705" cy="422084"/>
            </a:xfrm>
            <a:prstGeom prst="rect">
              <a:avLst/>
            </a:prstGeom>
            <a:ln w="12700" cap="flat">
              <a:noFill/>
              <a:miter lim="400000"/>
            </a:ln>
            <a:effectLst/>
          </p:spPr>
        </p:pic>
      </p:grpSp>
      <p:sp>
        <p:nvSpPr>
          <p:cNvPr id="808" name="Gerade Verbindung mit Pfeil 30"/>
          <p:cNvSpPr/>
          <p:nvPr/>
        </p:nvSpPr>
        <p:spPr>
          <a:xfrm flipH="1" flipV="1" rot="5400000">
            <a:off x="4036605" y="2577593"/>
            <a:ext cx="1120942" cy="1914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path>
            </a:pathLst>
          </a:custGeom>
          <a:ln w="28575">
            <a:solidFill>
              <a:schemeClr val="accent4">
                <a:alpha val="50000"/>
              </a:schemeClr>
            </a:solidFill>
            <a:headEnd type="triangle"/>
          </a:ln>
        </p:spPr>
        <p:txBody>
          <a:bodyPr lIns="107999" tIns="107999" rIns="107999" bIns="107999" anchor="ctr">
            <a:normAutofit fontScale="100000" lnSpcReduction="0"/>
          </a:bodyPr>
          <a:lstStyle/>
          <a:p>
            <a:pPr/>
          </a:p>
        </p:txBody>
      </p:sp>
      <p:sp>
        <p:nvSpPr>
          <p:cNvPr id="809" name="Gerade Verbindung mit Pfeil 30"/>
          <p:cNvSpPr/>
          <p:nvPr/>
        </p:nvSpPr>
        <p:spPr>
          <a:xfrm flipV="1" rot="16200000">
            <a:off x="3390201" y="2471722"/>
            <a:ext cx="1108660" cy="4154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path>
            </a:pathLst>
          </a:custGeom>
          <a:ln w="28575">
            <a:solidFill>
              <a:schemeClr val="accent4">
                <a:alpha val="50000"/>
              </a:schemeClr>
            </a:solidFill>
            <a:headEnd type="triangle"/>
          </a:ln>
        </p:spPr>
        <p:txBody>
          <a:bodyPr lIns="107999" tIns="107999" rIns="107999" bIns="107999" anchor="ctr">
            <a:normAutofit fontScale="100000" lnSpcReduction="0"/>
          </a:bodyPr>
          <a:lstStyle/>
          <a:p>
            <a:pPr/>
          </a:p>
        </p:txBody>
      </p:sp>
      <p:sp>
        <p:nvSpPr>
          <p:cNvPr id="810" name="Rectangle 60"/>
          <p:cNvSpPr/>
          <p:nvPr/>
        </p:nvSpPr>
        <p:spPr>
          <a:xfrm>
            <a:off x="4700454" y="1655759"/>
            <a:ext cx="1407357" cy="844380"/>
          </a:xfrm>
          <a:prstGeom prst="rect">
            <a:avLst/>
          </a:prstGeom>
          <a:ln w="88900">
            <a:solidFill>
              <a:schemeClr val="accent1"/>
            </a:solidFill>
          </a:ln>
        </p:spPr>
        <p:txBody>
          <a:bodyPr lIns="107999" tIns="107999" rIns="107999" bIns="107999" anchor="ctr">
            <a:normAutofit fontScale="100000" lnSpcReduction="0"/>
          </a:bodyPr>
          <a:lstStyle/>
          <a:p>
            <a:pPr algn="ctr"/>
          </a:p>
        </p:txBody>
      </p:sp>
      <p:pic>
        <p:nvPicPr>
          <p:cNvPr id="811" name="Bild 121" descr="Bild 121"/>
          <p:cNvPicPr>
            <a:picLocks noChangeAspect="1"/>
          </p:cNvPicPr>
          <p:nvPr/>
        </p:nvPicPr>
        <p:blipFill>
          <a:blip r:embed="rId3">
            <a:extLst/>
          </a:blip>
          <a:stretch>
            <a:fillRect/>
          </a:stretch>
        </p:blipFill>
        <p:spPr>
          <a:xfrm>
            <a:off x="5718109" y="1495358"/>
            <a:ext cx="537953" cy="430706"/>
          </a:xfrm>
          <a:prstGeom prst="rect">
            <a:avLst/>
          </a:prstGeom>
          <a:ln w="12700">
            <a:miter lim="400000"/>
          </a:ln>
        </p:spPr>
      </p:pic>
      <p:pic>
        <p:nvPicPr>
          <p:cNvPr id="812" name="Picture 80" descr="Picture 80"/>
          <p:cNvPicPr>
            <a:picLocks noChangeAspect="1"/>
          </p:cNvPicPr>
          <p:nvPr/>
        </p:nvPicPr>
        <p:blipFill>
          <a:blip r:embed="rId4">
            <a:extLst/>
          </a:blip>
          <a:stretch>
            <a:fillRect/>
          </a:stretch>
        </p:blipFill>
        <p:spPr>
          <a:xfrm>
            <a:off x="5897765" y="1965760"/>
            <a:ext cx="831390" cy="831390"/>
          </a:xfrm>
          <a:prstGeom prst="rect">
            <a:avLst/>
          </a:prstGeom>
          <a:ln w="12700">
            <a:miter lim="400000"/>
          </a:ln>
        </p:spPr>
      </p:pic>
      <p:sp>
        <p:nvSpPr>
          <p:cNvPr id="813" name="TextBox 88"/>
          <p:cNvSpPr txBox="1"/>
          <p:nvPr/>
        </p:nvSpPr>
        <p:spPr>
          <a:xfrm>
            <a:off x="133579" y="4137352"/>
            <a:ext cx="7020899" cy="176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171450" indent="-171450">
              <a:lnSpc>
                <a:spcPct val="150000"/>
              </a:lnSpc>
              <a:buClr>
                <a:schemeClr val="accent1"/>
              </a:buClr>
              <a:buSzPct val="120000"/>
              <a:buFont typeface="Arial"/>
              <a:buChar char="•"/>
              <a:defRPr sz="2000">
                <a:solidFill>
                  <a:srgbClr val="000000"/>
                </a:solidFill>
                <a:latin typeface="Tahoma"/>
                <a:ea typeface="Tahoma"/>
                <a:cs typeface="Tahoma"/>
                <a:sym typeface="Tahoma"/>
              </a:defRPr>
            </a:pPr>
            <a:r>
              <a:t> Hourly scheduled Jenkins job.</a:t>
            </a:r>
          </a:p>
          <a:p>
            <a:pPr marL="171450" indent="-171450">
              <a:lnSpc>
                <a:spcPct val="150000"/>
              </a:lnSpc>
              <a:buClr>
                <a:schemeClr val="accent1"/>
              </a:buClr>
              <a:buSzPct val="120000"/>
              <a:buFont typeface="Arial"/>
              <a:buChar char="•"/>
              <a:defRPr sz="2000">
                <a:solidFill>
                  <a:srgbClr val="000000"/>
                </a:solidFill>
                <a:latin typeface="Tahoma"/>
                <a:ea typeface="Tahoma"/>
                <a:cs typeface="Tahoma"/>
                <a:sym typeface="Tahoma"/>
              </a:defRPr>
            </a:pPr>
            <a:r>
              <a:t> Consume all items embedding from Kafka topic.</a:t>
            </a:r>
          </a:p>
          <a:p>
            <a:pPr marL="171450" indent="-171450">
              <a:lnSpc>
                <a:spcPct val="150000"/>
              </a:lnSpc>
              <a:buClr>
                <a:schemeClr val="accent1"/>
              </a:buClr>
              <a:buSzPct val="120000"/>
              <a:buFont typeface="Arial"/>
              <a:buChar char="•"/>
              <a:defRPr sz="2000">
                <a:solidFill>
                  <a:srgbClr val="000000"/>
                </a:solidFill>
                <a:latin typeface="Tahoma"/>
                <a:ea typeface="Tahoma"/>
                <a:cs typeface="Tahoma"/>
                <a:sym typeface="Tahoma"/>
              </a:defRPr>
            </a:pPr>
            <a:r>
              <a:t> Build new Annoy index file and push it to </a:t>
            </a:r>
            <a:br/>
            <a:r>
              <a:t> an Object Storage.</a:t>
            </a:r>
          </a:p>
        </p:txBody>
      </p:sp>
      <p:grpSp>
        <p:nvGrpSpPr>
          <p:cNvPr id="852" name="Group 83"/>
          <p:cNvGrpSpPr/>
          <p:nvPr/>
        </p:nvGrpSpPr>
        <p:grpSpPr>
          <a:xfrm>
            <a:off x="6597042" y="998804"/>
            <a:ext cx="4769654" cy="5055912"/>
            <a:chOff x="0" y="0"/>
            <a:chExt cx="4769653" cy="5055910"/>
          </a:xfrm>
        </p:grpSpPr>
        <p:grpSp>
          <p:nvGrpSpPr>
            <p:cNvPr id="816" name="Abgerundetes Rechteck 41"/>
            <p:cNvGrpSpPr/>
            <p:nvPr/>
          </p:nvGrpSpPr>
          <p:grpSpPr>
            <a:xfrm>
              <a:off x="1459150" y="125867"/>
              <a:ext cx="1853447" cy="602149"/>
              <a:chOff x="0" y="0"/>
              <a:chExt cx="1853445" cy="602148"/>
            </a:xfrm>
          </p:grpSpPr>
          <p:sp>
            <p:nvSpPr>
              <p:cNvPr id="814" name="Abgerundetes Rechteck"/>
              <p:cNvSpPr/>
              <p:nvPr/>
            </p:nvSpPr>
            <p:spPr>
              <a:xfrm>
                <a:off x="0" y="0"/>
                <a:ext cx="1853446" cy="602149"/>
              </a:xfrm>
              <a:prstGeom prst="roundRect">
                <a:avLst>
                  <a:gd name="adj" fmla="val 16667"/>
                </a:avLst>
              </a:prstGeom>
              <a:noFill/>
              <a:ln w="28575" cap="flat">
                <a:solidFill>
                  <a:schemeClr val="accent4">
                    <a:alpha val="50000"/>
                  </a:schemeClr>
                </a:solidFill>
                <a:prstDash val="solid"/>
                <a:round/>
              </a:ln>
              <a:effectLst/>
            </p:spPr>
            <p:txBody>
              <a:bodyPr wrap="square" lIns="107999" tIns="107999" rIns="107999" bIns="107999" numCol="1" anchor="ctr">
                <a:normAutofit fontScale="100000" lnSpcReduction="0"/>
              </a:bodyPr>
              <a:lstStyle/>
              <a:p>
                <a:pPr algn="ctr">
                  <a:lnSpc>
                    <a:spcPct val="80000"/>
                  </a:lnSpc>
                  <a:defRPr sz="1100"/>
                </a:pPr>
              </a:p>
            </p:txBody>
          </p:sp>
          <p:sp>
            <p:nvSpPr>
              <p:cNvPr id="815" name="Kafka – items topic"/>
              <p:cNvSpPr txBox="1"/>
              <p:nvPr/>
            </p:nvSpPr>
            <p:spPr>
              <a:xfrm>
                <a:off x="29393" y="29394"/>
                <a:ext cx="1794659" cy="5433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6000" tIns="36000" rIns="36000" bIns="36000" numCol="1" anchor="ctr">
                <a:normAutofit fontScale="100000" lnSpcReduction="0"/>
              </a:bodyPr>
              <a:lstStyle/>
              <a:p>
                <a:pPr algn="ctr" defTabSz="768095">
                  <a:lnSpc>
                    <a:spcPct val="80000"/>
                  </a:lnSpc>
                  <a:defRPr b="1" sz="924"/>
                </a:pPr>
              </a:p>
              <a:p>
                <a:pPr algn="ctr" defTabSz="768095">
                  <a:lnSpc>
                    <a:spcPct val="80000"/>
                  </a:lnSpc>
                  <a:defRPr b="1" sz="1175"/>
                </a:pPr>
                <a:r>
                  <a:t>Kafka </a:t>
                </a:r>
                <a:r>
                  <a:t>–</a:t>
                </a:r>
                <a:r>
                  <a:t> items topic</a:t>
                </a:r>
                <a:endParaRPr sz="1679"/>
              </a:p>
            </p:txBody>
          </p:sp>
        </p:grpSp>
        <p:sp>
          <p:nvSpPr>
            <p:cNvPr id="817" name="Gerade Verbindung mit Pfeil 30"/>
            <p:cNvSpPr/>
            <p:nvPr/>
          </p:nvSpPr>
          <p:spPr>
            <a:xfrm flipV="1">
              <a:off x="2383530" y="728015"/>
              <a:ext cx="2343" cy="304520"/>
            </a:xfrm>
            <a:prstGeom prst="line">
              <a:avLst/>
            </a:prstGeom>
            <a:noFill/>
            <a:ln w="28575" cap="flat">
              <a:solidFill>
                <a:schemeClr val="accent4">
                  <a:alpha val="50000"/>
                </a:schemeClr>
              </a:solidFill>
              <a:prstDash val="solid"/>
              <a:round/>
              <a:headEnd type="triangle" w="med" len="med"/>
            </a:ln>
            <a:effectLst/>
          </p:spPr>
          <p:txBody>
            <a:bodyPr wrap="square" lIns="45719" tIns="45719" rIns="45719" bIns="45719" numCol="1" anchor="t">
              <a:noAutofit/>
            </a:bodyPr>
            <a:lstStyle/>
            <a:p>
              <a:pPr/>
            </a:p>
          </p:txBody>
        </p:sp>
        <p:grpSp>
          <p:nvGrpSpPr>
            <p:cNvPr id="820" name="Abgerundetes Rechteck 41"/>
            <p:cNvGrpSpPr/>
            <p:nvPr/>
          </p:nvGrpSpPr>
          <p:grpSpPr>
            <a:xfrm>
              <a:off x="1459150" y="2335511"/>
              <a:ext cx="1853447" cy="572096"/>
              <a:chOff x="0" y="0"/>
              <a:chExt cx="1853445" cy="572095"/>
            </a:xfrm>
          </p:grpSpPr>
          <p:sp>
            <p:nvSpPr>
              <p:cNvPr id="818" name="Abgerundetes Rechteck"/>
              <p:cNvSpPr/>
              <p:nvPr/>
            </p:nvSpPr>
            <p:spPr>
              <a:xfrm>
                <a:off x="0" y="0"/>
                <a:ext cx="1853446" cy="572096"/>
              </a:xfrm>
              <a:prstGeom prst="roundRect">
                <a:avLst>
                  <a:gd name="adj" fmla="val 16667"/>
                </a:avLst>
              </a:prstGeom>
              <a:noFill/>
              <a:ln w="28575" cap="flat">
                <a:solidFill>
                  <a:schemeClr val="accent4">
                    <a:alpha val="50000"/>
                  </a:schemeClr>
                </a:solidFill>
                <a:prstDash val="solid"/>
                <a:round/>
              </a:ln>
              <a:effectLst/>
            </p:spPr>
            <p:txBody>
              <a:bodyPr wrap="square" lIns="107999" tIns="107999" rIns="107999" bIns="107999" numCol="1" anchor="ctr">
                <a:normAutofit fontScale="100000" lnSpcReduction="0"/>
              </a:bodyPr>
              <a:lstStyle/>
              <a:p>
                <a:pPr algn="ctr">
                  <a:lnSpc>
                    <a:spcPct val="80000"/>
                  </a:lnSpc>
                  <a:defRPr sz="1100"/>
                </a:pPr>
              </a:p>
            </p:txBody>
          </p:sp>
          <p:sp>
            <p:nvSpPr>
              <p:cNvPr id="819" name="Kafka – items embedding topic"/>
              <p:cNvSpPr txBox="1"/>
              <p:nvPr/>
            </p:nvSpPr>
            <p:spPr>
              <a:xfrm>
                <a:off x="27926" y="27926"/>
                <a:ext cx="1797593" cy="5162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6000" tIns="36000" rIns="36000" bIns="36000" numCol="1" anchor="ctr">
                <a:normAutofit fontScale="100000" lnSpcReduction="0"/>
              </a:bodyPr>
              <a:lstStyle/>
              <a:p>
                <a:pPr algn="ctr" defTabSz="594359">
                  <a:lnSpc>
                    <a:spcPct val="80000"/>
                  </a:lnSpc>
                  <a:defRPr b="1" sz="714"/>
                </a:pPr>
              </a:p>
              <a:p>
                <a:pPr algn="ctr" defTabSz="594359">
                  <a:lnSpc>
                    <a:spcPct val="80000"/>
                  </a:lnSpc>
                  <a:defRPr b="1" sz="909"/>
                </a:pPr>
                <a:r>
                  <a:t>Kafka </a:t>
                </a:r>
                <a:r>
                  <a:t>–</a:t>
                </a:r>
                <a:r>
                  <a:t> items embedding topic</a:t>
                </a:r>
                <a:endParaRPr sz="1300"/>
              </a:p>
            </p:txBody>
          </p:sp>
        </p:grpSp>
        <p:sp>
          <p:nvSpPr>
            <p:cNvPr id="821" name="Gerade Verbindung mit Pfeil 30"/>
            <p:cNvSpPr/>
            <p:nvPr/>
          </p:nvSpPr>
          <p:spPr>
            <a:xfrm flipH="1" flipV="1">
              <a:off x="2383531" y="1992532"/>
              <a:ext cx="2343" cy="342980"/>
            </a:xfrm>
            <a:prstGeom prst="line">
              <a:avLst/>
            </a:prstGeom>
            <a:noFill/>
            <a:ln w="28575" cap="flat">
              <a:solidFill>
                <a:schemeClr val="accent4">
                  <a:alpha val="50000"/>
                </a:schemeClr>
              </a:solidFill>
              <a:prstDash val="solid"/>
              <a:round/>
              <a:headEnd type="triangle" w="med" len="med"/>
            </a:ln>
            <a:effectLst/>
          </p:spPr>
          <p:txBody>
            <a:bodyPr wrap="square" lIns="45719" tIns="45719" rIns="45719" bIns="45719" numCol="1" anchor="t">
              <a:noAutofit/>
            </a:bodyPr>
            <a:lstStyle/>
            <a:p>
              <a:pPr/>
            </a:p>
          </p:txBody>
        </p:sp>
        <p:sp>
          <p:nvSpPr>
            <p:cNvPr id="822" name="Rectangle 78"/>
            <p:cNvSpPr/>
            <p:nvPr/>
          </p:nvSpPr>
          <p:spPr>
            <a:xfrm>
              <a:off x="0" y="0"/>
              <a:ext cx="4769654" cy="4422556"/>
            </a:xfrm>
            <a:prstGeom prst="rect">
              <a:avLst/>
            </a:prstGeom>
            <a:noFill/>
            <a:ln w="63500" cap="flat">
              <a:solidFill>
                <a:schemeClr val="accent1"/>
              </a:solidFill>
              <a:prstDash val="solid"/>
              <a:round/>
            </a:ln>
            <a:effectLst/>
          </p:spPr>
          <p:txBody>
            <a:bodyPr wrap="square" lIns="107999" tIns="107999" rIns="107999" bIns="107999" numCol="1" anchor="ctr">
              <a:normAutofit fontScale="100000" lnSpcReduction="0"/>
            </a:bodyPr>
            <a:lstStyle/>
            <a:p>
              <a:pPr algn="ctr"/>
            </a:p>
          </p:txBody>
        </p:sp>
        <p:grpSp>
          <p:nvGrpSpPr>
            <p:cNvPr id="835" name="Group 30"/>
            <p:cNvGrpSpPr/>
            <p:nvPr/>
          </p:nvGrpSpPr>
          <p:grpSpPr>
            <a:xfrm>
              <a:off x="393365" y="987442"/>
              <a:ext cx="3980329" cy="1005091"/>
              <a:chOff x="0" y="0"/>
              <a:chExt cx="3980327" cy="1005089"/>
            </a:xfrm>
          </p:grpSpPr>
          <p:grpSp>
            <p:nvGrpSpPr>
              <p:cNvPr id="832" name="Group 22"/>
              <p:cNvGrpSpPr/>
              <p:nvPr/>
            </p:nvGrpSpPr>
            <p:grpSpPr>
              <a:xfrm>
                <a:off x="0" y="-1"/>
                <a:ext cx="3980328" cy="1005091"/>
                <a:chOff x="0" y="0"/>
                <a:chExt cx="3980327" cy="1005089"/>
              </a:xfrm>
            </p:grpSpPr>
            <p:sp>
              <p:nvSpPr>
                <p:cNvPr id="823" name="Flussdiagramm: Prozess 119"/>
                <p:cNvSpPr/>
                <p:nvPr/>
              </p:nvSpPr>
              <p:spPr>
                <a:xfrm>
                  <a:off x="0" y="45091"/>
                  <a:ext cx="3980328" cy="959999"/>
                </a:xfrm>
                <a:prstGeom prst="rect">
                  <a:avLst/>
                </a:prstGeom>
                <a:noFill/>
                <a:ln w="25400" cap="flat">
                  <a:solidFill>
                    <a:srgbClr val="535353"/>
                  </a:solidFill>
                  <a:prstDash val="sysDot"/>
                  <a:round/>
                </a:ln>
                <a:effectLst/>
              </p:spPr>
              <p:txBody>
                <a:bodyPr wrap="square" lIns="107999" tIns="107999" rIns="107999" bIns="107999" numCol="1" anchor="t">
                  <a:normAutofit fontScale="100000" lnSpcReduction="0"/>
                </a:bodyPr>
                <a:lstStyle/>
                <a:p>
                  <a:pPr algn="ctr">
                    <a:spcBef>
                      <a:spcPts val="300"/>
                    </a:spcBef>
                    <a:defRPr sz="1600"/>
                  </a:pPr>
                </a:p>
              </p:txBody>
            </p:sp>
            <p:grpSp>
              <p:nvGrpSpPr>
                <p:cNvPr id="826" name="Abgerundetes Rechteck 41"/>
                <p:cNvGrpSpPr/>
                <p:nvPr/>
              </p:nvGrpSpPr>
              <p:grpSpPr>
                <a:xfrm>
                  <a:off x="155844" y="384700"/>
                  <a:ext cx="1388280" cy="532642"/>
                  <a:chOff x="0" y="0"/>
                  <a:chExt cx="1388279" cy="532640"/>
                </a:xfrm>
              </p:grpSpPr>
              <p:sp>
                <p:nvSpPr>
                  <p:cNvPr id="824" name="Abgerundetes Rechteck"/>
                  <p:cNvSpPr/>
                  <p:nvPr/>
                </p:nvSpPr>
                <p:spPr>
                  <a:xfrm>
                    <a:off x="0" y="0"/>
                    <a:ext cx="1388280" cy="532641"/>
                  </a:xfrm>
                  <a:prstGeom prst="roundRect">
                    <a:avLst>
                      <a:gd name="adj" fmla="val 16667"/>
                    </a:avLst>
                  </a:prstGeom>
                  <a:noFill/>
                  <a:ln w="28575" cap="flat">
                    <a:solidFill>
                      <a:schemeClr val="accent4">
                        <a:alpha val="50000"/>
                      </a:schemeClr>
                    </a:solidFill>
                    <a:prstDash val="solid"/>
                    <a:round/>
                  </a:ln>
                  <a:effectLst/>
                </p:spPr>
                <p:txBody>
                  <a:bodyPr wrap="square" lIns="107999" tIns="107999" rIns="107999" bIns="107999" numCol="1" anchor="ctr">
                    <a:normAutofit fontScale="100000" lnSpcReduction="0"/>
                  </a:bodyPr>
                  <a:lstStyle/>
                  <a:p>
                    <a:pPr algn="ctr">
                      <a:lnSpc>
                        <a:spcPct val="80000"/>
                      </a:lnSpc>
                      <a:defRPr sz="1100"/>
                    </a:pPr>
                  </a:p>
                </p:txBody>
              </p:sp>
              <p:sp>
                <p:nvSpPr>
                  <p:cNvPr id="825" name="Item Embedder"/>
                  <p:cNvSpPr txBox="1"/>
                  <p:nvPr/>
                </p:nvSpPr>
                <p:spPr>
                  <a:xfrm>
                    <a:off x="26000" y="26000"/>
                    <a:ext cx="1336279" cy="4806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6000" tIns="36000" rIns="36000" bIns="36000" numCol="1" anchor="ctr">
                    <a:normAutofit fontScale="100000" lnSpcReduction="0"/>
                  </a:bodyPr>
                  <a:lstStyle/>
                  <a:p>
                    <a:pPr algn="ctr" defTabSz="585215">
                      <a:lnSpc>
                        <a:spcPct val="80000"/>
                      </a:lnSpc>
                      <a:defRPr b="1" sz="704"/>
                    </a:pPr>
                  </a:p>
                  <a:p>
                    <a:pPr algn="ctr" defTabSz="585215">
                      <a:lnSpc>
                        <a:spcPct val="80000"/>
                      </a:lnSpc>
                      <a:defRPr b="1" sz="768"/>
                    </a:pPr>
                    <a:r>
                      <a:t>Item Embedder</a:t>
                    </a:r>
                    <a:endParaRPr sz="1279"/>
                  </a:p>
                  <a:p>
                    <a:pPr algn="ctr" defTabSz="585215">
                      <a:lnSpc>
                        <a:spcPct val="80000"/>
                      </a:lnSpc>
                      <a:defRPr b="1" sz="1024"/>
                    </a:pPr>
                  </a:p>
                </p:txBody>
              </p:sp>
            </p:grpSp>
            <p:sp>
              <p:nvSpPr>
                <p:cNvPr id="827" name="Textfeld 42"/>
                <p:cNvSpPr txBox="1"/>
                <p:nvPr/>
              </p:nvSpPr>
              <p:spPr>
                <a:xfrm>
                  <a:off x="874461" y="0"/>
                  <a:ext cx="2009625"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a:lvl1pPr>
                </a:lstStyle>
                <a:p>
                  <a:pPr/>
                  <a:r>
                    <a:t>Docker Container</a:t>
                  </a:r>
                </a:p>
              </p:txBody>
            </p:sp>
            <p:grpSp>
              <p:nvGrpSpPr>
                <p:cNvPr id="830" name="Abgerundetes Rechteck 41"/>
                <p:cNvGrpSpPr/>
                <p:nvPr/>
              </p:nvGrpSpPr>
              <p:grpSpPr>
                <a:xfrm>
                  <a:off x="2213433" y="365618"/>
                  <a:ext cx="1621905" cy="551724"/>
                  <a:chOff x="0" y="0"/>
                  <a:chExt cx="1621904" cy="551723"/>
                </a:xfrm>
              </p:grpSpPr>
              <p:sp>
                <p:nvSpPr>
                  <p:cNvPr id="828" name="Abgerundetes Rechteck"/>
                  <p:cNvSpPr/>
                  <p:nvPr/>
                </p:nvSpPr>
                <p:spPr>
                  <a:xfrm>
                    <a:off x="0" y="0"/>
                    <a:ext cx="1621905" cy="551724"/>
                  </a:xfrm>
                  <a:prstGeom prst="roundRect">
                    <a:avLst>
                      <a:gd name="adj" fmla="val 16667"/>
                    </a:avLst>
                  </a:prstGeom>
                  <a:noFill/>
                  <a:ln w="28575" cap="flat">
                    <a:solidFill>
                      <a:schemeClr val="accent4">
                        <a:alpha val="50000"/>
                      </a:schemeClr>
                    </a:solidFill>
                    <a:prstDash val="solid"/>
                    <a:round/>
                  </a:ln>
                  <a:effectLst/>
                </p:spPr>
                <p:txBody>
                  <a:bodyPr wrap="square" lIns="107999" tIns="107999" rIns="107999" bIns="107999" numCol="1" anchor="ctr">
                    <a:normAutofit fontScale="100000" lnSpcReduction="0"/>
                  </a:bodyPr>
                  <a:lstStyle/>
                  <a:p>
                    <a:pPr algn="ctr">
                      <a:lnSpc>
                        <a:spcPct val="80000"/>
                      </a:lnSpc>
                      <a:defRPr sz="1100"/>
                    </a:pPr>
                  </a:p>
                </p:txBody>
              </p:sp>
              <p:sp>
                <p:nvSpPr>
                  <p:cNvPr id="829" name="Tensor Serving ItemNet"/>
                  <p:cNvSpPr txBox="1"/>
                  <p:nvPr/>
                </p:nvSpPr>
                <p:spPr>
                  <a:xfrm>
                    <a:off x="26933" y="26932"/>
                    <a:ext cx="1568038" cy="4978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6000" tIns="36000" rIns="36000" bIns="36000" numCol="1" anchor="ctr">
                    <a:normAutofit fontScale="100000" lnSpcReduction="0"/>
                  </a:bodyPr>
                  <a:lstStyle/>
                  <a:p>
                    <a:pPr algn="ctr" defTabSz="594359">
                      <a:lnSpc>
                        <a:spcPct val="80000"/>
                      </a:lnSpc>
                      <a:defRPr b="1" sz="714"/>
                    </a:pPr>
                  </a:p>
                  <a:p>
                    <a:pPr algn="ctr" defTabSz="594359">
                      <a:lnSpc>
                        <a:spcPct val="80000"/>
                      </a:lnSpc>
                      <a:defRPr b="1" sz="909"/>
                    </a:pPr>
                    <a:r>
                      <a:t>Tensor Serving ItemNet</a:t>
                    </a:r>
                    <a:endParaRPr sz="1690"/>
                  </a:p>
                </p:txBody>
              </p:sp>
            </p:grpSp>
            <p:sp>
              <p:nvSpPr>
                <p:cNvPr id="831" name="Textfeld 42"/>
                <p:cNvSpPr txBox="1"/>
                <p:nvPr/>
              </p:nvSpPr>
              <p:spPr>
                <a:xfrm>
                  <a:off x="1544428" y="384701"/>
                  <a:ext cx="519123"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400"/>
                  </a:lvl1pPr>
                </a:lstStyle>
                <a:p>
                  <a:pPr/>
                  <a:r>
                    <a:t>Grpc</a:t>
                  </a:r>
                </a:p>
              </p:txBody>
            </p:sp>
          </p:grpSp>
          <p:sp>
            <p:nvSpPr>
              <p:cNvPr id="833" name="Gerade Verbindung mit Pfeil 30"/>
              <p:cNvSpPr/>
              <p:nvPr/>
            </p:nvSpPr>
            <p:spPr>
              <a:xfrm>
                <a:off x="1655597" y="709511"/>
                <a:ext cx="474443" cy="8062"/>
              </a:xfrm>
              <a:prstGeom prst="line">
                <a:avLst/>
              </a:prstGeom>
              <a:noFill/>
              <a:ln w="28575" cap="flat">
                <a:solidFill>
                  <a:schemeClr val="accent4">
                    <a:alpha val="50000"/>
                  </a:schemeClr>
                </a:solidFill>
                <a:prstDash val="solid"/>
                <a:round/>
                <a:headEnd type="triangle" w="med" len="med"/>
              </a:ln>
              <a:effectLst/>
            </p:spPr>
            <p:txBody>
              <a:bodyPr wrap="square" lIns="45719" tIns="45719" rIns="45719" bIns="45719" numCol="1" anchor="t">
                <a:noAutofit/>
              </a:bodyPr>
              <a:lstStyle/>
              <a:p>
                <a:pPr/>
              </a:p>
            </p:txBody>
          </p:sp>
          <p:sp>
            <p:nvSpPr>
              <p:cNvPr id="834" name="Gerade Verbindung mit Pfeil 30"/>
              <p:cNvSpPr/>
              <p:nvPr/>
            </p:nvSpPr>
            <p:spPr>
              <a:xfrm flipH="1" flipV="1">
                <a:off x="1631049" y="837015"/>
                <a:ext cx="515706" cy="7258"/>
              </a:xfrm>
              <a:prstGeom prst="line">
                <a:avLst/>
              </a:prstGeom>
              <a:noFill/>
              <a:ln w="28575" cap="flat">
                <a:solidFill>
                  <a:schemeClr val="accent4">
                    <a:alpha val="50000"/>
                  </a:schemeClr>
                </a:solidFill>
                <a:prstDash val="solid"/>
                <a:round/>
                <a:headEnd type="triangle" w="med" len="med"/>
              </a:ln>
              <a:effectLst/>
            </p:spPr>
            <p:txBody>
              <a:bodyPr wrap="square" lIns="45719" tIns="45719" rIns="45719" bIns="45719" numCol="1" anchor="t">
                <a:noAutofit/>
              </a:bodyPr>
              <a:lstStyle/>
              <a:p>
                <a:pPr/>
              </a:p>
            </p:txBody>
          </p:sp>
        </p:grpSp>
        <p:grpSp>
          <p:nvGrpSpPr>
            <p:cNvPr id="845" name="Group 54"/>
            <p:cNvGrpSpPr/>
            <p:nvPr/>
          </p:nvGrpSpPr>
          <p:grpSpPr>
            <a:xfrm>
              <a:off x="393365" y="3209836"/>
              <a:ext cx="3980329" cy="1037977"/>
              <a:chOff x="0" y="0"/>
              <a:chExt cx="3980327" cy="1037976"/>
            </a:xfrm>
          </p:grpSpPr>
          <p:sp>
            <p:nvSpPr>
              <p:cNvPr id="836" name="Flussdiagramm: Prozess 119"/>
              <p:cNvSpPr/>
              <p:nvPr/>
            </p:nvSpPr>
            <p:spPr>
              <a:xfrm>
                <a:off x="0" y="18019"/>
                <a:ext cx="3980328" cy="1019958"/>
              </a:xfrm>
              <a:prstGeom prst="rect">
                <a:avLst/>
              </a:prstGeom>
              <a:noFill/>
              <a:ln w="25400" cap="flat">
                <a:solidFill>
                  <a:srgbClr val="535353"/>
                </a:solidFill>
                <a:prstDash val="sysDot"/>
                <a:round/>
              </a:ln>
              <a:effectLst/>
            </p:spPr>
            <p:txBody>
              <a:bodyPr wrap="square" lIns="107999" tIns="107999" rIns="107999" bIns="107999" numCol="1" anchor="t">
                <a:normAutofit fontScale="100000" lnSpcReduction="0"/>
              </a:bodyPr>
              <a:lstStyle/>
              <a:p>
                <a:pPr algn="ctr">
                  <a:spcBef>
                    <a:spcPts val="300"/>
                  </a:spcBef>
                  <a:defRPr sz="1600"/>
                </a:pPr>
              </a:p>
            </p:txBody>
          </p:sp>
          <p:grpSp>
            <p:nvGrpSpPr>
              <p:cNvPr id="839" name="Abgerundetes Rechteck 41"/>
              <p:cNvGrpSpPr/>
              <p:nvPr/>
            </p:nvGrpSpPr>
            <p:grpSpPr>
              <a:xfrm>
                <a:off x="155844" y="378646"/>
                <a:ext cx="1388279" cy="587913"/>
                <a:chOff x="0" y="0"/>
                <a:chExt cx="1388278" cy="587912"/>
              </a:xfrm>
            </p:grpSpPr>
            <p:sp>
              <p:nvSpPr>
                <p:cNvPr id="837" name="Abgerundetes Rechteck"/>
                <p:cNvSpPr/>
                <p:nvPr/>
              </p:nvSpPr>
              <p:spPr>
                <a:xfrm>
                  <a:off x="0" y="0"/>
                  <a:ext cx="1388279" cy="587913"/>
                </a:xfrm>
                <a:prstGeom prst="roundRect">
                  <a:avLst>
                    <a:gd name="adj" fmla="val 16667"/>
                  </a:avLst>
                </a:prstGeom>
                <a:noFill/>
                <a:ln w="28575" cap="flat">
                  <a:solidFill>
                    <a:schemeClr val="accent4">
                      <a:alpha val="50000"/>
                    </a:schemeClr>
                  </a:solidFill>
                  <a:prstDash val="solid"/>
                  <a:round/>
                </a:ln>
                <a:effectLst/>
              </p:spPr>
              <p:txBody>
                <a:bodyPr wrap="square" lIns="107999" tIns="107999" rIns="107999" bIns="107999" numCol="1" anchor="ctr">
                  <a:normAutofit fontScale="100000" lnSpcReduction="0"/>
                </a:bodyPr>
                <a:lstStyle/>
                <a:p>
                  <a:pPr algn="ctr">
                    <a:lnSpc>
                      <a:spcPct val="80000"/>
                    </a:lnSpc>
                    <a:defRPr sz="1100"/>
                  </a:pPr>
                </a:p>
              </p:txBody>
            </p:sp>
            <p:sp>
              <p:nvSpPr>
                <p:cNvPr id="838" name="Consume all items from Kafka"/>
                <p:cNvSpPr txBox="1"/>
                <p:nvPr/>
              </p:nvSpPr>
              <p:spPr>
                <a:xfrm>
                  <a:off x="28698" y="28699"/>
                  <a:ext cx="1330882" cy="5305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6000" tIns="36000" rIns="36000" bIns="36000" numCol="1" anchor="ctr">
                  <a:normAutofit fontScale="100000" lnSpcReduction="0"/>
                </a:bodyPr>
                <a:lstStyle/>
                <a:p>
                  <a:pPr algn="ctr" defTabSz="585215">
                    <a:lnSpc>
                      <a:spcPct val="80000"/>
                    </a:lnSpc>
                    <a:defRPr b="1" sz="704"/>
                  </a:pPr>
                </a:p>
                <a:p>
                  <a:pPr algn="ctr" defTabSz="585215">
                    <a:lnSpc>
                      <a:spcPct val="80000"/>
                    </a:lnSpc>
                    <a:defRPr b="1" sz="704"/>
                  </a:pPr>
                  <a:r>
                    <a:t>Consume all items from Kafka</a:t>
                  </a:r>
                  <a:endParaRPr sz="1856"/>
                </a:p>
                <a:p>
                  <a:pPr algn="ctr" defTabSz="585215">
                    <a:lnSpc>
                      <a:spcPct val="80000"/>
                    </a:lnSpc>
                    <a:defRPr b="1" sz="1024"/>
                  </a:pPr>
                </a:p>
              </p:txBody>
            </p:sp>
          </p:grpSp>
          <p:sp>
            <p:nvSpPr>
              <p:cNvPr id="840" name="Textfeld 42"/>
              <p:cNvSpPr txBox="1"/>
              <p:nvPr/>
            </p:nvSpPr>
            <p:spPr>
              <a:xfrm>
                <a:off x="874461" y="0"/>
                <a:ext cx="2170272"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600"/>
                </a:lvl1pPr>
              </a:lstStyle>
              <a:p>
                <a:pPr/>
                <a:r>
                  <a:t>Hourly scheduled job</a:t>
                </a:r>
              </a:p>
            </p:txBody>
          </p:sp>
          <p:grpSp>
            <p:nvGrpSpPr>
              <p:cNvPr id="843" name="Abgerundetes Rechteck 41"/>
              <p:cNvGrpSpPr/>
              <p:nvPr/>
            </p:nvGrpSpPr>
            <p:grpSpPr>
              <a:xfrm>
                <a:off x="2691403" y="372841"/>
                <a:ext cx="1143934" cy="586150"/>
                <a:chOff x="0" y="0"/>
                <a:chExt cx="1143933" cy="586149"/>
              </a:xfrm>
            </p:grpSpPr>
            <p:sp>
              <p:nvSpPr>
                <p:cNvPr id="841" name="Form"/>
                <p:cNvSpPr/>
                <p:nvPr/>
              </p:nvSpPr>
              <p:spPr>
                <a:xfrm>
                  <a:off x="0" y="0"/>
                  <a:ext cx="1143934" cy="586150"/>
                </a:xfrm>
                <a:custGeom>
                  <a:avLst/>
                  <a:gdLst/>
                  <a:ahLst/>
                  <a:cxnLst>
                    <a:cxn ang="0">
                      <a:pos x="wd2" y="hd2"/>
                    </a:cxn>
                    <a:cxn ang="5400000">
                      <a:pos x="wd2" y="hd2"/>
                    </a:cxn>
                    <a:cxn ang="10800000">
                      <a:pos x="wd2" y="hd2"/>
                    </a:cxn>
                    <a:cxn ang="16200000">
                      <a:pos x="wd2" y="hd2"/>
                    </a:cxn>
                  </a:cxnLst>
                  <a:rect l="0" t="0" r="r" b="b"/>
                  <a:pathLst>
                    <a:path w="21600" h="19255" fill="norm" stroke="1" extrusionOk="0">
                      <a:moveTo>
                        <a:pt x="0" y="0"/>
                      </a:moveTo>
                      <a:lnTo>
                        <a:pt x="21600" y="0"/>
                      </a:lnTo>
                      <a:lnTo>
                        <a:pt x="21600" y="15641"/>
                      </a:lnTo>
                      <a:cubicBezTo>
                        <a:pt x="10800" y="15641"/>
                        <a:pt x="10800" y="21600"/>
                        <a:pt x="0" y="18214"/>
                      </a:cubicBezTo>
                      <a:close/>
                    </a:path>
                  </a:pathLst>
                </a:custGeom>
                <a:noFill/>
                <a:ln w="28575" cap="flat">
                  <a:solidFill>
                    <a:schemeClr val="accent4">
                      <a:alpha val="50000"/>
                    </a:schemeClr>
                  </a:solidFill>
                  <a:prstDash val="solid"/>
                  <a:round/>
                </a:ln>
                <a:effectLst/>
              </p:spPr>
              <p:txBody>
                <a:bodyPr wrap="square" lIns="107999" tIns="107999" rIns="107999" bIns="107999" numCol="1" anchor="ctr">
                  <a:normAutofit fontScale="100000" lnSpcReduction="0"/>
                </a:bodyPr>
                <a:lstStyle/>
                <a:p>
                  <a:pPr algn="ctr">
                    <a:lnSpc>
                      <a:spcPct val="80000"/>
                    </a:lnSpc>
                    <a:defRPr sz="3500"/>
                  </a:pPr>
                </a:p>
              </p:txBody>
            </p:sp>
            <p:sp>
              <p:nvSpPr>
                <p:cNvPr id="842" name="Annoy index file"/>
                <p:cNvSpPr txBox="1"/>
                <p:nvPr/>
              </p:nvSpPr>
              <p:spPr>
                <a:xfrm>
                  <a:off x="0" y="0"/>
                  <a:ext cx="1143933" cy="4761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6000" tIns="36000" rIns="36000" bIns="36000" numCol="1" anchor="ctr">
                  <a:normAutofit fontScale="100000" lnSpcReduction="0"/>
                </a:bodyPr>
                <a:lstStyle/>
                <a:p>
                  <a:pPr algn="ctr" defTabSz="768095">
                    <a:lnSpc>
                      <a:spcPct val="80000"/>
                    </a:lnSpc>
                    <a:defRPr b="1" sz="924"/>
                  </a:pPr>
                </a:p>
                <a:p>
                  <a:pPr algn="ctr" defTabSz="768095">
                    <a:lnSpc>
                      <a:spcPct val="80000"/>
                    </a:lnSpc>
                    <a:defRPr b="1" sz="1175"/>
                  </a:pPr>
                  <a:r>
                    <a:t>Annoy index file</a:t>
                  </a:r>
                </a:p>
              </p:txBody>
            </p:sp>
          </p:grpSp>
          <p:sp>
            <p:nvSpPr>
              <p:cNvPr id="844" name="Textfeld 42"/>
              <p:cNvSpPr txBox="1"/>
              <p:nvPr/>
            </p:nvSpPr>
            <p:spPr>
              <a:xfrm>
                <a:off x="1572564" y="308305"/>
                <a:ext cx="1080528" cy="5284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nSpc>
                    <a:spcPct val="150000"/>
                  </a:lnSpc>
                  <a:defRPr b="1" sz="1200"/>
                </a:pPr>
                <a:r>
                  <a:t>Build Annoy </a:t>
                </a:r>
              </a:p>
              <a:p>
                <a:pPr algn="ctr">
                  <a:lnSpc>
                    <a:spcPct val="150000"/>
                  </a:lnSpc>
                  <a:defRPr b="1" sz="1200"/>
                </a:pPr>
                <a:r>
                  <a:t>index</a:t>
                </a:r>
              </a:p>
            </p:txBody>
          </p:sp>
        </p:grpSp>
        <p:sp>
          <p:nvSpPr>
            <p:cNvPr id="846" name="Gerade Verbindung mit Pfeil 30"/>
            <p:cNvSpPr/>
            <p:nvPr/>
          </p:nvSpPr>
          <p:spPr>
            <a:xfrm flipV="1">
              <a:off x="2383530" y="2907606"/>
              <a:ext cx="2343" cy="320248"/>
            </a:xfrm>
            <a:prstGeom prst="line">
              <a:avLst/>
            </a:prstGeom>
            <a:noFill/>
            <a:ln w="28575" cap="flat">
              <a:solidFill>
                <a:schemeClr val="accent4">
                  <a:alpha val="50000"/>
                </a:schemeClr>
              </a:solidFill>
              <a:prstDash val="solid"/>
              <a:round/>
              <a:headEnd type="triangle" w="med" len="med"/>
            </a:ln>
            <a:effectLst/>
          </p:spPr>
          <p:txBody>
            <a:bodyPr wrap="square" lIns="45719" tIns="45719" rIns="45719" bIns="45719" numCol="1" anchor="t">
              <a:noAutofit/>
            </a:bodyPr>
            <a:lstStyle/>
            <a:p>
              <a:pPr/>
            </a:p>
          </p:txBody>
        </p:sp>
        <p:sp>
          <p:nvSpPr>
            <p:cNvPr id="847" name="Gerade Verbindung mit Pfeil 30"/>
            <p:cNvSpPr/>
            <p:nvPr/>
          </p:nvSpPr>
          <p:spPr>
            <a:xfrm flipH="1">
              <a:off x="1937488" y="3879536"/>
              <a:ext cx="1147282" cy="2904"/>
            </a:xfrm>
            <a:prstGeom prst="line">
              <a:avLst/>
            </a:prstGeom>
            <a:noFill/>
            <a:ln w="28575" cap="flat">
              <a:solidFill>
                <a:schemeClr val="accent4">
                  <a:alpha val="50000"/>
                </a:schemeClr>
              </a:solidFill>
              <a:prstDash val="solid"/>
              <a:round/>
              <a:headEnd type="triangle" w="med" len="med"/>
            </a:ln>
            <a:effectLst/>
          </p:spPr>
          <p:txBody>
            <a:bodyPr wrap="square" lIns="45719" tIns="45719" rIns="45719" bIns="45719" numCol="1" anchor="t">
              <a:noAutofit/>
            </a:bodyPr>
            <a:lstStyle/>
            <a:p>
              <a:pPr/>
            </a:p>
          </p:txBody>
        </p:sp>
        <p:grpSp>
          <p:nvGrpSpPr>
            <p:cNvPr id="850" name="Can 64"/>
            <p:cNvGrpSpPr/>
            <p:nvPr/>
          </p:nvGrpSpPr>
          <p:grpSpPr>
            <a:xfrm>
              <a:off x="1697778" y="4609054"/>
              <a:ext cx="1525961" cy="446857"/>
              <a:chOff x="0" y="0"/>
              <a:chExt cx="1525960" cy="446856"/>
            </a:xfrm>
          </p:grpSpPr>
          <p:sp>
            <p:nvSpPr>
              <p:cNvPr id="848" name="Linie"/>
              <p:cNvSpPr/>
              <p:nvPr/>
            </p:nvSpPr>
            <p:spPr>
              <a:xfrm>
                <a:off x="0" y="0"/>
                <a:ext cx="1525961" cy="4269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700"/>
                    </a:moveTo>
                    <a:cubicBezTo>
                      <a:pt x="21600" y="4191"/>
                      <a:pt x="16765" y="5400"/>
                      <a:pt x="10800" y="5400"/>
                    </a:cubicBezTo>
                    <a:cubicBezTo>
                      <a:pt x="4835" y="5400"/>
                      <a:pt x="0" y="4191"/>
                      <a:pt x="0" y="2700"/>
                    </a:cubicBezTo>
                    <a:cubicBezTo>
                      <a:pt x="0" y="1209"/>
                      <a:pt x="4835" y="0"/>
                      <a:pt x="10800" y="0"/>
                    </a:cubicBezTo>
                    <a:cubicBezTo>
                      <a:pt x="16765" y="0"/>
                      <a:pt x="21600" y="1209"/>
                      <a:pt x="21600" y="2700"/>
                    </a:cubicBezTo>
                    <a:lnTo>
                      <a:pt x="21600" y="18900"/>
                    </a:lnTo>
                    <a:cubicBezTo>
                      <a:pt x="21600" y="20391"/>
                      <a:pt x="16765" y="21600"/>
                      <a:pt x="10800" y="21600"/>
                    </a:cubicBezTo>
                    <a:cubicBezTo>
                      <a:pt x="4835" y="21600"/>
                      <a:pt x="0" y="20391"/>
                      <a:pt x="0" y="18900"/>
                    </a:cubicBezTo>
                    <a:lnTo>
                      <a:pt x="0" y="2700"/>
                    </a:lnTo>
                  </a:path>
                </a:pathLst>
              </a:custGeom>
              <a:noFill/>
              <a:ln w="25400" cap="flat">
                <a:solidFill>
                  <a:schemeClr val="accent4">
                    <a:alpha val="50000"/>
                  </a:schemeClr>
                </a:solidFill>
                <a:prstDash val="solid"/>
                <a:round/>
              </a:ln>
              <a:effectLst/>
            </p:spPr>
            <p:txBody>
              <a:bodyPr wrap="square" lIns="107999" tIns="107999" rIns="107999" bIns="107999" numCol="1" anchor="ctr">
                <a:normAutofit fontScale="100000" lnSpcReduction="0"/>
              </a:bodyPr>
              <a:lstStyle/>
              <a:p>
                <a:pPr algn="ctr">
                  <a:spcBef>
                    <a:spcPts val="300"/>
                  </a:spcBef>
                  <a:defRPr sz="1400"/>
                </a:pPr>
              </a:p>
            </p:txBody>
          </p:sp>
          <p:sp>
            <p:nvSpPr>
              <p:cNvPr id="849" name="Object Storage"/>
              <p:cNvSpPr txBox="1"/>
              <p:nvPr/>
            </p:nvSpPr>
            <p:spPr>
              <a:xfrm>
                <a:off x="0" y="33473"/>
                <a:ext cx="1525961" cy="4133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7999" tIns="107999" rIns="107999" bIns="107999" numCol="1" anchor="ctr">
                <a:spAutoFit/>
              </a:bodyPr>
              <a:lstStyle>
                <a:lvl1pPr algn="ctr">
                  <a:spcBef>
                    <a:spcPts val="300"/>
                  </a:spcBef>
                  <a:defRPr b="1" sz="1400"/>
                </a:lvl1pPr>
              </a:lstStyle>
              <a:p>
                <a:pPr/>
                <a:r>
                  <a:t>Object Storage</a:t>
                </a:r>
              </a:p>
            </p:txBody>
          </p:sp>
        </p:grpSp>
        <p:sp>
          <p:nvSpPr>
            <p:cNvPr id="851" name="Gerade Verbindung mit Pfeil 30"/>
            <p:cNvSpPr/>
            <p:nvPr/>
          </p:nvSpPr>
          <p:spPr>
            <a:xfrm flipH="1" rot="10800000">
              <a:off x="3223739" y="3879536"/>
              <a:ext cx="1374236" cy="9429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5796" y="21600"/>
                  </a:lnTo>
                </a:path>
              </a:pathLst>
            </a:custGeom>
            <a:noFill/>
            <a:ln w="28575" cap="flat">
              <a:solidFill>
                <a:schemeClr val="accent4">
                  <a:alpha val="50000"/>
                </a:schemeClr>
              </a:solidFill>
              <a:prstDash val="solid"/>
              <a:round/>
              <a:headEnd type="triangle" w="med" len="med"/>
            </a:ln>
            <a:effectLst/>
          </p:spPr>
          <p:txBody>
            <a:bodyPr wrap="square" lIns="107999" tIns="107999" rIns="107999" bIns="107999" numCol="1" anchor="ctr">
              <a:normAutofit fontScale="100000" lnSpcReduction="0"/>
            </a:bodyPr>
            <a:lstStyle/>
            <a:p>
              <a:pPr/>
            </a:p>
          </p:txBody>
        </p:sp>
      </p:grpSp>
      <p:sp>
        <p:nvSpPr>
          <p:cNvPr id="853" name="Textfeld 42"/>
          <p:cNvSpPr txBox="1"/>
          <p:nvPr/>
        </p:nvSpPr>
        <p:spPr>
          <a:xfrm>
            <a:off x="10069015" y="5505767"/>
            <a:ext cx="600929" cy="31339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1600"/>
            </a:lvl1pPr>
          </a:lstStyle>
          <a:p>
            <a:pPr/>
            <a:r>
              <a:t>Push</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5" name="Foliennummernplatzhalter 6"/>
          <p:cNvSpPr txBox="1"/>
          <p:nvPr>
            <p:ph type="sldNum" sz="quarter" idx="2"/>
          </p:nvPr>
        </p:nvSpPr>
        <p:spPr>
          <a:xfrm>
            <a:off x="11561364" y="5746203"/>
            <a:ext cx="179091" cy="1778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856" name="Rounded Rectangle 123"/>
          <p:cNvSpPr/>
          <p:nvPr/>
        </p:nvSpPr>
        <p:spPr>
          <a:xfrm>
            <a:off x="176532" y="1117321"/>
            <a:ext cx="2222696" cy="4982456"/>
          </a:xfrm>
          <a:prstGeom prst="roundRect">
            <a:avLst>
              <a:gd name="adj" fmla="val 16667"/>
            </a:avLst>
          </a:prstGeom>
          <a:solidFill>
            <a:srgbClr val="D5D5D5">
              <a:alpha val="40000"/>
            </a:srgbClr>
          </a:solidFill>
          <a:ln w="12700">
            <a:miter lim="400000"/>
          </a:ln>
        </p:spPr>
        <p:txBody>
          <a:bodyPr lIns="107999" tIns="107999" rIns="107999" bIns="107999" anchor="ctr">
            <a:normAutofit fontScale="100000" lnSpcReduction="0"/>
          </a:bodyPr>
          <a:lstStyle/>
          <a:p>
            <a:pPr algn="ctr">
              <a:spcBef>
                <a:spcPts val="300"/>
              </a:spcBef>
              <a:defRPr sz="1200">
                <a:latin typeface="Tahoma"/>
                <a:ea typeface="Tahoma"/>
                <a:cs typeface="Tahoma"/>
                <a:sym typeface="Tahoma"/>
              </a:defRPr>
            </a:pPr>
          </a:p>
        </p:txBody>
      </p:sp>
      <p:sp>
        <p:nvSpPr>
          <p:cNvPr id="857" name="Titel 1"/>
          <p:cNvSpPr txBox="1"/>
          <p:nvPr>
            <p:ph type="title"/>
          </p:nvPr>
        </p:nvSpPr>
        <p:spPr>
          <a:xfrm>
            <a:off x="491820" y="99472"/>
            <a:ext cx="8896379" cy="756296"/>
          </a:xfrm>
          <a:prstGeom prst="rect">
            <a:avLst/>
          </a:prstGeom>
        </p:spPr>
        <p:txBody>
          <a:bodyPr/>
          <a:lstStyle/>
          <a:p>
            <a:pPr defTabSz="768095">
              <a:defRPr sz="3024"/>
            </a:pPr>
            <a:r>
              <a:t>Deep Learning Architecture</a:t>
            </a:r>
            <a:br/>
            <a:r>
              <a:rPr sz="2016"/>
              <a:t>Recommendations Generator</a:t>
            </a:r>
          </a:p>
        </p:txBody>
      </p:sp>
      <p:grpSp>
        <p:nvGrpSpPr>
          <p:cNvPr id="889" name="Group 5"/>
          <p:cNvGrpSpPr/>
          <p:nvPr/>
        </p:nvGrpSpPr>
        <p:grpSpPr>
          <a:xfrm>
            <a:off x="8225084" y="1101042"/>
            <a:ext cx="3867033" cy="2605675"/>
            <a:chOff x="0" y="0"/>
            <a:chExt cx="3867032" cy="2605674"/>
          </a:xfrm>
        </p:grpSpPr>
        <p:grpSp>
          <p:nvGrpSpPr>
            <p:cNvPr id="864" name="Gruppierung 89"/>
            <p:cNvGrpSpPr/>
            <p:nvPr/>
          </p:nvGrpSpPr>
          <p:grpSpPr>
            <a:xfrm>
              <a:off x="2303750" y="200099"/>
              <a:ext cx="1415030" cy="834740"/>
              <a:chOff x="0" y="0"/>
              <a:chExt cx="1415028" cy="834738"/>
            </a:xfrm>
          </p:grpSpPr>
          <p:grpSp>
            <p:nvGrpSpPr>
              <p:cNvPr id="860" name="Gruppierung 90"/>
              <p:cNvGrpSpPr/>
              <p:nvPr/>
            </p:nvGrpSpPr>
            <p:grpSpPr>
              <a:xfrm>
                <a:off x="0" y="0"/>
                <a:ext cx="1415030" cy="834739"/>
                <a:chOff x="0" y="0"/>
                <a:chExt cx="1415028" cy="834738"/>
              </a:xfrm>
            </p:grpSpPr>
            <p:sp>
              <p:nvSpPr>
                <p:cNvPr id="858" name="Rechteck 92"/>
                <p:cNvSpPr/>
                <p:nvPr/>
              </p:nvSpPr>
              <p:spPr>
                <a:xfrm>
                  <a:off x="0" y="0"/>
                  <a:ext cx="1359198" cy="834739"/>
                </a:xfrm>
                <a:prstGeom prst="rect">
                  <a:avLst/>
                </a:prstGeom>
                <a:solidFill>
                  <a:srgbClr val="FFFFFF"/>
                </a:solidFill>
                <a:ln w="12700" cap="flat">
                  <a:solidFill>
                    <a:schemeClr val="accent2"/>
                  </a:solidFill>
                  <a:prstDash val="solid"/>
                  <a:round/>
                </a:ln>
                <a:effectLst>
                  <a:outerShdw sx="100000" sy="100000" kx="0" ky="0" algn="b" rotWithShape="0" blurRad="38100" dist="23000" dir="5400000">
                    <a:srgbClr val="000000">
                      <a:alpha val="35000"/>
                    </a:srgbClr>
                  </a:outerShdw>
                </a:effectLst>
              </p:spPr>
              <p:txBody>
                <a:bodyPr wrap="square" lIns="107999" tIns="107999" rIns="107999" bIns="107999" numCol="1" anchor="ctr">
                  <a:normAutofit fontScale="100000" lnSpcReduction="0"/>
                </a:bodyPr>
                <a:lstStyle/>
                <a:p>
                  <a:pPr algn="ctr">
                    <a:defRPr sz="900"/>
                  </a:pPr>
                </a:p>
              </p:txBody>
            </p:sp>
            <p:pic>
              <p:nvPicPr>
                <p:cNvPr id="859" name="Bild 93" descr="Bild 93"/>
                <p:cNvPicPr>
                  <a:picLocks noChangeAspect="1"/>
                </p:cNvPicPr>
                <p:nvPr/>
              </p:nvPicPr>
              <p:blipFill>
                <a:blip r:embed="rId2">
                  <a:extLst/>
                </a:blip>
                <a:stretch>
                  <a:fillRect/>
                </a:stretch>
              </p:blipFill>
              <p:spPr>
                <a:xfrm>
                  <a:off x="197278" y="70204"/>
                  <a:ext cx="1217752" cy="724029"/>
                </a:xfrm>
                <a:prstGeom prst="rect">
                  <a:avLst/>
                </a:prstGeom>
                <a:ln w="12700" cap="flat">
                  <a:noFill/>
                  <a:miter lim="400000"/>
                </a:ln>
                <a:effectLst/>
              </p:spPr>
            </p:pic>
          </p:grpSp>
          <p:grpSp>
            <p:nvGrpSpPr>
              <p:cNvPr id="863" name="Abgerundetes Rechteck 91"/>
              <p:cNvGrpSpPr/>
              <p:nvPr/>
            </p:nvGrpSpPr>
            <p:grpSpPr>
              <a:xfrm>
                <a:off x="41999" y="71570"/>
                <a:ext cx="1312841" cy="708192"/>
                <a:chOff x="0" y="0"/>
                <a:chExt cx="1312839" cy="708191"/>
              </a:xfrm>
            </p:grpSpPr>
            <p:sp>
              <p:nvSpPr>
                <p:cNvPr id="861" name="Abgerundetes Rechteck"/>
                <p:cNvSpPr/>
                <p:nvPr/>
              </p:nvSpPr>
              <p:spPr>
                <a:xfrm>
                  <a:off x="0" y="0"/>
                  <a:ext cx="1312840" cy="708192"/>
                </a:xfrm>
                <a:prstGeom prst="roundRect">
                  <a:avLst>
                    <a:gd name="adj" fmla="val 16667"/>
                  </a:avLst>
                </a:prstGeom>
                <a:solidFill>
                  <a:srgbClr val="FFFFFF">
                    <a:alpha val="60000"/>
                  </a:srgbClr>
                </a:solidFill>
                <a:ln w="12700" cap="flat">
                  <a:noFill/>
                  <a:miter lim="400000"/>
                </a:ln>
                <a:effectLst/>
              </p:spPr>
              <p:txBody>
                <a:bodyPr wrap="square" lIns="107999" tIns="107999" rIns="107999" bIns="107999" numCol="1" anchor="ctr">
                  <a:normAutofit fontScale="100000" lnSpcReduction="0"/>
                </a:bodyPr>
                <a:lstStyle/>
                <a:p>
                  <a:pPr algn="ctr">
                    <a:defRPr b="1" sz="2200"/>
                  </a:pPr>
                </a:p>
              </p:txBody>
            </p:sp>
            <p:sp>
              <p:nvSpPr>
                <p:cNvPr id="862" name="ItemNet"/>
                <p:cNvSpPr txBox="1"/>
                <p:nvPr/>
              </p:nvSpPr>
              <p:spPr>
                <a:xfrm>
                  <a:off x="34570" y="193565"/>
                  <a:ext cx="1243699" cy="3210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2200"/>
                  </a:lvl1pPr>
                </a:lstStyle>
                <a:p>
                  <a:pPr/>
                  <a:r>
                    <a:t>ItemNet</a:t>
                  </a:r>
                </a:p>
              </p:txBody>
            </p:sp>
          </p:grpSp>
        </p:grpSp>
        <p:grpSp>
          <p:nvGrpSpPr>
            <p:cNvPr id="873" name="Group 36"/>
            <p:cNvGrpSpPr/>
            <p:nvPr/>
          </p:nvGrpSpPr>
          <p:grpSpPr>
            <a:xfrm>
              <a:off x="21546" y="86205"/>
              <a:ext cx="1514746" cy="948633"/>
              <a:chOff x="0" y="0"/>
              <a:chExt cx="1514744" cy="948632"/>
            </a:xfrm>
          </p:grpSpPr>
          <p:grpSp>
            <p:nvGrpSpPr>
              <p:cNvPr id="871" name="Gruppierung 89"/>
              <p:cNvGrpSpPr/>
              <p:nvPr/>
            </p:nvGrpSpPr>
            <p:grpSpPr>
              <a:xfrm>
                <a:off x="0" y="138459"/>
                <a:ext cx="1326239" cy="810174"/>
                <a:chOff x="0" y="0"/>
                <a:chExt cx="1326238" cy="810173"/>
              </a:xfrm>
            </p:grpSpPr>
            <p:grpSp>
              <p:nvGrpSpPr>
                <p:cNvPr id="867" name="Gruppierung 90"/>
                <p:cNvGrpSpPr/>
                <p:nvPr/>
              </p:nvGrpSpPr>
              <p:grpSpPr>
                <a:xfrm>
                  <a:off x="-1" y="0"/>
                  <a:ext cx="1326240" cy="810174"/>
                  <a:chOff x="0" y="0"/>
                  <a:chExt cx="1326238" cy="810173"/>
                </a:xfrm>
              </p:grpSpPr>
              <p:sp>
                <p:nvSpPr>
                  <p:cNvPr id="865" name="Rechteck 92"/>
                  <p:cNvSpPr/>
                  <p:nvPr/>
                </p:nvSpPr>
                <p:spPr>
                  <a:xfrm>
                    <a:off x="-1" y="0"/>
                    <a:ext cx="1326240" cy="810174"/>
                  </a:xfrm>
                  <a:prstGeom prst="rect">
                    <a:avLst/>
                  </a:prstGeom>
                  <a:solidFill>
                    <a:srgbClr val="FFFFFF"/>
                  </a:solidFill>
                  <a:ln w="12700" cap="flat">
                    <a:solidFill>
                      <a:schemeClr val="accent2"/>
                    </a:solidFill>
                    <a:prstDash val="solid"/>
                    <a:round/>
                  </a:ln>
                  <a:effectLst>
                    <a:outerShdw sx="100000" sy="100000" kx="0" ky="0" algn="b" rotWithShape="0" blurRad="38100" dist="23000" dir="5400000">
                      <a:srgbClr val="000000">
                        <a:alpha val="35000"/>
                      </a:srgbClr>
                    </a:outerShdw>
                  </a:effectLst>
                </p:spPr>
                <p:txBody>
                  <a:bodyPr wrap="square" lIns="107999" tIns="107999" rIns="107999" bIns="107999" numCol="1" anchor="ctr">
                    <a:normAutofit fontScale="100000" lnSpcReduction="0"/>
                  </a:bodyPr>
                  <a:lstStyle/>
                  <a:p>
                    <a:pPr algn="ctr">
                      <a:defRPr sz="900"/>
                    </a:pPr>
                  </a:p>
                </p:txBody>
              </p:sp>
              <p:pic>
                <p:nvPicPr>
                  <p:cNvPr id="866" name="Bild 93" descr="Bild 93"/>
                  <p:cNvPicPr>
                    <a:picLocks noChangeAspect="1"/>
                  </p:cNvPicPr>
                  <p:nvPr/>
                </p:nvPicPr>
                <p:blipFill>
                  <a:blip r:embed="rId2">
                    <a:extLst/>
                  </a:blip>
                  <a:stretch>
                    <a:fillRect/>
                  </a:stretch>
                </p:blipFill>
                <p:spPr>
                  <a:xfrm>
                    <a:off x="45232" y="68138"/>
                    <a:ext cx="1188222" cy="702722"/>
                  </a:xfrm>
                  <a:prstGeom prst="rect">
                    <a:avLst/>
                  </a:prstGeom>
                  <a:ln w="12700" cap="flat">
                    <a:noFill/>
                    <a:miter lim="400000"/>
                  </a:ln>
                  <a:effectLst/>
                </p:spPr>
              </p:pic>
            </p:grpSp>
            <p:grpSp>
              <p:nvGrpSpPr>
                <p:cNvPr id="870" name="Abgerundetes Rechteck 91"/>
                <p:cNvGrpSpPr/>
                <p:nvPr/>
              </p:nvGrpSpPr>
              <p:grpSpPr>
                <a:xfrm>
                  <a:off x="45232" y="83508"/>
                  <a:ext cx="1281006" cy="687351"/>
                  <a:chOff x="0" y="0"/>
                  <a:chExt cx="1281004" cy="687349"/>
                </a:xfrm>
              </p:grpSpPr>
              <p:sp>
                <p:nvSpPr>
                  <p:cNvPr id="868" name="Abgerundetes Rechteck"/>
                  <p:cNvSpPr/>
                  <p:nvPr/>
                </p:nvSpPr>
                <p:spPr>
                  <a:xfrm>
                    <a:off x="0" y="0"/>
                    <a:ext cx="1281005" cy="687350"/>
                  </a:xfrm>
                  <a:prstGeom prst="roundRect">
                    <a:avLst>
                      <a:gd name="adj" fmla="val 16667"/>
                    </a:avLst>
                  </a:prstGeom>
                  <a:solidFill>
                    <a:srgbClr val="FFFFFF">
                      <a:alpha val="60000"/>
                    </a:srgbClr>
                  </a:solidFill>
                  <a:ln w="12700" cap="flat">
                    <a:noFill/>
                    <a:miter lim="400000"/>
                  </a:ln>
                  <a:effectLst/>
                </p:spPr>
                <p:txBody>
                  <a:bodyPr wrap="square" lIns="107999" tIns="107999" rIns="107999" bIns="107999" numCol="1" anchor="ctr">
                    <a:normAutofit fontScale="100000" lnSpcReduction="0"/>
                  </a:bodyPr>
                  <a:lstStyle/>
                  <a:p>
                    <a:pPr algn="ctr">
                      <a:defRPr b="1" sz="2200"/>
                    </a:pPr>
                  </a:p>
                </p:txBody>
              </p:sp>
              <p:sp>
                <p:nvSpPr>
                  <p:cNvPr id="869" name="UserNet"/>
                  <p:cNvSpPr txBox="1"/>
                  <p:nvPr/>
                </p:nvSpPr>
                <p:spPr>
                  <a:xfrm>
                    <a:off x="33553" y="183144"/>
                    <a:ext cx="1213898" cy="3210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2200"/>
                    </a:lvl1pPr>
                  </a:lstStyle>
                  <a:p>
                    <a:pPr/>
                    <a:r>
                      <a:t>UserNet</a:t>
                    </a:r>
                  </a:p>
                </p:txBody>
              </p:sp>
            </p:grpSp>
          </p:grpSp>
          <p:pic>
            <p:nvPicPr>
              <p:cNvPr id="872" name="Bild 121" descr="Bild 121"/>
              <p:cNvPicPr>
                <a:picLocks noChangeAspect="1"/>
              </p:cNvPicPr>
              <p:nvPr/>
            </p:nvPicPr>
            <p:blipFill>
              <a:blip r:embed="rId3">
                <a:extLst/>
              </a:blip>
              <a:stretch>
                <a:fillRect/>
              </a:stretch>
            </p:blipFill>
            <p:spPr>
              <a:xfrm>
                <a:off x="989837" y="0"/>
                <a:ext cx="524909" cy="418031"/>
              </a:xfrm>
              <a:prstGeom prst="rect">
                <a:avLst/>
              </a:prstGeom>
              <a:ln w="12700" cap="flat">
                <a:noFill/>
                <a:miter lim="400000"/>
              </a:ln>
              <a:effectLst/>
            </p:spPr>
          </p:pic>
        </p:grpSp>
        <p:grpSp>
          <p:nvGrpSpPr>
            <p:cNvPr id="882" name="Group 43"/>
            <p:cNvGrpSpPr/>
            <p:nvPr/>
          </p:nvGrpSpPr>
          <p:grpSpPr>
            <a:xfrm>
              <a:off x="1254999" y="1598609"/>
              <a:ext cx="1565711" cy="957830"/>
              <a:chOff x="0" y="0"/>
              <a:chExt cx="1565710" cy="957829"/>
            </a:xfrm>
          </p:grpSpPr>
          <p:grpSp>
            <p:nvGrpSpPr>
              <p:cNvPr id="880" name="Gruppierung 89"/>
              <p:cNvGrpSpPr/>
              <p:nvPr/>
            </p:nvGrpSpPr>
            <p:grpSpPr>
              <a:xfrm>
                <a:off x="0" y="139802"/>
                <a:ext cx="1416684" cy="818028"/>
                <a:chOff x="0" y="0"/>
                <a:chExt cx="1416683" cy="818027"/>
              </a:xfrm>
            </p:grpSpPr>
            <p:grpSp>
              <p:nvGrpSpPr>
                <p:cNvPr id="876" name="Gruppierung 90"/>
                <p:cNvGrpSpPr/>
                <p:nvPr/>
              </p:nvGrpSpPr>
              <p:grpSpPr>
                <a:xfrm>
                  <a:off x="-1" y="-1"/>
                  <a:ext cx="1416685" cy="818029"/>
                  <a:chOff x="0" y="0"/>
                  <a:chExt cx="1416683" cy="818027"/>
                </a:xfrm>
              </p:grpSpPr>
              <p:sp>
                <p:nvSpPr>
                  <p:cNvPr id="874" name="Rechteck 92"/>
                  <p:cNvSpPr/>
                  <p:nvPr/>
                </p:nvSpPr>
                <p:spPr>
                  <a:xfrm>
                    <a:off x="-1" y="-1"/>
                    <a:ext cx="1416685" cy="818029"/>
                  </a:xfrm>
                  <a:prstGeom prst="rect">
                    <a:avLst/>
                  </a:prstGeom>
                  <a:solidFill>
                    <a:srgbClr val="FFFFFF"/>
                  </a:solidFill>
                  <a:ln w="12700" cap="flat">
                    <a:solidFill>
                      <a:schemeClr val="accent2"/>
                    </a:solidFill>
                    <a:prstDash val="solid"/>
                    <a:round/>
                  </a:ln>
                  <a:effectLst>
                    <a:outerShdw sx="100000" sy="100000" kx="0" ky="0" algn="b" rotWithShape="0" blurRad="38100" dist="23000" dir="5400000">
                      <a:srgbClr val="000000">
                        <a:alpha val="35000"/>
                      </a:srgbClr>
                    </a:outerShdw>
                  </a:effectLst>
                </p:spPr>
                <p:txBody>
                  <a:bodyPr wrap="square" lIns="107999" tIns="107999" rIns="107999" bIns="107999" numCol="1" anchor="ctr">
                    <a:normAutofit fontScale="100000" lnSpcReduction="0"/>
                  </a:bodyPr>
                  <a:lstStyle/>
                  <a:p>
                    <a:pPr algn="ctr">
                      <a:defRPr sz="900"/>
                    </a:pPr>
                  </a:p>
                </p:txBody>
              </p:sp>
              <p:pic>
                <p:nvPicPr>
                  <p:cNvPr id="875" name="Bild 93" descr="Bild 93"/>
                  <p:cNvPicPr>
                    <a:picLocks noChangeAspect="1"/>
                  </p:cNvPicPr>
                  <p:nvPr/>
                </p:nvPicPr>
                <p:blipFill>
                  <a:blip r:embed="rId2">
                    <a:extLst/>
                  </a:blip>
                  <a:stretch>
                    <a:fillRect/>
                  </a:stretch>
                </p:blipFill>
                <p:spPr>
                  <a:xfrm>
                    <a:off x="48317" y="68798"/>
                    <a:ext cx="1269254" cy="709535"/>
                  </a:xfrm>
                  <a:prstGeom prst="rect">
                    <a:avLst/>
                  </a:prstGeom>
                  <a:ln w="12700" cap="flat">
                    <a:noFill/>
                    <a:miter lim="400000"/>
                  </a:ln>
                  <a:effectLst/>
                </p:spPr>
              </p:pic>
            </p:grpSp>
            <p:grpSp>
              <p:nvGrpSpPr>
                <p:cNvPr id="879" name="Abgerundetes Rechteck 91"/>
                <p:cNvGrpSpPr/>
                <p:nvPr/>
              </p:nvGrpSpPr>
              <p:grpSpPr>
                <a:xfrm>
                  <a:off x="48317" y="84317"/>
                  <a:ext cx="1368365" cy="694015"/>
                  <a:chOff x="0" y="0"/>
                  <a:chExt cx="1368364" cy="694013"/>
                </a:xfrm>
              </p:grpSpPr>
              <p:sp>
                <p:nvSpPr>
                  <p:cNvPr id="877" name="Abgerundetes Rechteck"/>
                  <p:cNvSpPr/>
                  <p:nvPr/>
                </p:nvSpPr>
                <p:spPr>
                  <a:xfrm>
                    <a:off x="0" y="0"/>
                    <a:ext cx="1368365" cy="694014"/>
                  </a:xfrm>
                  <a:prstGeom prst="roundRect">
                    <a:avLst>
                      <a:gd name="adj" fmla="val 16667"/>
                    </a:avLst>
                  </a:prstGeom>
                  <a:solidFill>
                    <a:srgbClr val="FFFFFF">
                      <a:alpha val="60000"/>
                    </a:srgbClr>
                  </a:solidFill>
                  <a:ln w="12700" cap="flat">
                    <a:noFill/>
                    <a:miter lim="400000"/>
                  </a:ln>
                  <a:effectLst/>
                </p:spPr>
                <p:txBody>
                  <a:bodyPr wrap="square" lIns="107999" tIns="107999" rIns="107999" bIns="107999" numCol="1" anchor="ctr">
                    <a:normAutofit fontScale="100000" lnSpcReduction="0"/>
                  </a:bodyPr>
                  <a:lstStyle/>
                  <a:p>
                    <a:pPr algn="ctr">
                      <a:defRPr b="1" sz="2200"/>
                    </a:pPr>
                  </a:p>
                </p:txBody>
              </p:sp>
              <p:sp>
                <p:nvSpPr>
                  <p:cNvPr id="878" name="RankNet"/>
                  <p:cNvSpPr txBox="1"/>
                  <p:nvPr/>
                </p:nvSpPr>
                <p:spPr>
                  <a:xfrm>
                    <a:off x="33879" y="186476"/>
                    <a:ext cx="1300606" cy="3210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2200"/>
                    </a:lvl1pPr>
                  </a:lstStyle>
                  <a:p>
                    <a:pPr/>
                    <a:r>
                      <a:t>RankNet</a:t>
                    </a:r>
                  </a:p>
                </p:txBody>
              </p:sp>
            </p:grpSp>
          </p:grpSp>
          <p:pic>
            <p:nvPicPr>
              <p:cNvPr id="881" name="Bild 121" descr="Bild 121"/>
              <p:cNvPicPr>
                <a:picLocks noChangeAspect="1"/>
              </p:cNvPicPr>
              <p:nvPr/>
            </p:nvPicPr>
            <p:blipFill>
              <a:blip r:embed="rId3">
                <a:extLst/>
              </a:blip>
              <a:stretch>
                <a:fillRect/>
              </a:stretch>
            </p:blipFill>
            <p:spPr>
              <a:xfrm>
                <a:off x="1005005" y="-1"/>
                <a:ext cx="560706" cy="422084"/>
              </a:xfrm>
              <a:prstGeom prst="rect">
                <a:avLst/>
              </a:prstGeom>
              <a:ln w="12700" cap="flat">
                <a:noFill/>
                <a:miter lim="400000"/>
              </a:ln>
              <a:effectLst/>
            </p:spPr>
          </p:pic>
        </p:grpSp>
        <p:sp>
          <p:nvSpPr>
            <p:cNvPr id="883" name="Gerade Verbindung mit Pfeil 30"/>
            <p:cNvSpPr/>
            <p:nvPr/>
          </p:nvSpPr>
          <p:spPr>
            <a:xfrm rot="16200000">
              <a:off x="1647575" y="1082236"/>
              <a:ext cx="1120942" cy="1914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path>
              </a:pathLst>
            </a:custGeom>
            <a:noFill/>
            <a:ln w="28575" cap="flat">
              <a:solidFill>
                <a:schemeClr val="accent4">
                  <a:alpha val="50000"/>
                </a:schemeClr>
              </a:solidFill>
              <a:prstDash val="solid"/>
              <a:round/>
              <a:headEnd type="triangle" w="med" len="med"/>
            </a:ln>
            <a:effectLst/>
          </p:spPr>
          <p:txBody>
            <a:bodyPr wrap="square" lIns="107999" tIns="107999" rIns="107999" bIns="107999" numCol="1" anchor="ctr">
              <a:normAutofit fontScale="100000" lnSpcReduction="0"/>
            </a:bodyPr>
            <a:lstStyle/>
            <a:p>
              <a:pPr/>
            </a:p>
          </p:txBody>
        </p:sp>
        <p:sp>
          <p:nvSpPr>
            <p:cNvPr id="884" name="Gerade Verbindung mit Pfeil 30"/>
            <p:cNvSpPr/>
            <p:nvPr/>
          </p:nvSpPr>
          <p:spPr>
            <a:xfrm flipH="1" rot="5400000">
              <a:off x="1001172" y="976365"/>
              <a:ext cx="1108660" cy="4154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path>
              </a:pathLst>
            </a:custGeom>
            <a:noFill/>
            <a:ln w="28575" cap="flat">
              <a:solidFill>
                <a:schemeClr val="accent4">
                  <a:alpha val="50000"/>
                </a:schemeClr>
              </a:solidFill>
              <a:prstDash val="solid"/>
              <a:round/>
              <a:headEnd type="triangle" w="med" len="med"/>
            </a:ln>
            <a:effectLst/>
          </p:spPr>
          <p:txBody>
            <a:bodyPr wrap="square" lIns="107999" tIns="107999" rIns="107999" bIns="107999" numCol="1" anchor="ctr">
              <a:normAutofit fontScale="100000" lnSpcReduction="0"/>
            </a:bodyPr>
            <a:lstStyle/>
            <a:p>
              <a:pPr/>
            </a:p>
          </p:txBody>
        </p:sp>
        <p:sp>
          <p:nvSpPr>
            <p:cNvPr id="885" name="Rectangle 60"/>
            <p:cNvSpPr/>
            <p:nvPr/>
          </p:nvSpPr>
          <p:spPr>
            <a:xfrm>
              <a:off x="0" y="203060"/>
              <a:ext cx="1407357" cy="844380"/>
            </a:xfrm>
            <a:prstGeom prst="rect">
              <a:avLst/>
            </a:prstGeom>
            <a:noFill/>
            <a:ln w="88900" cap="flat">
              <a:solidFill>
                <a:schemeClr val="accent1"/>
              </a:solidFill>
              <a:prstDash val="solid"/>
              <a:round/>
            </a:ln>
            <a:effectLst/>
          </p:spPr>
          <p:txBody>
            <a:bodyPr wrap="square" lIns="107999" tIns="107999" rIns="107999" bIns="107999" numCol="1" anchor="ctr">
              <a:normAutofit fontScale="100000" lnSpcReduction="0"/>
            </a:bodyPr>
            <a:lstStyle/>
            <a:p>
              <a:pPr algn="ctr">
                <a:defRPr>
                  <a:solidFill>
                    <a:srgbClr val="FFFFFF"/>
                  </a:solidFill>
                </a:defRPr>
              </a:pPr>
            </a:p>
          </p:txBody>
        </p:sp>
        <p:pic>
          <p:nvPicPr>
            <p:cNvPr id="886" name="Bild 121" descr="Bild 121"/>
            <p:cNvPicPr>
              <a:picLocks noChangeAspect="1"/>
            </p:cNvPicPr>
            <p:nvPr/>
          </p:nvPicPr>
          <p:blipFill>
            <a:blip r:embed="rId3">
              <a:extLst/>
            </a:blip>
            <a:stretch>
              <a:fillRect/>
            </a:stretch>
          </p:blipFill>
          <p:spPr>
            <a:xfrm>
              <a:off x="3329080" y="0"/>
              <a:ext cx="537953" cy="430706"/>
            </a:xfrm>
            <a:prstGeom prst="rect">
              <a:avLst/>
            </a:prstGeom>
            <a:ln w="12700" cap="flat">
              <a:noFill/>
              <a:miter lim="400000"/>
            </a:ln>
            <a:effectLst/>
          </p:spPr>
        </p:pic>
        <p:pic>
          <p:nvPicPr>
            <p:cNvPr id="887" name="Picture 80" descr="Picture 80"/>
            <p:cNvPicPr>
              <a:picLocks noChangeAspect="1"/>
            </p:cNvPicPr>
            <p:nvPr/>
          </p:nvPicPr>
          <p:blipFill>
            <a:blip r:embed="rId4">
              <a:extLst/>
            </a:blip>
            <a:stretch>
              <a:fillRect/>
            </a:stretch>
          </p:blipFill>
          <p:spPr>
            <a:xfrm rot="16200000">
              <a:off x="50182" y="1251773"/>
              <a:ext cx="831390" cy="831390"/>
            </a:xfrm>
            <a:prstGeom prst="rect">
              <a:avLst/>
            </a:prstGeom>
            <a:ln w="12700" cap="flat">
              <a:noFill/>
              <a:miter lim="400000"/>
            </a:ln>
            <a:effectLst/>
          </p:spPr>
        </p:pic>
        <p:sp>
          <p:nvSpPr>
            <p:cNvPr id="888" name="Rectangle 63"/>
            <p:cNvSpPr/>
            <p:nvPr/>
          </p:nvSpPr>
          <p:spPr>
            <a:xfrm>
              <a:off x="1249503" y="1761295"/>
              <a:ext cx="1407357" cy="844380"/>
            </a:xfrm>
            <a:prstGeom prst="rect">
              <a:avLst/>
            </a:prstGeom>
            <a:noFill/>
            <a:ln w="88900" cap="flat">
              <a:solidFill>
                <a:schemeClr val="accent1"/>
              </a:solidFill>
              <a:prstDash val="solid"/>
              <a:round/>
            </a:ln>
            <a:effectLst/>
          </p:spPr>
          <p:txBody>
            <a:bodyPr wrap="square" lIns="107999" tIns="107999" rIns="107999" bIns="107999" numCol="1" anchor="ctr">
              <a:normAutofit fontScale="100000" lnSpcReduction="0"/>
            </a:bodyPr>
            <a:lstStyle/>
            <a:p>
              <a:pPr algn="ctr">
                <a:defRPr>
                  <a:solidFill>
                    <a:srgbClr val="FFFFFF"/>
                  </a:solidFill>
                </a:defRPr>
              </a:pPr>
            </a:p>
          </p:txBody>
        </p:sp>
      </p:grpSp>
      <p:grpSp>
        <p:nvGrpSpPr>
          <p:cNvPr id="926" name="Group 17"/>
          <p:cNvGrpSpPr/>
          <p:nvPr/>
        </p:nvGrpSpPr>
        <p:grpSpPr>
          <a:xfrm>
            <a:off x="2629955" y="1088411"/>
            <a:ext cx="5163551" cy="4898856"/>
            <a:chOff x="0" y="0"/>
            <a:chExt cx="5163549" cy="4898854"/>
          </a:xfrm>
        </p:grpSpPr>
        <p:sp>
          <p:nvSpPr>
            <p:cNvPr id="890" name="Rectangle 78"/>
            <p:cNvSpPr/>
            <p:nvPr/>
          </p:nvSpPr>
          <p:spPr>
            <a:xfrm>
              <a:off x="-1" y="878367"/>
              <a:ext cx="5163551" cy="2898532"/>
            </a:xfrm>
            <a:prstGeom prst="rect">
              <a:avLst/>
            </a:prstGeom>
            <a:noFill/>
            <a:ln w="76200" cap="flat">
              <a:solidFill>
                <a:schemeClr val="accent1"/>
              </a:solidFill>
              <a:prstDash val="solid"/>
              <a:round/>
            </a:ln>
            <a:effectLst/>
          </p:spPr>
          <p:txBody>
            <a:bodyPr wrap="square" lIns="107999" tIns="107999" rIns="107999" bIns="107999" numCol="1" anchor="ctr">
              <a:normAutofit fontScale="100000" lnSpcReduction="0"/>
            </a:bodyPr>
            <a:lstStyle/>
            <a:p>
              <a:pPr algn="ctr"/>
            </a:p>
          </p:txBody>
        </p:sp>
        <p:grpSp>
          <p:nvGrpSpPr>
            <p:cNvPr id="893" name="Abgerundetes Rechteck 41"/>
            <p:cNvGrpSpPr/>
            <p:nvPr/>
          </p:nvGrpSpPr>
          <p:grpSpPr>
            <a:xfrm>
              <a:off x="408606" y="1556589"/>
              <a:ext cx="1516285" cy="1009681"/>
              <a:chOff x="0" y="0"/>
              <a:chExt cx="1516283" cy="1009680"/>
            </a:xfrm>
          </p:grpSpPr>
          <p:sp>
            <p:nvSpPr>
              <p:cNvPr id="891" name="Abgerundetes Rechteck"/>
              <p:cNvSpPr/>
              <p:nvPr/>
            </p:nvSpPr>
            <p:spPr>
              <a:xfrm>
                <a:off x="0" y="0"/>
                <a:ext cx="1516284" cy="1009681"/>
              </a:xfrm>
              <a:prstGeom prst="roundRect">
                <a:avLst>
                  <a:gd name="adj" fmla="val 16667"/>
                </a:avLst>
              </a:prstGeom>
              <a:noFill/>
              <a:ln w="28575" cap="flat">
                <a:solidFill>
                  <a:schemeClr val="accent4">
                    <a:alpha val="50000"/>
                  </a:schemeClr>
                </a:solidFill>
                <a:prstDash val="solid"/>
                <a:round/>
              </a:ln>
              <a:effectLst/>
            </p:spPr>
            <p:txBody>
              <a:bodyPr wrap="square" lIns="107999" tIns="107999" rIns="107999" bIns="107999" numCol="1" anchor="t">
                <a:normAutofit fontScale="100000" lnSpcReduction="0"/>
              </a:bodyPr>
              <a:lstStyle/>
              <a:p>
                <a:pPr algn="ctr">
                  <a:lnSpc>
                    <a:spcPct val="80000"/>
                  </a:lnSpc>
                  <a:defRPr sz="1100"/>
                </a:pPr>
              </a:p>
            </p:txBody>
          </p:sp>
          <p:sp>
            <p:nvSpPr>
              <p:cNvPr id="892" name="Deep Learning Recommender – core App (Scala)"/>
              <p:cNvSpPr txBox="1"/>
              <p:nvPr/>
            </p:nvSpPr>
            <p:spPr>
              <a:xfrm>
                <a:off x="49288" y="49288"/>
                <a:ext cx="1417708" cy="91110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6000" tIns="36000" rIns="36000" bIns="36000" numCol="1" anchor="t">
                <a:normAutofit fontScale="100000" lnSpcReduction="0"/>
              </a:bodyPr>
              <a:lstStyle/>
              <a:p>
                <a:pPr algn="ctr" defTabSz="813816">
                  <a:lnSpc>
                    <a:spcPct val="80000"/>
                  </a:lnSpc>
                  <a:defRPr b="1" sz="979"/>
                </a:pPr>
              </a:p>
              <a:p>
                <a:pPr algn="ctr" defTabSz="813816">
                  <a:lnSpc>
                    <a:spcPct val="80000"/>
                  </a:lnSpc>
                  <a:defRPr b="1" sz="1157"/>
                </a:pPr>
                <a:r>
                  <a:t>Deep Learning Recommender – core App (Scala)</a:t>
                </a:r>
                <a:endParaRPr sz="2581"/>
              </a:p>
              <a:p>
                <a:pPr algn="ctr" defTabSz="813816">
                  <a:lnSpc>
                    <a:spcPct val="80000"/>
                  </a:lnSpc>
                  <a:defRPr b="1" sz="1424"/>
                </a:pPr>
              </a:p>
            </p:txBody>
          </p:sp>
        </p:grpSp>
        <p:grpSp>
          <p:nvGrpSpPr>
            <p:cNvPr id="896" name="Abgerundetes Rechteck 41"/>
            <p:cNvGrpSpPr/>
            <p:nvPr/>
          </p:nvGrpSpPr>
          <p:grpSpPr>
            <a:xfrm>
              <a:off x="358199" y="0"/>
              <a:ext cx="1787050" cy="611438"/>
              <a:chOff x="0" y="0"/>
              <a:chExt cx="1787049" cy="611437"/>
            </a:xfrm>
          </p:grpSpPr>
          <p:sp>
            <p:nvSpPr>
              <p:cNvPr id="894" name="Abgerundetes Rechteck"/>
              <p:cNvSpPr/>
              <p:nvPr/>
            </p:nvSpPr>
            <p:spPr>
              <a:xfrm>
                <a:off x="0" y="0"/>
                <a:ext cx="1787050" cy="611438"/>
              </a:xfrm>
              <a:prstGeom prst="roundRect">
                <a:avLst>
                  <a:gd name="adj" fmla="val 16667"/>
                </a:avLst>
              </a:prstGeom>
              <a:noFill/>
              <a:ln w="28575" cap="flat">
                <a:solidFill>
                  <a:schemeClr val="accent4">
                    <a:alpha val="50000"/>
                  </a:schemeClr>
                </a:solidFill>
                <a:prstDash val="solid"/>
                <a:round/>
              </a:ln>
              <a:effectLst/>
            </p:spPr>
            <p:txBody>
              <a:bodyPr wrap="square" lIns="107999" tIns="107999" rIns="107999" bIns="107999" numCol="1" anchor="ctr">
                <a:normAutofit fontScale="100000" lnSpcReduction="0"/>
              </a:bodyPr>
              <a:lstStyle/>
              <a:p>
                <a:pPr algn="ctr">
                  <a:lnSpc>
                    <a:spcPct val="80000"/>
                  </a:lnSpc>
                  <a:defRPr sz="1100"/>
                </a:pPr>
              </a:p>
            </p:txBody>
          </p:sp>
          <p:sp>
            <p:nvSpPr>
              <p:cNvPr id="895" name="User Preferences service"/>
              <p:cNvSpPr txBox="1"/>
              <p:nvPr/>
            </p:nvSpPr>
            <p:spPr>
              <a:xfrm>
                <a:off x="29847" y="29847"/>
                <a:ext cx="1727355" cy="5517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6000" tIns="36000" rIns="36000" bIns="36000" numCol="1" anchor="ctr">
                <a:normAutofit fontScale="100000" lnSpcReduction="0"/>
              </a:bodyPr>
              <a:lstStyle/>
              <a:p>
                <a:pPr algn="ctr" defTabSz="704087">
                  <a:lnSpc>
                    <a:spcPct val="80000"/>
                  </a:lnSpc>
                  <a:defRPr b="1" sz="846"/>
                </a:pPr>
              </a:p>
              <a:p>
                <a:pPr algn="ctr" defTabSz="704087">
                  <a:lnSpc>
                    <a:spcPct val="80000"/>
                  </a:lnSpc>
                  <a:defRPr b="1" sz="1078"/>
                </a:pPr>
                <a:r>
                  <a:t>User Preferences service</a:t>
                </a:r>
                <a:endParaRPr sz="1540"/>
              </a:p>
            </p:txBody>
          </p:sp>
        </p:grpSp>
        <p:grpSp>
          <p:nvGrpSpPr>
            <p:cNvPr id="904" name="Group 73"/>
            <p:cNvGrpSpPr/>
            <p:nvPr/>
          </p:nvGrpSpPr>
          <p:grpSpPr>
            <a:xfrm>
              <a:off x="272622" y="1170332"/>
              <a:ext cx="4668006" cy="2415064"/>
              <a:chOff x="0" y="0"/>
              <a:chExt cx="4668004" cy="2415062"/>
            </a:xfrm>
          </p:grpSpPr>
          <p:sp>
            <p:nvSpPr>
              <p:cNvPr id="897" name="Flussdiagramm: Prozess 119"/>
              <p:cNvSpPr/>
              <p:nvPr/>
            </p:nvSpPr>
            <p:spPr>
              <a:xfrm>
                <a:off x="-1" y="5968"/>
                <a:ext cx="4668006" cy="2409095"/>
              </a:xfrm>
              <a:prstGeom prst="rect">
                <a:avLst/>
              </a:prstGeom>
              <a:noFill/>
              <a:ln w="25400" cap="flat">
                <a:solidFill>
                  <a:srgbClr val="535353"/>
                </a:solidFill>
                <a:prstDash val="sysDot"/>
                <a:round/>
              </a:ln>
              <a:effectLst/>
            </p:spPr>
            <p:txBody>
              <a:bodyPr wrap="square" lIns="107999" tIns="107999" rIns="107999" bIns="107999" numCol="1" anchor="t">
                <a:normAutofit fontScale="100000" lnSpcReduction="0"/>
              </a:bodyPr>
              <a:lstStyle/>
              <a:p>
                <a:pPr algn="ctr">
                  <a:spcBef>
                    <a:spcPts val="300"/>
                  </a:spcBef>
                  <a:defRPr sz="1600"/>
                </a:pPr>
              </a:p>
            </p:txBody>
          </p:sp>
          <p:sp>
            <p:nvSpPr>
              <p:cNvPr id="898" name="Gerade Verbindung mit Pfeil 30"/>
              <p:cNvSpPr/>
              <p:nvPr/>
            </p:nvSpPr>
            <p:spPr>
              <a:xfrm flipH="1">
                <a:off x="1666335" y="876545"/>
                <a:ext cx="646862" cy="1"/>
              </a:xfrm>
              <a:prstGeom prst="line">
                <a:avLst/>
              </a:prstGeom>
              <a:noFill/>
              <a:ln w="28575" cap="flat">
                <a:solidFill>
                  <a:schemeClr val="accent4">
                    <a:alpha val="50000"/>
                  </a:schemeClr>
                </a:solidFill>
                <a:prstDash val="solid"/>
                <a:round/>
                <a:headEnd type="triangle" w="med" len="med"/>
              </a:ln>
              <a:effectLst/>
            </p:spPr>
            <p:txBody>
              <a:bodyPr wrap="square" lIns="45719" tIns="45719" rIns="45719" bIns="45719" numCol="1" anchor="t">
                <a:noAutofit/>
              </a:bodyPr>
              <a:lstStyle/>
              <a:p>
                <a:pPr/>
              </a:p>
            </p:txBody>
          </p:sp>
          <p:sp>
            <p:nvSpPr>
              <p:cNvPr id="899" name="Textfeld 42"/>
              <p:cNvSpPr txBox="1"/>
              <p:nvPr/>
            </p:nvSpPr>
            <p:spPr>
              <a:xfrm>
                <a:off x="1142406" y="-1"/>
                <a:ext cx="2009625" cy="350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a:lvl1pPr>
              </a:lstStyle>
              <a:p>
                <a:pPr/>
                <a:r>
                  <a:t>Docker Container</a:t>
                </a:r>
              </a:p>
            </p:txBody>
          </p:sp>
          <p:grpSp>
            <p:nvGrpSpPr>
              <p:cNvPr id="902" name="Abgerundetes Rechteck 41"/>
              <p:cNvGrpSpPr/>
              <p:nvPr/>
            </p:nvGrpSpPr>
            <p:grpSpPr>
              <a:xfrm>
                <a:off x="2314488" y="369331"/>
                <a:ext cx="1616363" cy="903501"/>
                <a:chOff x="0" y="0"/>
                <a:chExt cx="1616362" cy="903499"/>
              </a:xfrm>
            </p:grpSpPr>
            <p:sp>
              <p:nvSpPr>
                <p:cNvPr id="900" name="Abgerundetes Rechteck"/>
                <p:cNvSpPr/>
                <p:nvPr/>
              </p:nvSpPr>
              <p:spPr>
                <a:xfrm>
                  <a:off x="0" y="0"/>
                  <a:ext cx="1616363" cy="903500"/>
                </a:xfrm>
                <a:prstGeom prst="roundRect">
                  <a:avLst>
                    <a:gd name="adj" fmla="val 16667"/>
                  </a:avLst>
                </a:prstGeom>
                <a:noFill/>
                <a:ln w="28575" cap="flat">
                  <a:solidFill>
                    <a:schemeClr val="accent4">
                      <a:alpha val="50000"/>
                    </a:schemeClr>
                  </a:solidFill>
                  <a:prstDash val="solid"/>
                  <a:round/>
                </a:ln>
                <a:effectLst/>
              </p:spPr>
              <p:txBody>
                <a:bodyPr wrap="square" lIns="107999" tIns="107999" rIns="107999" bIns="107999" numCol="1" anchor="ctr">
                  <a:normAutofit fontScale="100000" lnSpcReduction="0"/>
                </a:bodyPr>
                <a:lstStyle/>
                <a:p>
                  <a:pPr algn="ctr">
                    <a:defRPr sz="1400"/>
                  </a:pPr>
                </a:p>
              </p:txBody>
            </p:sp>
            <p:sp>
              <p:nvSpPr>
                <p:cNvPr id="901" name="TF Serving userNet, rankNet"/>
                <p:cNvSpPr txBox="1"/>
                <p:nvPr/>
              </p:nvSpPr>
              <p:spPr>
                <a:xfrm>
                  <a:off x="44105" y="12258"/>
                  <a:ext cx="1528152" cy="8789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6000" tIns="36000" rIns="36000" bIns="36000" numCol="1" anchor="ctr">
                  <a:spAutoFit/>
                </a:bodyPr>
                <a:lstStyle/>
                <a:p>
                  <a:pPr algn="ctr">
                    <a:defRPr b="1" sz="1400"/>
                  </a:pPr>
                </a:p>
                <a:p>
                  <a:pPr algn="ctr">
                    <a:defRPr b="1" sz="1400"/>
                  </a:pPr>
                  <a:r>
                    <a:t>TF Serving userNet, rankNet</a:t>
                  </a:r>
                </a:p>
              </p:txBody>
            </p:sp>
          </p:grpSp>
          <p:sp>
            <p:nvSpPr>
              <p:cNvPr id="903" name="Textfeld 42"/>
              <p:cNvSpPr txBox="1"/>
              <p:nvPr/>
            </p:nvSpPr>
            <p:spPr>
              <a:xfrm>
                <a:off x="1652575" y="543174"/>
                <a:ext cx="519124"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400"/>
                </a:lvl1pPr>
              </a:lstStyle>
              <a:p>
                <a:pPr/>
                <a:r>
                  <a:t>Grpc</a:t>
                </a:r>
              </a:p>
            </p:txBody>
          </p:sp>
        </p:grpSp>
        <p:sp>
          <p:nvSpPr>
            <p:cNvPr id="905" name="Gerade Verbindung mit Pfeil 30"/>
            <p:cNvSpPr/>
            <p:nvPr/>
          </p:nvSpPr>
          <p:spPr>
            <a:xfrm flipV="1">
              <a:off x="1251723" y="611437"/>
              <a:ext cx="2" cy="551846"/>
            </a:xfrm>
            <a:prstGeom prst="line">
              <a:avLst/>
            </a:prstGeom>
            <a:noFill/>
            <a:ln w="28575" cap="flat">
              <a:solidFill>
                <a:schemeClr val="accent4">
                  <a:alpha val="50000"/>
                </a:schemeClr>
              </a:solidFill>
              <a:prstDash val="solid"/>
              <a:round/>
              <a:headEnd type="triangle" w="med" len="med"/>
            </a:ln>
            <a:effectLst/>
          </p:spPr>
          <p:txBody>
            <a:bodyPr wrap="square" lIns="45719" tIns="45719" rIns="45719" bIns="45719" numCol="1" anchor="t">
              <a:noAutofit/>
            </a:bodyPr>
            <a:lstStyle/>
            <a:p>
              <a:pPr/>
            </a:p>
          </p:txBody>
        </p:sp>
        <p:grpSp>
          <p:nvGrpSpPr>
            <p:cNvPr id="908" name="Abgerundetes Rechteck 41"/>
            <p:cNvGrpSpPr/>
            <p:nvPr/>
          </p:nvGrpSpPr>
          <p:grpSpPr>
            <a:xfrm>
              <a:off x="1632556" y="2321208"/>
              <a:ext cx="2066170" cy="1084632"/>
              <a:chOff x="0" y="0"/>
              <a:chExt cx="2066169" cy="1084630"/>
            </a:xfrm>
          </p:grpSpPr>
          <p:sp>
            <p:nvSpPr>
              <p:cNvPr id="906" name="Abgerundetes Rechteck"/>
              <p:cNvSpPr/>
              <p:nvPr/>
            </p:nvSpPr>
            <p:spPr>
              <a:xfrm>
                <a:off x="0" y="0"/>
                <a:ext cx="2066170" cy="1084631"/>
              </a:xfrm>
              <a:prstGeom prst="roundRect">
                <a:avLst>
                  <a:gd name="adj" fmla="val 16667"/>
                </a:avLst>
              </a:prstGeom>
              <a:solidFill>
                <a:srgbClr val="FFD1B1">
                  <a:alpha val="70000"/>
                </a:srgbClr>
              </a:solidFill>
              <a:ln w="28575" cap="flat">
                <a:solidFill>
                  <a:schemeClr val="accent4">
                    <a:alpha val="50000"/>
                  </a:schemeClr>
                </a:solidFill>
                <a:prstDash val="sysDash"/>
                <a:round/>
              </a:ln>
              <a:effectLst/>
            </p:spPr>
            <p:txBody>
              <a:bodyPr wrap="square" lIns="107999" tIns="107999" rIns="107999" bIns="107999" numCol="1" anchor="ctr">
                <a:normAutofit fontScale="100000" lnSpcReduction="0"/>
              </a:bodyPr>
              <a:lstStyle/>
              <a:p>
                <a:pPr algn="ctr">
                  <a:defRPr b="1" sz="800"/>
                </a:pPr>
              </a:p>
            </p:txBody>
          </p:sp>
          <p:sp>
            <p:nvSpPr>
              <p:cNvPr id="907" name="Rank user embedding  against items  embedding"/>
              <p:cNvSpPr txBox="1"/>
              <p:nvPr/>
            </p:nvSpPr>
            <p:spPr>
              <a:xfrm>
                <a:off x="52946" y="1223"/>
                <a:ext cx="1960277" cy="10821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6000" tIns="36000" rIns="36000" bIns="36000" numCol="1" anchor="ctr">
                <a:spAutoFit/>
              </a:bodyPr>
              <a:lstStyle/>
              <a:p>
                <a:pPr algn="ctr">
                  <a:defRPr b="1" sz="1400"/>
                </a:pPr>
                <a:br/>
                <a:r>
                  <a:t>Rank user embedding </a:t>
                </a:r>
                <a:br/>
                <a:r>
                  <a:t>against items </a:t>
                </a:r>
                <a:br/>
                <a:r>
                  <a:t>embedding</a:t>
                </a:r>
              </a:p>
            </p:txBody>
          </p:sp>
        </p:grpSp>
        <p:grpSp>
          <p:nvGrpSpPr>
            <p:cNvPr id="911" name="Flussdiagramm: Dokument 12"/>
            <p:cNvGrpSpPr/>
            <p:nvPr/>
          </p:nvGrpSpPr>
          <p:grpSpPr>
            <a:xfrm>
              <a:off x="3551332" y="2886281"/>
              <a:ext cx="1250734" cy="624046"/>
              <a:chOff x="0" y="0"/>
              <a:chExt cx="1250733" cy="624045"/>
            </a:xfrm>
          </p:grpSpPr>
          <p:sp>
            <p:nvSpPr>
              <p:cNvPr id="909" name="Form"/>
              <p:cNvSpPr/>
              <p:nvPr/>
            </p:nvSpPr>
            <p:spPr>
              <a:xfrm>
                <a:off x="0" y="0"/>
                <a:ext cx="1250734" cy="624046"/>
              </a:xfrm>
              <a:custGeom>
                <a:avLst/>
                <a:gdLst/>
                <a:ahLst/>
                <a:cxnLst>
                  <a:cxn ang="0">
                    <a:pos x="wd2" y="hd2"/>
                  </a:cxn>
                  <a:cxn ang="5400000">
                    <a:pos x="wd2" y="hd2"/>
                  </a:cxn>
                  <a:cxn ang="10800000">
                    <a:pos x="wd2" y="hd2"/>
                  </a:cxn>
                  <a:cxn ang="16200000">
                    <a:pos x="wd2" y="hd2"/>
                  </a:cxn>
                </a:cxnLst>
                <a:rect l="0" t="0" r="r" b="b"/>
                <a:pathLst>
                  <a:path w="21600" h="19255" fill="norm" stroke="1" extrusionOk="0">
                    <a:moveTo>
                      <a:pt x="0" y="0"/>
                    </a:moveTo>
                    <a:lnTo>
                      <a:pt x="21600" y="0"/>
                    </a:lnTo>
                    <a:lnTo>
                      <a:pt x="21600" y="15641"/>
                    </a:lnTo>
                    <a:cubicBezTo>
                      <a:pt x="10800" y="15641"/>
                      <a:pt x="10800" y="21600"/>
                      <a:pt x="0" y="18214"/>
                    </a:cubicBezTo>
                    <a:close/>
                  </a:path>
                </a:pathLst>
              </a:custGeom>
              <a:noFill/>
              <a:ln w="28575" cap="flat">
                <a:solidFill>
                  <a:schemeClr val="accent4">
                    <a:alpha val="50000"/>
                  </a:schemeClr>
                </a:solidFill>
                <a:prstDash val="solid"/>
                <a:round/>
              </a:ln>
              <a:effectLst/>
            </p:spPr>
            <p:txBody>
              <a:bodyPr wrap="square" lIns="107999" tIns="107999" rIns="107999" bIns="107999" numCol="1" anchor="ctr">
                <a:normAutofit fontScale="100000" lnSpcReduction="0"/>
              </a:bodyPr>
              <a:lstStyle/>
              <a:p>
                <a:pPr algn="ctr">
                  <a:defRPr b="1" sz="1400"/>
                </a:pPr>
              </a:p>
            </p:txBody>
          </p:sp>
          <p:sp>
            <p:nvSpPr>
              <p:cNvPr id="910" name="Annoy  index file"/>
              <p:cNvSpPr txBox="1"/>
              <p:nvPr/>
            </p:nvSpPr>
            <p:spPr>
              <a:xfrm>
                <a:off x="0" y="17163"/>
                <a:ext cx="1250734" cy="4725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6000" tIns="36000" rIns="36000" bIns="36000" numCol="1" anchor="ctr">
                <a:spAutoFit/>
              </a:bodyPr>
              <a:lstStyle/>
              <a:p>
                <a:pPr algn="ctr">
                  <a:defRPr b="1" sz="1400"/>
                </a:pPr>
                <a:r>
                  <a:t>  Annoy </a:t>
                </a:r>
                <a:br/>
                <a:r>
                  <a:t>index file</a:t>
                </a:r>
              </a:p>
            </p:txBody>
          </p:sp>
        </p:grpSp>
        <p:grpSp>
          <p:nvGrpSpPr>
            <p:cNvPr id="922" name="Group 91"/>
            <p:cNvGrpSpPr/>
            <p:nvPr/>
          </p:nvGrpSpPr>
          <p:grpSpPr>
            <a:xfrm>
              <a:off x="370662" y="4170205"/>
              <a:ext cx="1587685" cy="728650"/>
              <a:chOff x="0" y="0"/>
              <a:chExt cx="1587684" cy="728649"/>
            </a:xfrm>
          </p:grpSpPr>
          <p:pic>
            <p:nvPicPr>
              <p:cNvPr id="912" name="Bild 2" descr="Bild 2"/>
              <p:cNvPicPr>
                <a:picLocks noChangeAspect="1"/>
              </p:cNvPicPr>
              <p:nvPr/>
            </p:nvPicPr>
            <p:blipFill>
              <a:blip r:embed="rId5">
                <a:extLst/>
              </a:blip>
              <a:stretch>
                <a:fillRect/>
              </a:stretch>
            </p:blipFill>
            <p:spPr>
              <a:xfrm>
                <a:off x="402858" y="116193"/>
                <a:ext cx="545692" cy="362763"/>
              </a:xfrm>
              <a:prstGeom prst="rect">
                <a:avLst/>
              </a:prstGeom>
              <a:ln w="12700" cap="flat">
                <a:noFill/>
                <a:miter lim="400000"/>
              </a:ln>
              <a:effectLst/>
            </p:spPr>
          </p:pic>
          <p:pic>
            <p:nvPicPr>
              <p:cNvPr id="913" name="Bild 16" descr="Bild 16"/>
              <p:cNvPicPr>
                <a:picLocks noChangeAspect="1"/>
              </p:cNvPicPr>
              <p:nvPr/>
            </p:nvPicPr>
            <p:blipFill>
              <a:blip r:embed="rId5">
                <a:extLst/>
              </a:blip>
              <a:stretch>
                <a:fillRect/>
              </a:stretch>
            </p:blipFill>
            <p:spPr>
              <a:xfrm>
                <a:off x="230978" y="252818"/>
                <a:ext cx="545693" cy="362763"/>
              </a:xfrm>
              <a:prstGeom prst="rect">
                <a:avLst/>
              </a:prstGeom>
              <a:ln w="12700" cap="flat">
                <a:noFill/>
                <a:miter lim="400000"/>
              </a:ln>
              <a:effectLst/>
            </p:spPr>
          </p:pic>
          <p:pic>
            <p:nvPicPr>
              <p:cNvPr id="914" name="Bild 17" descr="Bild 17"/>
              <p:cNvPicPr>
                <a:picLocks noChangeAspect="1"/>
              </p:cNvPicPr>
              <p:nvPr/>
            </p:nvPicPr>
            <p:blipFill>
              <a:blip r:embed="rId5">
                <a:extLst/>
              </a:blip>
              <a:stretch>
                <a:fillRect/>
              </a:stretch>
            </p:blipFill>
            <p:spPr>
              <a:xfrm>
                <a:off x="574738" y="229262"/>
                <a:ext cx="545692" cy="362762"/>
              </a:xfrm>
              <a:prstGeom prst="rect">
                <a:avLst/>
              </a:prstGeom>
              <a:ln w="12700" cap="flat">
                <a:noFill/>
                <a:miter lim="400000"/>
              </a:ln>
              <a:effectLst/>
            </p:spPr>
          </p:pic>
          <p:pic>
            <p:nvPicPr>
              <p:cNvPr id="915" name="Bild 18" descr="Bild 18"/>
              <p:cNvPicPr>
                <a:picLocks noChangeAspect="1"/>
              </p:cNvPicPr>
              <p:nvPr/>
            </p:nvPicPr>
            <p:blipFill>
              <a:blip r:embed="rId5">
                <a:extLst/>
              </a:blip>
              <a:stretch>
                <a:fillRect/>
              </a:stretch>
            </p:blipFill>
            <p:spPr>
              <a:xfrm>
                <a:off x="675704" y="365887"/>
                <a:ext cx="545693" cy="362763"/>
              </a:xfrm>
              <a:prstGeom prst="rect">
                <a:avLst/>
              </a:prstGeom>
              <a:ln w="12700" cap="flat">
                <a:noFill/>
                <a:miter lim="400000"/>
              </a:ln>
              <a:effectLst/>
            </p:spPr>
          </p:pic>
          <p:pic>
            <p:nvPicPr>
              <p:cNvPr id="916" name="Bild 20" descr="Bild 20"/>
              <p:cNvPicPr>
                <a:picLocks noChangeAspect="1"/>
              </p:cNvPicPr>
              <p:nvPr/>
            </p:nvPicPr>
            <p:blipFill>
              <a:blip r:embed="rId5">
                <a:extLst/>
              </a:blip>
              <a:stretch>
                <a:fillRect/>
              </a:stretch>
            </p:blipFill>
            <p:spPr>
              <a:xfrm>
                <a:off x="805445" y="144152"/>
                <a:ext cx="545693" cy="362762"/>
              </a:xfrm>
              <a:prstGeom prst="rect">
                <a:avLst/>
              </a:prstGeom>
              <a:ln w="12700" cap="flat">
                <a:noFill/>
                <a:miter lim="400000"/>
              </a:ln>
              <a:effectLst/>
            </p:spPr>
          </p:pic>
          <p:pic>
            <p:nvPicPr>
              <p:cNvPr id="917" name="Bild 25" descr="Bild 25"/>
              <p:cNvPicPr>
                <a:picLocks noChangeAspect="1"/>
              </p:cNvPicPr>
              <p:nvPr/>
            </p:nvPicPr>
            <p:blipFill>
              <a:blip r:embed="rId6">
                <a:extLst/>
              </a:blip>
              <a:stretch>
                <a:fillRect/>
              </a:stretch>
            </p:blipFill>
            <p:spPr>
              <a:xfrm>
                <a:off x="285043" y="-1"/>
                <a:ext cx="545693" cy="362763"/>
              </a:xfrm>
              <a:prstGeom prst="rect">
                <a:avLst/>
              </a:prstGeom>
              <a:ln w="12700" cap="flat">
                <a:noFill/>
                <a:miter lim="400000"/>
              </a:ln>
              <a:effectLst/>
            </p:spPr>
          </p:pic>
          <p:pic>
            <p:nvPicPr>
              <p:cNvPr id="918" name="Bild 26" descr="Bild 26"/>
              <p:cNvPicPr>
                <a:picLocks noChangeAspect="1"/>
              </p:cNvPicPr>
              <p:nvPr/>
            </p:nvPicPr>
            <p:blipFill>
              <a:blip r:embed="rId7">
                <a:extLst/>
              </a:blip>
              <a:stretch>
                <a:fillRect/>
              </a:stretch>
            </p:blipFill>
            <p:spPr>
              <a:xfrm>
                <a:off x="1041990" y="264555"/>
                <a:ext cx="545693" cy="362763"/>
              </a:xfrm>
              <a:prstGeom prst="rect">
                <a:avLst/>
              </a:prstGeom>
              <a:ln w="12700" cap="flat">
                <a:noFill/>
                <a:miter lim="400000"/>
              </a:ln>
              <a:effectLst/>
            </p:spPr>
          </p:pic>
          <p:pic>
            <p:nvPicPr>
              <p:cNvPr id="919" name="Bild 31" descr="Bild 31"/>
              <p:cNvPicPr>
                <a:picLocks noChangeAspect="1"/>
              </p:cNvPicPr>
              <p:nvPr/>
            </p:nvPicPr>
            <p:blipFill>
              <a:blip r:embed="rId8">
                <a:extLst/>
              </a:blip>
              <a:stretch>
                <a:fillRect/>
              </a:stretch>
            </p:blipFill>
            <p:spPr>
              <a:xfrm>
                <a:off x="26265" y="335991"/>
                <a:ext cx="545693" cy="362763"/>
              </a:xfrm>
              <a:prstGeom prst="rect">
                <a:avLst/>
              </a:prstGeom>
              <a:ln w="12700" cap="flat">
                <a:noFill/>
                <a:miter lim="400000"/>
              </a:ln>
              <a:effectLst/>
            </p:spPr>
          </p:pic>
          <p:pic>
            <p:nvPicPr>
              <p:cNvPr id="920" name="Bild 33" descr="Bild 33"/>
              <p:cNvPicPr>
                <a:picLocks noChangeAspect="1"/>
              </p:cNvPicPr>
              <p:nvPr/>
            </p:nvPicPr>
            <p:blipFill>
              <a:blip r:embed="rId5">
                <a:extLst/>
              </a:blip>
              <a:stretch>
                <a:fillRect/>
              </a:stretch>
            </p:blipFill>
            <p:spPr>
              <a:xfrm>
                <a:off x="0" y="214394"/>
                <a:ext cx="545693" cy="362762"/>
              </a:xfrm>
              <a:prstGeom prst="rect">
                <a:avLst/>
              </a:prstGeom>
              <a:ln w="12700" cap="flat">
                <a:noFill/>
                <a:miter lim="400000"/>
              </a:ln>
              <a:effectLst/>
            </p:spPr>
          </p:pic>
          <p:sp>
            <p:nvSpPr>
              <p:cNvPr id="921" name="Rechteck 48"/>
              <p:cNvSpPr/>
              <p:nvPr/>
            </p:nvSpPr>
            <p:spPr>
              <a:xfrm>
                <a:off x="-1" y="0"/>
                <a:ext cx="1587686" cy="728648"/>
              </a:xfrm>
              <a:prstGeom prst="rect">
                <a:avLst/>
              </a:prstGeom>
              <a:noFill/>
              <a:ln w="31750" cap="flat">
                <a:solidFill>
                  <a:schemeClr val="accent2"/>
                </a:solidFill>
                <a:prstDash val="dash"/>
                <a:round/>
              </a:ln>
              <a:effectLst/>
            </p:spPr>
            <p:txBody>
              <a:bodyPr wrap="square" lIns="107999" tIns="107999" rIns="107999" bIns="107999" numCol="1" anchor="ctr">
                <a:normAutofit fontScale="100000" lnSpcReduction="0"/>
              </a:bodyPr>
              <a:lstStyle/>
              <a:p>
                <a:pPr algn="ctr">
                  <a:defRPr sz="900"/>
                </a:pPr>
              </a:p>
            </p:txBody>
          </p:sp>
        </p:grpSp>
        <p:sp>
          <p:nvSpPr>
            <p:cNvPr id="923" name="Gerade Verbindung mit Pfeil 30"/>
            <p:cNvSpPr/>
            <p:nvPr/>
          </p:nvSpPr>
          <p:spPr>
            <a:xfrm flipV="1">
              <a:off x="1164504" y="2566269"/>
              <a:ext cx="2245" cy="1603937"/>
            </a:xfrm>
            <a:prstGeom prst="line">
              <a:avLst/>
            </a:prstGeom>
            <a:noFill/>
            <a:ln w="28575" cap="flat">
              <a:solidFill>
                <a:schemeClr val="accent4">
                  <a:alpha val="50000"/>
                </a:schemeClr>
              </a:solidFill>
              <a:prstDash val="solid"/>
              <a:round/>
              <a:headEnd type="triangle" w="med" len="med"/>
            </a:ln>
            <a:effectLst/>
          </p:spPr>
          <p:txBody>
            <a:bodyPr wrap="square" lIns="45719" tIns="45719" rIns="45719" bIns="45719" numCol="1" anchor="t">
              <a:noAutofit/>
            </a:bodyPr>
            <a:lstStyle/>
            <a:p>
              <a:pPr/>
            </a:p>
          </p:txBody>
        </p:sp>
        <p:sp>
          <p:nvSpPr>
            <p:cNvPr id="924" name="Textfeld 42"/>
            <p:cNvSpPr txBox="1"/>
            <p:nvPr/>
          </p:nvSpPr>
          <p:spPr>
            <a:xfrm>
              <a:off x="1284864" y="3864680"/>
              <a:ext cx="1922026"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600"/>
              </a:lvl1pPr>
            </a:lstStyle>
            <a:p>
              <a:pPr/>
              <a:r>
                <a:t>Recommendations</a:t>
              </a:r>
            </a:p>
          </p:txBody>
        </p:sp>
        <p:sp>
          <p:nvSpPr>
            <p:cNvPr id="925" name="Gerade Verbindung mit Pfeil 30"/>
            <p:cNvSpPr/>
            <p:nvPr/>
          </p:nvSpPr>
          <p:spPr>
            <a:xfrm>
              <a:off x="1899842" y="2161223"/>
              <a:ext cx="675250" cy="2"/>
            </a:xfrm>
            <a:prstGeom prst="line">
              <a:avLst/>
            </a:prstGeom>
            <a:noFill/>
            <a:ln w="28575" cap="flat">
              <a:solidFill>
                <a:schemeClr val="accent4">
                  <a:alpha val="50000"/>
                </a:schemeClr>
              </a:solidFill>
              <a:prstDash val="solid"/>
              <a:round/>
              <a:headEnd type="triangle" w="med" len="med"/>
            </a:ln>
            <a:effectLst/>
          </p:spPr>
          <p:txBody>
            <a:bodyPr wrap="square" lIns="45719" tIns="45719" rIns="45719" bIns="45719" numCol="1" anchor="t">
              <a:noAutofit/>
            </a:bodyPr>
            <a:lstStyle/>
            <a:p>
              <a:pPr/>
            </a:p>
          </p:txBody>
        </p:sp>
      </p:grpSp>
      <p:grpSp>
        <p:nvGrpSpPr>
          <p:cNvPr id="929" name="Abgerundetes Rechteck 41"/>
          <p:cNvGrpSpPr/>
          <p:nvPr/>
        </p:nvGrpSpPr>
        <p:grpSpPr>
          <a:xfrm>
            <a:off x="421663" y="1324603"/>
            <a:ext cx="1695164" cy="865869"/>
            <a:chOff x="0" y="0"/>
            <a:chExt cx="1695163" cy="865867"/>
          </a:xfrm>
        </p:grpSpPr>
        <p:sp>
          <p:nvSpPr>
            <p:cNvPr id="927" name="Abgerundetes Rechteck"/>
            <p:cNvSpPr/>
            <p:nvPr/>
          </p:nvSpPr>
          <p:spPr>
            <a:xfrm>
              <a:off x="0" y="207143"/>
              <a:ext cx="1695164" cy="451582"/>
            </a:xfrm>
            <a:prstGeom prst="roundRect">
              <a:avLst>
                <a:gd name="adj" fmla="val 16667"/>
              </a:avLst>
            </a:prstGeom>
            <a:noFill/>
            <a:ln w="28575" cap="flat">
              <a:solidFill>
                <a:schemeClr val="accent4">
                  <a:alpha val="50000"/>
                </a:schemeClr>
              </a:solidFill>
              <a:prstDash val="solid"/>
              <a:round/>
            </a:ln>
            <a:effectLst/>
          </p:spPr>
          <p:txBody>
            <a:bodyPr wrap="square" lIns="107999" tIns="107999" rIns="107999" bIns="107999" numCol="1" anchor="ctr">
              <a:normAutofit fontScale="100000" lnSpcReduction="0"/>
            </a:bodyPr>
            <a:lstStyle/>
            <a:p>
              <a:pPr algn="ctr">
                <a:defRPr sz="1100"/>
              </a:pPr>
            </a:p>
          </p:txBody>
        </p:sp>
        <p:sp>
          <p:nvSpPr>
            <p:cNvPr id="928" name="Get User Preferences"/>
            <p:cNvSpPr txBox="1"/>
            <p:nvPr/>
          </p:nvSpPr>
          <p:spPr>
            <a:xfrm>
              <a:off x="22044" y="0"/>
              <a:ext cx="1651076" cy="8658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6000" tIns="36000" rIns="36000" bIns="36000" numCol="1" anchor="ctr">
              <a:spAutoFit/>
            </a:bodyPr>
            <a:lstStyle/>
            <a:p>
              <a:pPr algn="ctr">
                <a:defRPr b="1" sz="1100"/>
              </a:pPr>
            </a:p>
            <a:p>
              <a:pPr algn="ctr">
                <a:defRPr b="1" sz="1500"/>
              </a:pPr>
              <a:r>
                <a:t>Get User Preferences</a:t>
              </a:r>
            </a:p>
          </p:txBody>
        </p:sp>
      </p:grpSp>
      <p:grpSp>
        <p:nvGrpSpPr>
          <p:cNvPr id="932" name="Abgerundetes Rechteck 41"/>
          <p:cNvGrpSpPr/>
          <p:nvPr/>
        </p:nvGrpSpPr>
        <p:grpSpPr>
          <a:xfrm>
            <a:off x="422474" y="2283042"/>
            <a:ext cx="1695165" cy="444416"/>
            <a:chOff x="0" y="0"/>
            <a:chExt cx="1695164" cy="444414"/>
          </a:xfrm>
        </p:grpSpPr>
        <p:sp>
          <p:nvSpPr>
            <p:cNvPr id="930" name="Abgerundetes Rechteck"/>
            <p:cNvSpPr/>
            <p:nvPr/>
          </p:nvSpPr>
          <p:spPr>
            <a:xfrm>
              <a:off x="0" y="0"/>
              <a:ext cx="1695165" cy="444415"/>
            </a:xfrm>
            <a:prstGeom prst="roundRect">
              <a:avLst>
                <a:gd name="adj" fmla="val 16667"/>
              </a:avLst>
            </a:prstGeom>
            <a:noFill/>
            <a:ln w="28575" cap="flat">
              <a:solidFill>
                <a:schemeClr val="accent4">
                  <a:alpha val="50000"/>
                </a:schemeClr>
              </a:solidFill>
              <a:prstDash val="solid"/>
              <a:round/>
            </a:ln>
            <a:effectLst/>
          </p:spPr>
          <p:txBody>
            <a:bodyPr wrap="square" lIns="107999" tIns="107999" rIns="107999" bIns="107999" numCol="1" anchor="ctr">
              <a:normAutofit fontScale="100000" lnSpcReduction="0"/>
            </a:bodyPr>
            <a:lstStyle/>
            <a:p>
              <a:pPr algn="ctr">
                <a:lnSpc>
                  <a:spcPct val="80000"/>
                </a:lnSpc>
                <a:defRPr sz="1100"/>
              </a:pPr>
            </a:p>
          </p:txBody>
        </p:sp>
        <p:sp>
          <p:nvSpPr>
            <p:cNvPr id="931" name="User Embedding"/>
            <p:cNvSpPr txBox="1"/>
            <p:nvPr/>
          </p:nvSpPr>
          <p:spPr>
            <a:xfrm>
              <a:off x="21695" y="21695"/>
              <a:ext cx="1651775" cy="4010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6000" tIns="36000" rIns="36000" bIns="36000" numCol="1" anchor="ctr">
              <a:normAutofit fontScale="100000" lnSpcReduction="0"/>
            </a:bodyPr>
            <a:lstStyle/>
            <a:p>
              <a:pPr algn="ctr" defTabSz="384047">
                <a:lnSpc>
                  <a:spcPct val="80000"/>
                </a:lnSpc>
                <a:defRPr b="1" sz="462"/>
              </a:pPr>
            </a:p>
            <a:p>
              <a:pPr algn="ctr" defTabSz="384047">
                <a:lnSpc>
                  <a:spcPct val="80000"/>
                </a:lnSpc>
                <a:defRPr b="1" sz="630"/>
              </a:pPr>
              <a:r>
                <a:t>User Embedding</a:t>
              </a:r>
              <a:endParaRPr sz="1595"/>
            </a:p>
          </p:txBody>
        </p:sp>
      </p:grpSp>
      <p:grpSp>
        <p:nvGrpSpPr>
          <p:cNvPr id="935" name="Abgerundetes Rechteck 41"/>
          <p:cNvGrpSpPr/>
          <p:nvPr/>
        </p:nvGrpSpPr>
        <p:grpSpPr>
          <a:xfrm>
            <a:off x="428386" y="2911649"/>
            <a:ext cx="1695166" cy="929368"/>
            <a:chOff x="0" y="0"/>
            <a:chExt cx="1695164" cy="929367"/>
          </a:xfrm>
        </p:grpSpPr>
        <p:sp>
          <p:nvSpPr>
            <p:cNvPr id="933" name="Abgerundetes Rechteck"/>
            <p:cNvSpPr/>
            <p:nvPr/>
          </p:nvSpPr>
          <p:spPr>
            <a:xfrm>
              <a:off x="0" y="145764"/>
              <a:ext cx="1695165" cy="637839"/>
            </a:xfrm>
            <a:prstGeom prst="roundRect">
              <a:avLst>
                <a:gd name="adj" fmla="val 16667"/>
              </a:avLst>
            </a:prstGeom>
            <a:noFill/>
            <a:ln w="28575" cap="flat">
              <a:solidFill>
                <a:schemeClr val="accent4">
                  <a:alpha val="50000"/>
                </a:schemeClr>
              </a:solidFill>
              <a:prstDash val="solid"/>
              <a:round/>
            </a:ln>
            <a:effectLst/>
          </p:spPr>
          <p:txBody>
            <a:bodyPr wrap="square" lIns="107999" tIns="107999" rIns="107999" bIns="107999" numCol="1" anchor="ctr">
              <a:normAutofit fontScale="100000" lnSpcReduction="0"/>
            </a:bodyPr>
            <a:lstStyle/>
            <a:p>
              <a:pPr algn="ctr">
                <a:defRPr sz="1500"/>
              </a:pPr>
            </a:p>
          </p:txBody>
        </p:sp>
        <p:sp>
          <p:nvSpPr>
            <p:cNvPr id="934" name="Find K nearest items (Annoy)"/>
            <p:cNvSpPr txBox="1"/>
            <p:nvPr/>
          </p:nvSpPr>
          <p:spPr>
            <a:xfrm>
              <a:off x="31137" y="0"/>
              <a:ext cx="1632891" cy="9293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6000" tIns="36000" rIns="36000" bIns="36000" numCol="1" anchor="ctr">
              <a:spAutoFit/>
            </a:bodyPr>
            <a:lstStyle/>
            <a:p>
              <a:pPr algn="ctr">
                <a:defRPr b="1" sz="1500"/>
              </a:pPr>
            </a:p>
            <a:p>
              <a:pPr algn="ctr">
                <a:defRPr b="1" sz="1500"/>
              </a:pPr>
              <a:r>
                <a:t>Find K nearest items (Annoy)</a:t>
              </a:r>
            </a:p>
          </p:txBody>
        </p:sp>
      </p:grpSp>
      <p:grpSp>
        <p:nvGrpSpPr>
          <p:cNvPr id="938" name="Abgerundetes Rechteck 41"/>
          <p:cNvGrpSpPr/>
          <p:nvPr/>
        </p:nvGrpSpPr>
        <p:grpSpPr>
          <a:xfrm>
            <a:off x="400588" y="3904971"/>
            <a:ext cx="1750873" cy="1361169"/>
            <a:chOff x="0" y="0"/>
            <a:chExt cx="1750871" cy="1361167"/>
          </a:xfrm>
        </p:grpSpPr>
        <p:sp>
          <p:nvSpPr>
            <p:cNvPr id="936" name="Abgerundetes Rechteck"/>
            <p:cNvSpPr/>
            <p:nvPr/>
          </p:nvSpPr>
          <p:spPr>
            <a:xfrm>
              <a:off x="0" y="133823"/>
              <a:ext cx="1750872" cy="1093522"/>
            </a:xfrm>
            <a:prstGeom prst="roundRect">
              <a:avLst>
                <a:gd name="adj" fmla="val 16667"/>
              </a:avLst>
            </a:prstGeom>
            <a:noFill/>
            <a:ln w="28575" cap="flat">
              <a:solidFill>
                <a:schemeClr val="accent4">
                  <a:alpha val="50000"/>
                </a:schemeClr>
              </a:solidFill>
              <a:prstDash val="solid"/>
              <a:round/>
            </a:ln>
            <a:effectLst/>
          </p:spPr>
          <p:txBody>
            <a:bodyPr wrap="square" lIns="107999" tIns="107999" rIns="107999" bIns="107999" numCol="1" anchor="ctr">
              <a:normAutofit fontScale="100000" lnSpcReduction="0"/>
            </a:bodyPr>
            <a:lstStyle/>
            <a:p>
              <a:pPr algn="ctr">
                <a:defRPr sz="1500"/>
              </a:pPr>
            </a:p>
          </p:txBody>
        </p:sp>
        <p:sp>
          <p:nvSpPr>
            <p:cNvPr id="937" name="Rank K items embedding against user embedding"/>
            <p:cNvSpPr txBox="1"/>
            <p:nvPr/>
          </p:nvSpPr>
          <p:spPr>
            <a:xfrm>
              <a:off x="53381" y="0"/>
              <a:ext cx="1644109" cy="13611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6000" tIns="36000" rIns="36000" bIns="36000" numCol="1" anchor="ctr">
              <a:spAutoFit/>
            </a:bodyPr>
            <a:lstStyle/>
            <a:p>
              <a:pPr algn="ctr">
                <a:defRPr b="1" sz="1500"/>
              </a:pPr>
            </a:p>
            <a:p>
              <a:pPr algn="ctr">
                <a:defRPr b="1" sz="1500"/>
              </a:pPr>
              <a:r>
                <a:t>Rank K items embedding against user embedding</a:t>
              </a:r>
            </a:p>
          </p:txBody>
        </p:sp>
      </p:grpSp>
      <p:grpSp>
        <p:nvGrpSpPr>
          <p:cNvPr id="941" name="Abgerundetes Rechteck 41"/>
          <p:cNvGrpSpPr/>
          <p:nvPr/>
        </p:nvGrpSpPr>
        <p:grpSpPr>
          <a:xfrm>
            <a:off x="400588" y="5418397"/>
            <a:ext cx="1750873" cy="502061"/>
            <a:chOff x="0" y="0"/>
            <a:chExt cx="1750871" cy="502060"/>
          </a:xfrm>
        </p:grpSpPr>
        <p:sp>
          <p:nvSpPr>
            <p:cNvPr id="939" name="Abgerundetes Rechteck"/>
            <p:cNvSpPr/>
            <p:nvPr/>
          </p:nvSpPr>
          <p:spPr>
            <a:xfrm>
              <a:off x="0" y="0"/>
              <a:ext cx="1750872" cy="502061"/>
            </a:xfrm>
            <a:prstGeom prst="roundRect">
              <a:avLst>
                <a:gd name="adj" fmla="val 16667"/>
              </a:avLst>
            </a:prstGeom>
            <a:noFill/>
            <a:ln w="28575" cap="flat">
              <a:solidFill>
                <a:schemeClr val="accent4">
                  <a:alpha val="50000"/>
                </a:schemeClr>
              </a:solidFill>
              <a:prstDash val="solid"/>
              <a:round/>
            </a:ln>
            <a:effectLst/>
          </p:spPr>
          <p:txBody>
            <a:bodyPr wrap="square" lIns="107999" tIns="107999" rIns="107999" bIns="107999" numCol="1" anchor="ctr">
              <a:normAutofit fontScale="100000" lnSpcReduction="0"/>
            </a:bodyPr>
            <a:lstStyle/>
            <a:p>
              <a:pPr algn="ctr">
                <a:lnSpc>
                  <a:spcPct val="80000"/>
                </a:lnSpc>
                <a:defRPr sz="1100"/>
              </a:pPr>
            </a:p>
          </p:txBody>
        </p:sp>
        <p:sp>
          <p:nvSpPr>
            <p:cNvPr id="940" name="Take top N"/>
            <p:cNvSpPr txBox="1"/>
            <p:nvPr/>
          </p:nvSpPr>
          <p:spPr>
            <a:xfrm>
              <a:off x="24508" y="24508"/>
              <a:ext cx="1701855" cy="4530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6000" tIns="36000" rIns="36000" bIns="36000" numCol="1" anchor="ctr">
              <a:normAutofit fontScale="100000" lnSpcReduction="0"/>
            </a:bodyPr>
            <a:lstStyle/>
            <a:p>
              <a:pPr algn="ctr" defTabSz="484631">
                <a:lnSpc>
                  <a:spcPct val="80000"/>
                </a:lnSpc>
                <a:defRPr b="1" sz="1324"/>
              </a:pPr>
            </a:p>
            <a:p>
              <a:pPr algn="ctr" defTabSz="484631">
                <a:lnSpc>
                  <a:spcPct val="80000"/>
                </a:lnSpc>
                <a:defRPr b="1" sz="688"/>
              </a:pPr>
              <a:r>
                <a:t>Take top N</a:t>
              </a:r>
              <a:endParaRPr sz="1166"/>
            </a:p>
          </p:txBody>
        </p:sp>
      </p:grpSp>
      <p:sp>
        <p:nvSpPr>
          <p:cNvPr id="959" name="Gerade Verbindung mit Pfeil 30"/>
          <p:cNvSpPr/>
          <p:nvPr/>
        </p:nvSpPr>
        <p:spPr>
          <a:xfrm>
            <a:off x="1269714" y="2190584"/>
            <a:ext cx="86" cy="781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0"/>
                </a:lnTo>
              </a:path>
            </a:pathLst>
          </a:custGeom>
          <a:ln w="28575">
            <a:solidFill>
              <a:schemeClr val="accent4">
                <a:alpha val="50000"/>
              </a:schemeClr>
            </a:solidFill>
            <a:headEnd type="triangle"/>
          </a:ln>
        </p:spPr>
        <p:txBody>
          <a:bodyPr/>
          <a:lstStyle/>
          <a:p>
            <a:pPr/>
          </a:p>
        </p:txBody>
      </p:sp>
      <p:sp>
        <p:nvSpPr>
          <p:cNvPr id="960" name="Gerade Verbindung mit Pfeil 30"/>
          <p:cNvSpPr/>
          <p:nvPr/>
        </p:nvSpPr>
        <p:spPr>
          <a:xfrm>
            <a:off x="1271662" y="2741829"/>
            <a:ext cx="1154" cy="1698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0"/>
                </a:lnTo>
              </a:path>
            </a:pathLst>
          </a:custGeom>
          <a:ln w="28575">
            <a:solidFill>
              <a:schemeClr val="accent4">
                <a:alpha val="50000"/>
              </a:schemeClr>
            </a:solidFill>
            <a:headEnd type="triangle"/>
          </a:ln>
        </p:spPr>
        <p:txBody>
          <a:bodyPr/>
          <a:lstStyle/>
          <a:p>
            <a:pPr/>
          </a:p>
        </p:txBody>
      </p:sp>
      <p:sp>
        <p:nvSpPr>
          <p:cNvPr id="961" name="Gerade Verbindung mit Pfeil 30"/>
          <p:cNvSpPr/>
          <p:nvPr/>
        </p:nvSpPr>
        <p:spPr>
          <a:xfrm>
            <a:off x="1275990" y="3841130"/>
            <a:ext cx="4" cy="638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0"/>
                </a:lnTo>
              </a:path>
            </a:pathLst>
          </a:custGeom>
          <a:ln w="28575">
            <a:solidFill>
              <a:schemeClr val="accent4">
                <a:alpha val="50000"/>
              </a:schemeClr>
            </a:solidFill>
            <a:headEnd type="triangle"/>
          </a:ln>
        </p:spPr>
        <p:txBody>
          <a:bodyPr/>
          <a:lstStyle/>
          <a:p>
            <a:pPr/>
          </a:p>
        </p:txBody>
      </p:sp>
      <p:sp>
        <p:nvSpPr>
          <p:cNvPr id="962" name="Gerade Verbindung mit Pfeil 30"/>
          <p:cNvSpPr/>
          <p:nvPr/>
        </p:nvSpPr>
        <p:spPr>
          <a:xfrm>
            <a:off x="1276024" y="5266252"/>
            <a:ext cx="1" cy="137858"/>
          </a:xfrm>
          <a:custGeom>
            <a:avLst/>
            <a:gdLst/>
            <a:ahLst/>
            <a:cxnLst>
              <a:cxn ang="0">
                <a:pos x="wd2" y="hd2"/>
              </a:cxn>
              <a:cxn ang="5400000">
                <a:pos x="wd2" y="hd2"/>
              </a:cxn>
              <a:cxn ang="10800000">
                <a:pos x="wd2" y="hd2"/>
              </a:cxn>
              <a:cxn ang="16200000">
                <a:pos x="wd2" y="hd2"/>
              </a:cxn>
            </a:cxnLst>
            <a:rect l="0" t="0" r="r" b="b"/>
            <a:pathLst>
              <a:path w="0" h="21600" fill="norm" stroke="1" extrusionOk="0">
                <a:moveTo>
                  <a:pt x="0" y="21600"/>
                </a:moveTo>
                <a:cubicBezTo>
                  <a:pt x="0" y="14400"/>
                  <a:pt x="0" y="7200"/>
                  <a:pt x="0" y="0"/>
                </a:cubicBezTo>
              </a:path>
            </a:pathLst>
          </a:custGeom>
          <a:ln w="28575">
            <a:solidFill>
              <a:schemeClr val="accent4">
                <a:alpha val="50000"/>
              </a:schemeClr>
            </a:solidFill>
            <a:headEnd type="triangle"/>
          </a:ln>
        </p:spPr>
        <p:txBody>
          <a:bodyPr/>
          <a:lstStyle/>
          <a:p>
            <a:pPr/>
          </a:p>
        </p:txBody>
      </p:sp>
      <p:sp>
        <p:nvSpPr>
          <p:cNvPr id="946" name="TextBox 124"/>
          <p:cNvSpPr txBox="1"/>
          <p:nvPr/>
        </p:nvSpPr>
        <p:spPr>
          <a:xfrm>
            <a:off x="45924" y="1199082"/>
            <a:ext cx="2491558"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1600">
                <a:solidFill>
                  <a:srgbClr val="000000"/>
                </a:solidFill>
                <a:latin typeface="Tahoma"/>
                <a:ea typeface="Tahoma"/>
                <a:cs typeface="Tahoma"/>
                <a:sym typeface="Tahoma"/>
              </a:defRPr>
            </a:lvl1pPr>
          </a:lstStyle>
          <a:p>
            <a:pPr/>
            <a:r>
              <a:t>Scala App Internals</a:t>
            </a:r>
          </a:p>
        </p:txBody>
      </p:sp>
      <p:sp>
        <p:nvSpPr>
          <p:cNvPr id="947" name="Abgerundetes Rechteck 41"/>
          <p:cNvSpPr/>
          <p:nvPr/>
        </p:nvSpPr>
        <p:spPr>
          <a:xfrm>
            <a:off x="431017" y="1523385"/>
            <a:ext cx="1695164" cy="473577"/>
          </a:xfrm>
          <a:prstGeom prst="roundRect">
            <a:avLst>
              <a:gd name="adj" fmla="val 16667"/>
            </a:avLst>
          </a:prstGeom>
          <a:ln w="63500">
            <a:solidFill>
              <a:srgbClr val="3DA32A"/>
            </a:solidFill>
          </a:ln>
        </p:spPr>
        <p:txBody>
          <a:bodyPr lIns="107999" tIns="107999" rIns="107999" bIns="107999" anchor="ctr">
            <a:normAutofit fontScale="100000" lnSpcReduction="0"/>
          </a:bodyPr>
          <a:lstStyle/>
          <a:p>
            <a:pPr algn="ctr">
              <a:defRPr sz="1100"/>
            </a:pPr>
          </a:p>
        </p:txBody>
      </p:sp>
      <p:sp>
        <p:nvSpPr>
          <p:cNvPr id="948" name="Abgerundetes Rechteck 41"/>
          <p:cNvSpPr/>
          <p:nvPr/>
        </p:nvSpPr>
        <p:spPr>
          <a:xfrm>
            <a:off x="3037270" y="2628090"/>
            <a:ext cx="1492529" cy="1009667"/>
          </a:xfrm>
          <a:prstGeom prst="roundRect">
            <a:avLst>
              <a:gd name="adj" fmla="val 16667"/>
            </a:avLst>
          </a:prstGeom>
          <a:ln w="63500">
            <a:solidFill>
              <a:srgbClr val="52AE49"/>
            </a:solidFill>
          </a:ln>
        </p:spPr>
        <p:txBody>
          <a:bodyPr lIns="107999" tIns="107999" rIns="107999" bIns="107999" anchor="ctr">
            <a:normAutofit fontScale="100000" lnSpcReduction="0"/>
          </a:bodyPr>
          <a:lstStyle/>
          <a:p>
            <a:pPr algn="ctr">
              <a:defRPr sz="1100"/>
            </a:pPr>
          </a:p>
        </p:txBody>
      </p:sp>
      <p:sp>
        <p:nvSpPr>
          <p:cNvPr id="949" name="Abgerundetes Rechteck 41"/>
          <p:cNvSpPr/>
          <p:nvPr/>
        </p:nvSpPr>
        <p:spPr>
          <a:xfrm>
            <a:off x="3013099" y="1095517"/>
            <a:ext cx="1774415" cy="587408"/>
          </a:xfrm>
          <a:prstGeom prst="roundRect">
            <a:avLst>
              <a:gd name="adj" fmla="val 16667"/>
            </a:avLst>
          </a:prstGeom>
          <a:ln w="63500">
            <a:solidFill>
              <a:srgbClr val="3DA32A"/>
            </a:solidFill>
          </a:ln>
        </p:spPr>
        <p:txBody>
          <a:bodyPr lIns="107999" tIns="107999" rIns="107999" bIns="107999" anchor="ctr">
            <a:normAutofit fontScale="100000" lnSpcReduction="0"/>
          </a:bodyPr>
          <a:lstStyle/>
          <a:p>
            <a:pPr algn="ctr">
              <a:defRPr sz="1100"/>
            </a:pPr>
          </a:p>
        </p:txBody>
      </p:sp>
      <p:sp>
        <p:nvSpPr>
          <p:cNvPr id="950" name="Abgerundetes Rechteck 41"/>
          <p:cNvSpPr/>
          <p:nvPr/>
        </p:nvSpPr>
        <p:spPr>
          <a:xfrm>
            <a:off x="436325" y="2268460"/>
            <a:ext cx="1695164" cy="473577"/>
          </a:xfrm>
          <a:prstGeom prst="roundRect">
            <a:avLst>
              <a:gd name="adj" fmla="val 16667"/>
            </a:avLst>
          </a:prstGeom>
          <a:ln w="63500">
            <a:solidFill>
              <a:srgbClr val="52AE49"/>
            </a:solidFill>
          </a:ln>
        </p:spPr>
        <p:txBody>
          <a:bodyPr lIns="107999" tIns="107999" rIns="107999" bIns="107999" anchor="ctr">
            <a:normAutofit fontScale="100000" lnSpcReduction="0"/>
          </a:bodyPr>
          <a:lstStyle/>
          <a:p>
            <a:pPr algn="ctr">
              <a:defRPr sz="1100"/>
            </a:pPr>
          </a:p>
        </p:txBody>
      </p:sp>
      <p:sp>
        <p:nvSpPr>
          <p:cNvPr id="951" name="Abgerundetes Rechteck 41"/>
          <p:cNvSpPr/>
          <p:nvPr/>
        </p:nvSpPr>
        <p:spPr>
          <a:xfrm>
            <a:off x="5230917" y="2604863"/>
            <a:ext cx="1593276" cy="926715"/>
          </a:xfrm>
          <a:prstGeom prst="roundRect">
            <a:avLst>
              <a:gd name="adj" fmla="val 16667"/>
            </a:avLst>
          </a:prstGeom>
          <a:ln w="63500">
            <a:solidFill>
              <a:srgbClr val="3DA32A"/>
            </a:solidFill>
          </a:ln>
        </p:spPr>
        <p:txBody>
          <a:bodyPr lIns="107999" tIns="107999" rIns="107999" bIns="107999" anchor="ctr">
            <a:normAutofit fontScale="100000" lnSpcReduction="0"/>
          </a:bodyPr>
          <a:lstStyle/>
          <a:p>
            <a:pPr algn="ctr">
              <a:defRPr sz="1100"/>
            </a:pPr>
          </a:p>
        </p:txBody>
      </p:sp>
      <p:sp>
        <p:nvSpPr>
          <p:cNvPr id="952" name="Abgerundetes Rechteck 41"/>
          <p:cNvSpPr/>
          <p:nvPr/>
        </p:nvSpPr>
        <p:spPr>
          <a:xfrm>
            <a:off x="453031" y="3070998"/>
            <a:ext cx="1695164" cy="624252"/>
          </a:xfrm>
          <a:prstGeom prst="roundRect">
            <a:avLst>
              <a:gd name="adj" fmla="val 16667"/>
            </a:avLst>
          </a:prstGeom>
          <a:ln w="63500">
            <a:solidFill>
              <a:srgbClr val="3DA32A"/>
            </a:solidFill>
          </a:ln>
        </p:spPr>
        <p:txBody>
          <a:bodyPr lIns="107999" tIns="107999" rIns="107999" bIns="107999" anchor="ctr">
            <a:normAutofit fontScale="100000" lnSpcReduction="0"/>
          </a:bodyPr>
          <a:lstStyle/>
          <a:p>
            <a:pPr algn="ctr">
              <a:defRPr sz="1100"/>
            </a:pPr>
          </a:p>
        </p:txBody>
      </p:sp>
      <p:sp>
        <p:nvSpPr>
          <p:cNvPr id="953" name="Abgerundetes Rechteck 41"/>
          <p:cNvSpPr/>
          <p:nvPr/>
        </p:nvSpPr>
        <p:spPr>
          <a:xfrm>
            <a:off x="6145236" y="3951933"/>
            <a:ext cx="1296021" cy="690654"/>
          </a:xfrm>
          <a:prstGeom prst="roundRect">
            <a:avLst>
              <a:gd name="adj" fmla="val 16667"/>
            </a:avLst>
          </a:prstGeom>
          <a:ln w="63500">
            <a:solidFill>
              <a:srgbClr val="52AE49"/>
            </a:solidFill>
          </a:ln>
        </p:spPr>
        <p:txBody>
          <a:bodyPr lIns="107999" tIns="107999" rIns="107999" bIns="107999" anchor="ctr">
            <a:normAutofit fontScale="100000" lnSpcReduction="0"/>
          </a:bodyPr>
          <a:lstStyle/>
          <a:p>
            <a:pPr algn="ctr">
              <a:defRPr sz="1100"/>
            </a:pPr>
          </a:p>
        </p:txBody>
      </p:sp>
      <p:sp>
        <p:nvSpPr>
          <p:cNvPr id="954" name="Abgerundetes Rechteck 41"/>
          <p:cNvSpPr/>
          <p:nvPr/>
        </p:nvSpPr>
        <p:spPr>
          <a:xfrm>
            <a:off x="400588" y="4053375"/>
            <a:ext cx="1747607" cy="1078940"/>
          </a:xfrm>
          <a:prstGeom prst="roundRect">
            <a:avLst>
              <a:gd name="adj" fmla="val 16667"/>
            </a:avLst>
          </a:prstGeom>
          <a:ln w="63500">
            <a:solidFill>
              <a:srgbClr val="3DA32A"/>
            </a:solidFill>
          </a:ln>
        </p:spPr>
        <p:txBody>
          <a:bodyPr lIns="107999" tIns="107999" rIns="107999" bIns="107999" anchor="ctr">
            <a:normAutofit fontScale="100000" lnSpcReduction="0"/>
          </a:bodyPr>
          <a:lstStyle/>
          <a:p>
            <a:pPr algn="ctr">
              <a:defRPr sz="1100"/>
            </a:pPr>
          </a:p>
        </p:txBody>
      </p:sp>
      <p:sp>
        <p:nvSpPr>
          <p:cNvPr id="955" name="Abgerundetes Rechteck 41"/>
          <p:cNvSpPr/>
          <p:nvPr/>
        </p:nvSpPr>
        <p:spPr>
          <a:xfrm>
            <a:off x="402045" y="5424958"/>
            <a:ext cx="1746150" cy="495500"/>
          </a:xfrm>
          <a:prstGeom prst="roundRect">
            <a:avLst>
              <a:gd name="adj" fmla="val 16667"/>
            </a:avLst>
          </a:prstGeom>
          <a:ln w="63500">
            <a:solidFill>
              <a:srgbClr val="3DA32A"/>
            </a:solidFill>
          </a:ln>
        </p:spPr>
        <p:txBody>
          <a:bodyPr lIns="107999" tIns="107999" rIns="107999" bIns="107999" anchor="ctr">
            <a:normAutofit fontScale="100000" lnSpcReduction="0"/>
          </a:bodyPr>
          <a:lstStyle/>
          <a:p>
            <a:pPr algn="ctr">
              <a:defRPr sz="1100"/>
            </a:pPr>
          </a:p>
        </p:txBody>
      </p:sp>
      <p:sp>
        <p:nvSpPr>
          <p:cNvPr id="956" name="Abgerundetes Rechteck 41"/>
          <p:cNvSpPr/>
          <p:nvPr/>
        </p:nvSpPr>
        <p:spPr>
          <a:xfrm>
            <a:off x="3001969" y="5261683"/>
            <a:ext cx="1595569" cy="725582"/>
          </a:xfrm>
          <a:prstGeom prst="roundRect">
            <a:avLst>
              <a:gd name="adj" fmla="val 16667"/>
            </a:avLst>
          </a:prstGeom>
          <a:ln w="63500">
            <a:solidFill>
              <a:srgbClr val="3DA32A"/>
            </a:solidFill>
          </a:ln>
        </p:spPr>
        <p:txBody>
          <a:bodyPr lIns="107999" tIns="107999" rIns="107999" bIns="107999" anchor="ctr">
            <a:normAutofit fontScale="100000" lnSpcReduction="0"/>
          </a:bodyPr>
          <a:lstStyle/>
          <a:p>
            <a:pPr algn="ctr">
              <a:defRPr sz="1100"/>
            </a:pPr>
          </a:p>
        </p:txBody>
      </p:sp>
      <p:sp>
        <p:nvSpPr>
          <p:cNvPr id="957" name="Oval 4"/>
          <p:cNvSpPr/>
          <p:nvPr/>
        </p:nvSpPr>
        <p:spPr>
          <a:xfrm>
            <a:off x="5253364" y="3051622"/>
            <a:ext cx="791718" cy="352209"/>
          </a:xfrm>
          <a:prstGeom prst="ellipse">
            <a:avLst/>
          </a:prstGeom>
          <a:ln w="38100">
            <a:solidFill>
              <a:srgbClr val="3DA32A"/>
            </a:solidFill>
          </a:ln>
        </p:spPr>
        <p:txBody>
          <a:bodyPr lIns="107999" tIns="107999" rIns="107999" bIns="107999" anchor="ctr">
            <a:normAutofit fontScale="100000" lnSpcReduction="0"/>
          </a:bodyPr>
          <a:lstStyle/>
          <a:p>
            <a:pPr algn="ctr">
              <a:lnSpc>
                <a:spcPct val="80000"/>
              </a:lnSpc>
              <a:spcBef>
                <a:spcPts val="300"/>
              </a:spcBef>
              <a:defRPr sz="1200">
                <a:latin typeface="Tahoma"/>
                <a:ea typeface="Tahoma"/>
                <a:cs typeface="Tahoma"/>
                <a:sym typeface="Tahoma"/>
              </a:defRPr>
            </a:pPr>
          </a:p>
        </p:txBody>
      </p:sp>
      <p:sp>
        <p:nvSpPr>
          <p:cNvPr id="958" name="Oval 117"/>
          <p:cNvSpPr/>
          <p:nvPr/>
        </p:nvSpPr>
        <p:spPr>
          <a:xfrm>
            <a:off x="6035466" y="3059857"/>
            <a:ext cx="773347" cy="352210"/>
          </a:xfrm>
          <a:prstGeom prst="ellipse">
            <a:avLst/>
          </a:prstGeom>
          <a:ln w="38100">
            <a:solidFill>
              <a:srgbClr val="3DA32A"/>
            </a:solidFill>
          </a:ln>
        </p:spPr>
        <p:txBody>
          <a:bodyPr lIns="107999" tIns="107999" rIns="107999" bIns="107999" anchor="ctr">
            <a:normAutofit fontScale="100000" lnSpcReduction="0"/>
          </a:bodyPr>
          <a:lstStyle/>
          <a:p>
            <a:pPr algn="ctr">
              <a:lnSpc>
                <a:spcPct val="80000"/>
              </a:lnSpc>
              <a:spcBef>
                <a:spcPts val="300"/>
              </a:spcBef>
              <a:defRPr sz="1200">
                <a:latin typeface="Tahoma"/>
                <a:ea typeface="Tahoma"/>
                <a:cs typeface="Tahoma"/>
                <a:sym typeface="Tahoma"/>
              </a:defRPr>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947"/>
                                        </p:tgtEl>
                                        <p:attrNameLst>
                                          <p:attrName>style.visibility</p:attrName>
                                        </p:attrNameLst>
                                      </p:cBhvr>
                                      <p:to>
                                        <p:strVal val="visible"/>
                                      </p:to>
                                    </p:set>
                                    <p:animEffect filter="wipe(left)" transition="in">
                                      <p:cBhvr>
                                        <p:cTn id="7" dur="500"/>
                                        <p:tgtEl>
                                          <p:spTgt spid="947"/>
                                        </p:tgtEl>
                                      </p:cBhvr>
                                    </p:animEffect>
                                  </p:childTnLst>
                                </p:cTn>
                              </p:par>
                            </p:childTnLst>
                          </p:cTn>
                        </p:par>
                        <p:par>
                          <p:cTn id="8" fill="hold">
                            <p:stCondLst>
                              <p:cond delay="500"/>
                            </p:stCondLst>
                            <p:childTnLst>
                              <p:par>
                                <p:cTn id="9" presetClass="entr" nodeType="afterEffect" presetSubtype="8" presetID="22" grpId="2" fill="hold">
                                  <p:stCondLst>
                                    <p:cond delay="0"/>
                                  </p:stCondLst>
                                  <p:iterate type="el" backwards="0">
                                    <p:tmAbs val="0"/>
                                  </p:iterate>
                                  <p:childTnLst>
                                    <p:set>
                                      <p:cBhvr>
                                        <p:cTn id="10" fill="hold"/>
                                        <p:tgtEl>
                                          <p:spTgt spid="929"/>
                                        </p:tgtEl>
                                        <p:attrNameLst>
                                          <p:attrName>style.visibility</p:attrName>
                                        </p:attrNameLst>
                                      </p:cBhvr>
                                      <p:to>
                                        <p:strVal val="visible"/>
                                      </p:to>
                                    </p:set>
                                    <p:animEffect filter="wipe(left)" transition="in">
                                      <p:cBhvr>
                                        <p:cTn id="11" dur="500"/>
                                        <p:tgtEl>
                                          <p:spTgt spid="929"/>
                                        </p:tgtEl>
                                      </p:cBhvr>
                                    </p:animEffect>
                                  </p:childTnLst>
                                </p:cTn>
                              </p:par>
                            </p:childTnLst>
                          </p:cTn>
                        </p:par>
                        <p:par>
                          <p:cTn id="12" fill="hold">
                            <p:stCondLst>
                              <p:cond delay="1000"/>
                            </p:stCondLst>
                            <p:childTnLst>
                              <p:par>
                                <p:cTn id="13" presetClass="entr" nodeType="afterEffect" presetSubtype="8" presetID="22" grpId="3" fill="hold">
                                  <p:stCondLst>
                                    <p:cond delay="0"/>
                                  </p:stCondLst>
                                  <p:iterate type="el" backwards="0">
                                    <p:tmAbs val="0"/>
                                  </p:iterate>
                                  <p:childTnLst>
                                    <p:set>
                                      <p:cBhvr>
                                        <p:cTn id="14" fill="hold"/>
                                        <p:tgtEl>
                                          <p:spTgt spid="948"/>
                                        </p:tgtEl>
                                        <p:attrNameLst>
                                          <p:attrName>style.visibility</p:attrName>
                                        </p:attrNameLst>
                                      </p:cBhvr>
                                      <p:to>
                                        <p:strVal val="visible"/>
                                      </p:to>
                                    </p:set>
                                    <p:animEffect filter="wipe(left)" transition="in">
                                      <p:cBhvr>
                                        <p:cTn id="15" dur="500"/>
                                        <p:tgtEl>
                                          <p:spTgt spid="948"/>
                                        </p:tgtEl>
                                      </p:cBhvr>
                                    </p:animEffect>
                                  </p:childTnLst>
                                </p:cTn>
                              </p:par>
                            </p:childTnLst>
                          </p:cTn>
                        </p:par>
                        <p:par>
                          <p:cTn id="16" fill="hold">
                            <p:stCondLst>
                              <p:cond delay="1500"/>
                            </p:stCondLst>
                            <p:childTnLst>
                              <p:par>
                                <p:cTn id="17" presetClass="entr" nodeType="afterEffect" presetSubtype="8" presetID="22" grpId="4" fill="hold">
                                  <p:stCondLst>
                                    <p:cond delay="0"/>
                                  </p:stCondLst>
                                  <p:iterate type="el" backwards="0">
                                    <p:tmAbs val="0"/>
                                  </p:iterate>
                                  <p:childTnLst>
                                    <p:set>
                                      <p:cBhvr>
                                        <p:cTn id="18" fill="hold"/>
                                        <p:tgtEl>
                                          <p:spTgt spid="949"/>
                                        </p:tgtEl>
                                        <p:attrNameLst>
                                          <p:attrName>style.visibility</p:attrName>
                                        </p:attrNameLst>
                                      </p:cBhvr>
                                      <p:to>
                                        <p:strVal val="visible"/>
                                      </p:to>
                                    </p:set>
                                    <p:animEffect filter="wipe(left)" transition="in">
                                      <p:cBhvr>
                                        <p:cTn id="19" dur="500"/>
                                        <p:tgtEl>
                                          <p:spTgt spid="949"/>
                                        </p:tgtEl>
                                      </p:cBhvr>
                                    </p:animEffect>
                                  </p:childTnLst>
                                </p:cTn>
                              </p:par>
                            </p:childTnLst>
                          </p:cTn>
                        </p:par>
                        <p:par>
                          <p:cTn id="20" fill="hold">
                            <p:stCondLst>
                              <p:cond delay="2000"/>
                            </p:stCondLst>
                            <p:childTnLst>
                              <p:par>
                                <p:cTn id="21" presetClass="entr" nodeType="afterEffect" presetSubtype="8" presetID="22" grpId="5" fill="hold">
                                  <p:stCondLst>
                                    <p:cond delay="0"/>
                                  </p:stCondLst>
                                  <p:iterate type="el" backwards="0">
                                    <p:tmAbs val="0"/>
                                  </p:iterate>
                                  <p:childTnLst>
                                    <p:set>
                                      <p:cBhvr>
                                        <p:cTn id="22" fill="hold"/>
                                        <p:tgtEl>
                                          <p:spTgt spid="959"/>
                                        </p:tgtEl>
                                        <p:attrNameLst>
                                          <p:attrName>style.visibility</p:attrName>
                                        </p:attrNameLst>
                                      </p:cBhvr>
                                      <p:to>
                                        <p:strVal val="visible"/>
                                      </p:to>
                                    </p:set>
                                    <p:animEffect filter="wipe(left)" transition="in">
                                      <p:cBhvr>
                                        <p:cTn id="23" dur="500"/>
                                        <p:tgtEl>
                                          <p:spTgt spid="959"/>
                                        </p:tgtEl>
                                      </p:cBhvr>
                                    </p:animEffec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8" presetID="22" grpId="6" fill="hold">
                                  <p:stCondLst>
                                    <p:cond delay="0"/>
                                  </p:stCondLst>
                                  <p:iterate type="el" backwards="0">
                                    <p:tmAbs val="0"/>
                                  </p:iterate>
                                  <p:childTnLst>
                                    <p:set>
                                      <p:cBhvr>
                                        <p:cTn id="27" fill="hold"/>
                                        <p:tgtEl>
                                          <p:spTgt spid="932"/>
                                        </p:tgtEl>
                                        <p:attrNameLst>
                                          <p:attrName>style.visibility</p:attrName>
                                        </p:attrNameLst>
                                      </p:cBhvr>
                                      <p:to>
                                        <p:strVal val="visible"/>
                                      </p:to>
                                    </p:set>
                                    <p:animEffect filter="wipe(left)" transition="in">
                                      <p:cBhvr>
                                        <p:cTn id="28" dur="500"/>
                                        <p:tgtEl>
                                          <p:spTgt spid="932"/>
                                        </p:tgtEl>
                                      </p:cBhvr>
                                    </p:animEffect>
                                  </p:childTnLst>
                                </p:cTn>
                              </p:par>
                            </p:childTnLst>
                          </p:cTn>
                        </p:par>
                        <p:par>
                          <p:cTn id="29" fill="hold">
                            <p:stCondLst>
                              <p:cond delay="500"/>
                            </p:stCondLst>
                            <p:childTnLst>
                              <p:par>
                                <p:cTn id="30" presetClass="entr" nodeType="afterEffect" presetSubtype="8" presetID="22" grpId="7" fill="hold">
                                  <p:stCondLst>
                                    <p:cond delay="0"/>
                                  </p:stCondLst>
                                  <p:iterate type="el" backwards="0">
                                    <p:tmAbs val="0"/>
                                  </p:iterate>
                                  <p:childTnLst>
                                    <p:set>
                                      <p:cBhvr>
                                        <p:cTn id="31" fill="hold"/>
                                        <p:tgtEl>
                                          <p:spTgt spid="950"/>
                                        </p:tgtEl>
                                        <p:attrNameLst>
                                          <p:attrName>style.visibility</p:attrName>
                                        </p:attrNameLst>
                                      </p:cBhvr>
                                      <p:to>
                                        <p:strVal val="visible"/>
                                      </p:to>
                                    </p:set>
                                    <p:animEffect filter="wipe(left)" transition="in">
                                      <p:cBhvr>
                                        <p:cTn id="32" dur="500"/>
                                        <p:tgtEl>
                                          <p:spTgt spid="950"/>
                                        </p:tgtEl>
                                      </p:cBhvr>
                                    </p:animEffect>
                                  </p:childTnLst>
                                </p:cTn>
                              </p:par>
                            </p:childTnLst>
                          </p:cTn>
                        </p:par>
                        <p:par>
                          <p:cTn id="33" fill="hold">
                            <p:stCondLst>
                              <p:cond delay="1000"/>
                            </p:stCondLst>
                            <p:childTnLst>
                              <p:par>
                                <p:cTn id="34" presetClass="entr" nodeType="afterEffect" presetSubtype="8" presetID="22" grpId="8" fill="hold">
                                  <p:stCondLst>
                                    <p:cond delay="0"/>
                                  </p:stCondLst>
                                  <p:iterate type="el" backwards="0">
                                    <p:tmAbs val="0"/>
                                  </p:iterate>
                                  <p:childTnLst>
                                    <p:set>
                                      <p:cBhvr>
                                        <p:cTn id="35" fill="hold"/>
                                        <p:tgtEl>
                                          <p:spTgt spid="960"/>
                                        </p:tgtEl>
                                        <p:attrNameLst>
                                          <p:attrName>style.visibility</p:attrName>
                                        </p:attrNameLst>
                                      </p:cBhvr>
                                      <p:to>
                                        <p:strVal val="visible"/>
                                      </p:to>
                                    </p:set>
                                    <p:animEffect filter="wipe(left)" transition="in">
                                      <p:cBhvr>
                                        <p:cTn id="36" dur="500"/>
                                        <p:tgtEl>
                                          <p:spTgt spid="960"/>
                                        </p:tgtEl>
                                      </p:cBhvr>
                                    </p:animEffect>
                                  </p:childTnLst>
                                </p:cTn>
                              </p:par>
                            </p:childTnLst>
                          </p:cTn>
                        </p:par>
                        <p:par>
                          <p:cTn id="37" fill="hold">
                            <p:stCondLst>
                              <p:cond delay="1500"/>
                            </p:stCondLst>
                            <p:childTnLst>
                              <p:par>
                                <p:cTn id="38" presetClass="entr" nodeType="afterEffect" presetSubtype="8" presetID="22" grpId="9" fill="hold">
                                  <p:stCondLst>
                                    <p:cond delay="0"/>
                                  </p:stCondLst>
                                  <p:iterate type="el" backwards="0">
                                    <p:tmAbs val="0"/>
                                  </p:iterate>
                                  <p:childTnLst>
                                    <p:set>
                                      <p:cBhvr>
                                        <p:cTn id="39" fill="hold"/>
                                        <p:tgtEl>
                                          <p:spTgt spid="951"/>
                                        </p:tgtEl>
                                        <p:attrNameLst>
                                          <p:attrName>style.visibility</p:attrName>
                                        </p:attrNameLst>
                                      </p:cBhvr>
                                      <p:to>
                                        <p:strVal val="visible"/>
                                      </p:to>
                                    </p:set>
                                    <p:animEffect filter="wipe(left)" transition="in">
                                      <p:cBhvr>
                                        <p:cTn id="40" dur="500"/>
                                        <p:tgtEl>
                                          <p:spTgt spid="951"/>
                                        </p:tgtEl>
                                      </p:cBhvr>
                                    </p:animEffect>
                                  </p:childTnLst>
                                </p:cTn>
                              </p:par>
                            </p:childTnLst>
                          </p:cTn>
                        </p:par>
                        <p:par>
                          <p:cTn id="41" fill="hold">
                            <p:stCondLst>
                              <p:cond delay="2000"/>
                            </p:stCondLst>
                            <p:childTnLst>
                              <p:par>
                                <p:cTn id="42" presetClass="exit" nodeType="afterEffect" presetSubtype="8" presetID="22" grpId="10" fill="hold">
                                  <p:stCondLst>
                                    <p:cond delay="0"/>
                                  </p:stCondLst>
                                  <p:iterate type="el" backwards="0">
                                    <p:tmAbs val="0"/>
                                  </p:iterate>
                                  <p:childTnLst>
                                    <p:animEffect filter="wipe(left)" transition="out">
                                      <p:cBhvr>
                                        <p:cTn id="43" dur="500" fill="hold"/>
                                        <p:tgtEl>
                                          <p:spTgt spid="949"/>
                                        </p:tgtEl>
                                      </p:cBhvr>
                                    </p:animEffect>
                                    <p:set>
                                      <p:cBhvr>
                                        <p:cTn id="44" fill="hold">
                                          <p:stCondLst>
                                            <p:cond delay="499"/>
                                          </p:stCondLst>
                                        </p:cTn>
                                        <p:tgtEl>
                                          <p:spTgt spid="949"/>
                                        </p:tgtEl>
                                        <p:attrNameLst>
                                          <p:attrName>style.visibility</p:attrName>
                                        </p:attrNameLst>
                                      </p:cBhvr>
                                      <p:to>
                                        <p:strVal val="hidden"/>
                                      </p:to>
                                    </p:set>
                                  </p:childTnLst>
                                </p:cTn>
                              </p:par>
                            </p:childTnLst>
                          </p:cTn>
                        </p:par>
                        <p:par>
                          <p:cTn id="45" fill="hold">
                            <p:stCondLst>
                              <p:cond delay="2500"/>
                            </p:stCondLst>
                            <p:childTnLst>
                              <p:par>
                                <p:cTn id="46" presetClass="exit" nodeType="afterEffect" presetSubtype="8" presetID="22" grpId="11" fill="hold">
                                  <p:stCondLst>
                                    <p:cond delay="0"/>
                                  </p:stCondLst>
                                  <p:iterate type="el" backwards="0">
                                    <p:tmAbs val="0"/>
                                  </p:iterate>
                                  <p:childTnLst>
                                    <p:animEffect filter="wipe(left)" transition="out">
                                      <p:cBhvr>
                                        <p:cTn id="47" dur="500" fill="hold"/>
                                        <p:tgtEl>
                                          <p:spTgt spid="947"/>
                                        </p:tgtEl>
                                      </p:cBhvr>
                                    </p:animEffect>
                                    <p:set>
                                      <p:cBhvr>
                                        <p:cTn id="48" fill="hold">
                                          <p:stCondLst>
                                            <p:cond delay="499"/>
                                          </p:stCondLst>
                                        </p:cTn>
                                        <p:tgtEl>
                                          <p:spTgt spid="947"/>
                                        </p:tgtEl>
                                        <p:attrNameLst>
                                          <p:attrName>style.visibility</p:attrName>
                                        </p:attrNameLst>
                                      </p:cBhvr>
                                      <p:to>
                                        <p:strVal val="hidden"/>
                                      </p:to>
                                    </p:set>
                                  </p:childTnLst>
                                </p:cTn>
                              </p:par>
                            </p:childTnLst>
                          </p:cTn>
                        </p:par>
                        <p:par>
                          <p:cTn id="49" fill="hold">
                            <p:stCondLst>
                              <p:cond delay="3000"/>
                            </p:stCondLst>
                            <p:childTnLst>
                              <p:par>
                                <p:cTn id="50" presetClass="entr" nodeType="afterEffect" presetSubtype="8" presetID="22" grpId="12" fill="hold">
                                  <p:stCondLst>
                                    <p:cond delay="0"/>
                                  </p:stCondLst>
                                  <p:iterate type="el" backwards="0">
                                    <p:tmAbs val="0"/>
                                  </p:iterate>
                                  <p:childTnLst>
                                    <p:set>
                                      <p:cBhvr>
                                        <p:cTn id="51" fill="hold"/>
                                        <p:tgtEl>
                                          <p:spTgt spid="957"/>
                                        </p:tgtEl>
                                        <p:attrNameLst>
                                          <p:attrName>style.visibility</p:attrName>
                                        </p:attrNameLst>
                                      </p:cBhvr>
                                      <p:to>
                                        <p:strVal val="visible"/>
                                      </p:to>
                                    </p:set>
                                    <p:animEffect filter="wipe(left)" transition="in">
                                      <p:cBhvr>
                                        <p:cTn id="52" dur="500"/>
                                        <p:tgtEl>
                                          <p:spTgt spid="957"/>
                                        </p:tgtEl>
                                      </p:cBhvr>
                                    </p:animEffect>
                                  </p:childTnLst>
                                </p:cTn>
                              </p:par>
                            </p:childTnLst>
                          </p:cTn>
                        </p:par>
                      </p:childTnLst>
                    </p:cTn>
                  </p:par>
                  <p:par>
                    <p:cTn id="53" fill="hold">
                      <p:stCondLst>
                        <p:cond delay="indefinite"/>
                      </p:stCondLst>
                      <p:childTnLst>
                        <p:par>
                          <p:cTn id="54" fill="hold">
                            <p:stCondLst>
                              <p:cond delay="0"/>
                            </p:stCondLst>
                            <p:childTnLst>
                              <p:par>
                                <p:cTn id="55" presetClass="entr" nodeType="clickEffect" presetSubtype="8" presetID="22" grpId="13" fill="hold">
                                  <p:stCondLst>
                                    <p:cond delay="0"/>
                                  </p:stCondLst>
                                  <p:iterate type="el" backwards="0">
                                    <p:tmAbs val="0"/>
                                  </p:iterate>
                                  <p:childTnLst>
                                    <p:set>
                                      <p:cBhvr>
                                        <p:cTn id="56" fill="hold"/>
                                        <p:tgtEl>
                                          <p:spTgt spid="952"/>
                                        </p:tgtEl>
                                        <p:attrNameLst>
                                          <p:attrName>style.visibility</p:attrName>
                                        </p:attrNameLst>
                                      </p:cBhvr>
                                      <p:to>
                                        <p:strVal val="visible"/>
                                      </p:to>
                                    </p:set>
                                    <p:animEffect filter="wipe(left)" transition="in">
                                      <p:cBhvr>
                                        <p:cTn id="57" dur="500"/>
                                        <p:tgtEl>
                                          <p:spTgt spid="952"/>
                                        </p:tgtEl>
                                      </p:cBhvr>
                                    </p:animEffect>
                                  </p:childTnLst>
                                </p:cTn>
                              </p:par>
                            </p:childTnLst>
                          </p:cTn>
                        </p:par>
                        <p:par>
                          <p:cTn id="58" fill="hold">
                            <p:stCondLst>
                              <p:cond delay="500"/>
                            </p:stCondLst>
                            <p:childTnLst>
                              <p:par>
                                <p:cTn id="59" presetClass="entr" nodeType="afterEffect" presetSubtype="8" presetID="22" grpId="14" fill="hold">
                                  <p:stCondLst>
                                    <p:cond delay="0"/>
                                  </p:stCondLst>
                                  <p:iterate type="el" backwards="0">
                                    <p:tmAbs val="0"/>
                                  </p:iterate>
                                  <p:childTnLst>
                                    <p:set>
                                      <p:cBhvr>
                                        <p:cTn id="60" fill="hold"/>
                                        <p:tgtEl>
                                          <p:spTgt spid="935"/>
                                        </p:tgtEl>
                                        <p:attrNameLst>
                                          <p:attrName>style.visibility</p:attrName>
                                        </p:attrNameLst>
                                      </p:cBhvr>
                                      <p:to>
                                        <p:strVal val="visible"/>
                                      </p:to>
                                    </p:set>
                                    <p:animEffect filter="wipe(left)" transition="in">
                                      <p:cBhvr>
                                        <p:cTn id="61" dur="500"/>
                                        <p:tgtEl>
                                          <p:spTgt spid="935"/>
                                        </p:tgtEl>
                                      </p:cBhvr>
                                    </p:animEffect>
                                  </p:childTnLst>
                                </p:cTn>
                              </p:par>
                            </p:childTnLst>
                          </p:cTn>
                        </p:par>
                        <p:par>
                          <p:cTn id="62" fill="hold">
                            <p:stCondLst>
                              <p:cond delay="1000"/>
                            </p:stCondLst>
                            <p:childTnLst>
                              <p:par>
                                <p:cTn id="63" presetClass="entr" nodeType="afterEffect" presetSubtype="8" presetID="22" grpId="15" fill="hold">
                                  <p:stCondLst>
                                    <p:cond delay="0"/>
                                  </p:stCondLst>
                                  <p:iterate type="el" backwards="0">
                                    <p:tmAbs val="0"/>
                                  </p:iterate>
                                  <p:childTnLst>
                                    <p:set>
                                      <p:cBhvr>
                                        <p:cTn id="64" fill="hold"/>
                                        <p:tgtEl>
                                          <p:spTgt spid="961"/>
                                        </p:tgtEl>
                                        <p:attrNameLst>
                                          <p:attrName>style.visibility</p:attrName>
                                        </p:attrNameLst>
                                      </p:cBhvr>
                                      <p:to>
                                        <p:strVal val="visible"/>
                                      </p:to>
                                    </p:set>
                                    <p:animEffect filter="wipe(left)" transition="in">
                                      <p:cBhvr>
                                        <p:cTn id="65" dur="500"/>
                                        <p:tgtEl>
                                          <p:spTgt spid="961"/>
                                        </p:tgtEl>
                                      </p:cBhvr>
                                    </p:animEffect>
                                  </p:childTnLst>
                                </p:cTn>
                              </p:par>
                            </p:childTnLst>
                          </p:cTn>
                        </p:par>
                        <p:par>
                          <p:cTn id="66" fill="hold">
                            <p:stCondLst>
                              <p:cond delay="1500"/>
                            </p:stCondLst>
                            <p:childTnLst>
                              <p:par>
                                <p:cTn id="67" presetClass="exit" nodeType="afterEffect" presetSubtype="8" presetID="22" grpId="16" fill="hold">
                                  <p:stCondLst>
                                    <p:cond delay="0"/>
                                  </p:stCondLst>
                                  <p:iterate type="el" backwards="0">
                                    <p:tmAbs val="0"/>
                                  </p:iterate>
                                  <p:childTnLst>
                                    <p:animEffect filter="wipe(left)" transition="out">
                                      <p:cBhvr>
                                        <p:cTn id="68" dur="500" fill="hold"/>
                                        <p:tgtEl>
                                          <p:spTgt spid="950"/>
                                        </p:tgtEl>
                                      </p:cBhvr>
                                    </p:animEffect>
                                    <p:set>
                                      <p:cBhvr>
                                        <p:cTn id="69" fill="hold">
                                          <p:stCondLst>
                                            <p:cond delay="499"/>
                                          </p:stCondLst>
                                        </p:cTn>
                                        <p:tgtEl>
                                          <p:spTgt spid="950"/>
                                        </p:tgtEl>
                                        <p:attrNameLst>
                                          <p:attrName>style.visibility</p:attrName>
                                        </p:attrNameLst>
                                      </p:cBhvr>
                                      <p:to>
                                        <p:strVal val="hidden"/>
                                      </p:to>
                                    </p:set>
                                  </p:childTnLst>
                                </p:cTn>
                              </p:par>
                            </p:childTnLst>
                          </p:cTn>
                        </p:par>
                        <p:par>
                          <p:cTn id="70" fill="hold">
                            <p:stCondLst>
                              <p:cond delay="2000"/>
                            </p:stCondLst>
                            <p:childTnLst>
                              <p:par>
                                <p:cTn id="71" presetClass="exit" nodeType="afterEffect" presetSubtype="8" presetID="22" grpId="17" fill="hold">
                                  <p:stCondLst>
                                    <p:cond delay="0"/>
                                  </p:stCondLst>
                                  <p:iterate type="el" backwards="0">
                                    <p:tmAbs val="0"/>
                                  </p:iterate>
                                  <p:childTnLst>
                                    <p:animEffect filter="wipe(left)" transition="out">
                                      <p:cBhvr>
                                        <p:cTn id="72" dur="500" fill="hold"/>
                                        <p:tgtEl>
                                          <p:spTgt spid="951"/>
                                        </p:tgtEl>
                                      </p:cBhvr>
                                    </p:animEffect>
                                    <p:set>
                                      <p:cBhvr>
                                        <p:cTn id="73" fill="hold">
                                          <p:stCondLst>
                                            <p:cond delay="499"/>
                                          </p:stCondLst>
                                        </p:cTn>
                                        <p:tgtEl>
                                          <p:spTgt spid="951"/>
                                        </p:tgtEl>
                                        <p:attrNameLst>
                                          <p:attrName>style.visibility</p:attrName>
                                        </p:attrNameLst>
                                      </p:cBhvr>
                                      <p:to>
                                        <p:strVal val="hidden"/>
                                      </p:to>
                                    </p:set>
                                  </p:childTnLst>
                                </p:cTn>
                              </p:par>
                            </p:childTnLst>
                          </p:cTn>
                        </p:par>
                        <p:par>
                          <p:cTn id="74" fill="hold">
                            <p:stCondLst>
                              <p:cond delay="2500"/>
                            </p:stCondLst>
                            <p:childTnLst>
                              <p:par>
                                <p:cTn id="75" presetClass="entr" nodeType="afterEffect" presetSubtype="8" presetID="22" grpId="18" fill="hold">
                                  <p:stCondLst>
                                    <p:cond delay="0"/>
                                  </p:stCondLst>
                                  <p:iterate type="el" backwards="0">
                                    <p:tmAbs val="0"/>
                                  </p:iterate>
                                  <p:childTnLst>
                                    <p:set>
                                      <p:cBhvr>
                                        <p:cTn id="76" fill="hold"/>
                                        <p:tgtEl>
                                          <p:spTgt spid="953"/>
                                        </p:tgtEl>
                                        <p:attrNameLst>
                                          <p:attrName>style.visibility</p:attrName>
                                        </p:attrNameLst>
                                      </p:cBhvr>
                                      <p:to>
                                        <p:strVal val="visible"/>
                                      </p:to>
                                    </p:set>
                                    <p:animEffect filter="wipe(left)" transition="in">
                                      <p:cBhvr>
                                        <p:cTn id="77" dur="500"/>
                                        <p:tgtEl>
                                          <p:spTgt spid="953"/>
                                        </p:tgtEl>
                                      </p:cBhvr>
                                    </p:animEffect>
                                  </p:childTnLst>
                                </p:cTn>
                              </p:par>
                            </p:childTnLst>
                          </p:cTn>
                        </p:par>
                        <p:par>
                          <p:cTn id="78" fill="hold">
                            <p:stCondLst>
                              <p:cond delay="3000"/>
                            </p:stCondLst>
                            <p:childTnLst>
                              <p:par>
                                <p:cTn id="79" presetClass="exit" nodeType="afterEffect" presetSubtype="8" presetID="22" grpId="19" fill="hold">
                                  <p:stCondLst>
                                    <p:cond delay="0"/>
                                  </p:stCondLst>
                                  <p:iterate type="el" backwards="0">
                                    <p:tmAbs val="0"/>
                                  </p:iterate>
                                  <p:childTnLst>
                                    <p:animEffect filter="wipe(left)" transition="out">
                                      <p:cBhvr>
                                        <p:cTn id="80" dur="500" fill="hold"/>
                                        <p:tgtEl>
                                          <p:spTgt spid="957"/>
                                        </p:tgtEl>
                                      </p:cBhvr>
                                    </p:animEffect>
                                    <p:set>
                                      <p:cBhvr>
                                        <p:cTn id="81" fill="hold">
                                          <p:stCondLst>
                                            <p:cond delay="499"/>
                                          </p:stCondLst>
                                        </p:cTn>
                                        <p:tgtEl>
                                          <p:spTgt spid="957"/>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Class="entr" nodeType="clickEffect" presetSubtype="8" presetID="22" grpId="20" fill="hold">
                                  <p:stCondLst>
                                    <p:cond delay="0"/>
                                  </p:stCondLst>
                                  <p:iterate type="el" backwards="0">
                                    <p:tmAbs val="0"/>
                                  </p:iterate>
                                  <p:childTnLst>
                                    <p:set>
                                      <p:cBhvr>
                                        <p:cTn id="85" fill="hold"/>
                                        <p:tgtEl>
                                          <p:spTgt spid="954"/>
                                        </p:tgtEl>
                                        <p:attrNameLst>
                                          <p:attrName>style.visibility</p:attrName>
                                        </p:attrNameLst>
                                      </p:cBhvr>
                                      <p:to>
                                        <p:strVal val="visible"/>
                                      </p:to>
                                    </p:set>
                                    <p:animEffect filter="wipe(left)" transition="in">
                                      <p:cBhvr>
                                        <p:cTn id="86" dur="500"/>
                                        <p:tgtEl>
                                          <p:spTgt spid="954"/>
                                        </p:tgtEl>
                                      </p:cBhvr>
                                    </p:animEffect>
                                  </p:childTnLst>
                                </p:cTn>
                              </p:par>
                            </p:childTnLst>
                          </p:cTn>
                        </p:par>
                        <p:par>
                          <p:cTn id="87" fill="hold">
                            <p:stCondLst>
                              <p:cond delay="500"/>
                            </p:stCondLst>
                            <p:childTnLst>
                              <p:par>
                                <p:cTn id="88" presetClass="entr" nodeType="afterEffect" presetSubtype="8" presetID="22" grpId="21" fill="hold">
                                  <p:stCondLst>
                                    <p:cond delay="0"/>
                                  </p:stCondLst>
                                  <p:iterate type="el" backwards="0">
                                    <p:tmAbs val="0"/>
                                  </p:iterate>
                                  <p:childTnLst>
                                    <p:set>
                                      <p:cBhvr>
                                        <p:cTn id="89" fill="hold"/>
                                        <p:tgtEl>
                                          <p:spTgt spid="938"/>
                                        </p:tgtEl>
                                        <p:attrNameLst>
                                          <p:attrName>style.visibility</p:attrName>
                                        </p:attrNameLst>
                                      </p:cBhvr>
                                      <p:to>
                                        <p:strVal val="visible"/>
                                      </p:to>
                                    </p:set>
                                    <p:animEffect filter="wipe(left)" transition="in">
                                      <p:cBhvr>
                                        <p:cTn id="90" dur="500"/>
                                        <p:tgtEl>
                                          <p:spTgt spid="938"/>
                                        </p:tgtEl>
                                      </p:cBhvr>
                                    </p:animEffect>
                                  </p:childTnLst>
                                </p:cTn>
                              </p:par>
                            </p:childTnLst>
                          </p:cTn>
                        </p:par>
                        <p:par>
                          <p:cTn id="91" fill="hold">
                            <p:stCondLst>
                              <p:cond delay="1000"/>
                            </p:stCondLst>
                            <p:childTnLst>
                              <p:par>
                                <p:cTn id="92" presetClass="entr" nodeType="afterEffect" presetSubtype="8" presetID="22" grpId="22" fill="hold">
                                  <p:stCondLst>
                                    <p:cond delay="0"/>
                                  </p:stCondLst>
                                  <p:iterate type="el" backwards="0">
                                    <p:tmAbs val="0"/>
                                  </p:iterate>
                                  <p:childTnLst>
                                    <p:set>
                                      <p:cBhvr>
                                        <p:cTn id="93" fill="hold"/>
                                        <p:tgtEl>
                                          <p:spTgt spid="962"/>
                                        </p:tgtEl>
                                        <p:attrNameLst>
                                          <p:attrName>style.visibility</p:attrName>
                                        </p:attrNameLst>
                                      </p:cBhvr>
                                      <p:to>
                                        <p:strVal val="visible"/>
                                      </p:to>
                                    </p:set>
                                    <p:animEffect filter="wipe(left)" transition="in">
                                      <p:cBhvr>
                                        <p:cTn id="94" dur="500"/>
                                        <p:tgtEl>
                                          <p:spTgt spid="962"/>
                                        </p:tgtEl>
                                      </p:cBhvr>
                                    </p:animEffect>
                                  </p:childTnLst>
                                </p:cTn>
                              </p:par>
                            </p:childTnLst>
                          </p:cTn>
                        </p:par>
                        <p:par>
                          <p:cTn id="95" fill="hold">
                            <p:stCondLst>
                              <p:cond delay="1500"/>
                            </p:stCondLst>
                            <p:childTnLst>
                              <p:par>
                                <p:cTn id="96" presetClass="exit" nodeType="afterEffect" presetSubtype="8" presetID="22" grpId="23" fill="hold">
                                  <p:stCondLst>
                                    <p:cond delay="0"/>
                                  </p:stCondLst>
                                  <p:iterate type="el" backwards="0">
                                    <p:tmAbs val="0"/>
                                  </p:iterate>
                                  <p:childTnLst>
                                    <p:animEffect filter="wipe(left)" transition="out">
                                      <p:cBhvr>
                                        <p:cTn id="97" dur="500" fill="hold"/>
                                        <p:tgtEl>
                                          <p:spTgt spid="952"/>
                                        </p:tgtEl>
                                      </p:cBhvr>
                                    </p:animEffect>
                                    <p:set>
                                      <p:cBhvr>
                                        <p:cTn id="98" fill="hold">
                                          <p:stCondLst>
                                            <p:cond delay="499"/>
                                          </p:stCondLst>
                                        </p:cTn>
                                        <p:tgtEl>
                                          <p:spTgt spid="952"/>
                                        </p:tgtEl>
                                        <p:attrNameLst>
                                          <p:attrName>style.visibility</p:attrName>
                                        </p:attrNameLst>
                                      </p:cBhvr>
                                      <p:to>
                                        <p:strVal val="hidden"/>
                                      </p:to>
                                    </p:set>
                                  </p:childTnLst>
                                </p:cTn>
                              </p:par>
                            </p:childTnLst>
                          </p:cTn>
                        </p:par>
                        <p:par>
                          <p:cTn id="99" fill="hold">
                            <p:stCondLst>
                              <p:cond delay="2000"/>
                            </p:stCondLst>
                            <p:childTnLst>
                              <p:par>
                                <p:cTn id="100" presetClass="exit" nodeType="afterEffect" presetSubtype="8" presetID="22" grpId="24" fill="hold">
                                  <p:stCondLst>
                                    <p:cond delay="0"/>
                                  </p:stCondLst>
                                  <p:iterate type="el" backwards="0">
                                    <p:tmAbs val="0"/>
                                  </p:iterate>
                                  <p:childTnLst>
                                    <p:animEffect filter="wipe(left)" transition="out">
                                      <p:cBhvr>
                                        <p:cTn id="101" dur="500" fill="hold"/>
                                        <p:tgtEl>
                                          <p:spTgt spid="953"/>
                                        </p:tgtEl>
                                      </p:cBhvr>
                                    </p:animEffect>
                                    <p:set>
                                      <p:cBhvr>
                                        <p:cTn id="102" fill="hold">
                                          <p:stCondLst>
                                            <p:cond delay="499"/>
                                          </p:stCondLst>
                                        </p:cTn>
                                        <p:tgtEl>
                                          <p:spTgt spid="953"/>
                                        </p:tgtEl>
                                        <p:attrNameLst>
                                          <p:attrName>style.visibility</p:attrName>
                                        </p:attrNameLst>
                                      </p:cBhvr>
                                      <p:to>
                                        <p:strVal val="hidden"/>
                                      </p:to>
                                    </p:set>
                                  </p:childTnLst>
                                </p:cTn>
                              </p:par>
                            </p:childTnLst>
                          </p:cTn>
                        </p:par>
                        <p:par>
                          <p:cTn id="103" fill="hold">
                            <p:stCondLst>
                              <p:cond delay="2500"/>
                            </p:stCondLst>
                            <p:childTnLst>
                              <p:par>
                                <p:cTn id="104" presetClass="entr" nodeType="afterEffect" presetSubtype="8" presetID="22" grpId="25" fill="hold">
                                  <p:stCondLst>
                                    <p:cond delay="0"/>
                                  </p:stCondLst>
                                  <p:iterate type="el" backwards="0">
                                    <p:tmAbs val="0"/>
                                  </p:iterate>
                                  <p:childTnLst>
                                    <p:set>
                                      <p:cBhvr>
                                        <p:cTn id="105" fill="hold"/>
                                        <p:tgtEl>
                                          <p:spTgt spid="958"/>
                                        </p:tgtEl>
                                        <p:attrNameLst>
                                          <p:attrName>style.visibility</p:attrName>
                                        </p:attrNameLst>
                                      </p:cBhvr>
                                      <p:to>
                                        <p:strVal val="visible"/>
                                      </p:to>
                                    </p:set>
                                    <p:animEffect filter="wipe(left)" transition="in">
                                      <p:cBhvr>
                                        <p:cTn id="106" dur="500"/>
                                        <p:tgtEl>
                                          <p:spTgt spid="958"/>
                                        </p:tgtEl>
                                      </p:cBhvr>
                                    </p:animEffect>
                                  </p:childTnLst>
                                </p:cTn>
                              </p:par>
                            </p:childTnLst>
                          </p:cTn>
                        </p:par>
                      </p:childTnLst>
                    </p:cTn>
                  </p:par>
                  <p:par>
                    <p:cTn id="107" fill="hold">
                      <p:stCondLst>
                        <p:cond delay="indefinite"/>
                      </p:stCondLst>
                      <p:childTnLst>
                        <p:par>
                          <p:cTn id="108" fill="hold">
                            <p:stCondLst>
                              <p:cond delay="0"/>
                            </p:stCondLst>
                            <p:childTnLst>
                              <p:par>
                                <p:cTn id="109" presetClass="entr" nodeType="clickEffect" presetSubtype="8" presetID="22" grpId="26" fill="hold">
                                  <p:stCondLst>
                                    <p:cond delay="0"/>
                                  </p:stCondLst>
                                  <p:iterate type="el" backwards="0">
                                    <p:tmAbs val="0"/>
                                  </p:iterate>
                                  <p:childTnLst>
                                    <p:set>
                                      <p:cBhvr>
                                        <p:cTn id="110" fill="hold"/>
                                        <p:tgtEl>
                                          <p:spTgt spid="955"/>
                                        </p:tgtEl>
                                        <p:attrNameLst>
                                          <p:attrName>style.visibility</p:attrName>
                                        </p:attrNameLst>
                                      </p:cBhvr>
                                      <p:to>
                                        <p:strVal val="visible"/>
                                      </p:to>
                                    </p:set>
                                    <p:animEffect filter="wipe(left)" transition="in">
                                      <p:cBhvr>
                                        <p:cTn id="111" dur="500"/>
                                        <p:tgtEl>
                                          <p:spTgt spid="955"/>
                                        </p:tgtEl>
                                      </p:cBhvr>
                                    </p:animEffect>
                                  </p:childTnLst>
                                </p:cTn>
                              </p:par>
                            </p:childTnLst>
                          </p:cTn>
                        </p:par>
                        <p:par>
                          <p:cTn id="112" fill="hold">
                            <p:stCondLst>
                              <p:cond delay="500"/>
                            </p:stCondLst>
                            <p:childTnLst>
                              <p:par>
                                <p:cTn id="113" presetClass="entr" nodeType="afterEffect" presetSubtype="8" presetID="22" grpId="27" fill="hold">
                                  <p:stCondLst>
                                    <p:cond delay="0"/>
                                  </p:stCondLst>
                                  <p:iterate type="el" backwards="0">
                                    <p:tmAbs val="0"/>
                                  </p:iterate>
                                  <p:childTnLst>
                                    <p:set>
                                      <p:cBhvr>
                                        <p:cTn id="114" fill="hold"/>
                                        <p:tgtEl>
                                          <p:spTgt spid="941"/>
                                        </p:tgtEl>
                                        <p:attrNameLst>
                                          <p:attrName>style.visibility</p:attrName>
                                        </p:attrNameLst>
                                      </p:cBhvr>
                                      <p:to>
                                        <p:strVal val="visible"/>
                                      </p:to>
                                    </p:set>
                                    <p:animEffect filter="wipe(left)" transition="in">
                                      <p:cBhvr>
                                        <p:cTn id="115" dur="500"/>
                                        <p:tgtEl>
                                          <p:spTgt spid="941"/>
                                        </p:tgtEl>
                                      </p:cBhvr>
                                    </p:animEffect>
                                  </p:childTnLst>
                                </p:cTn>
                              </p:par>
                            </p:childTnLst>
                          </p:cTn>
                        </p:par>
                        <p:par>
                          <p:cTn id="116" fill="hold">
                            <p:stCondLst>
                              <p:cond delay="1000"/>
                            </p:stCondLst>
                            <p:childTnLst>
                              <p:par>
                                <p:cTn id="117" presetClass="entr" nodeType="afterEffect" presetSubtype="8" presetID="22" grpId="28" fill="hold">
                                  <p:stCondLst>
                                    <p:cond delay="0"/>
                                  </p:stCondLst>
                                  <p:iterate type="el" backwards="0">
                                    <p:tmAbs val="0"/>
                                  </p:iterate>
                                  <p:childTnLst>
                                    <p:set>
                                      <p:cBhvr>
                                        <p:cTn id="118" fill="hold"/>
                                        <p:tgtEl>
                                          <p:spTgt spid="956"/>
                                        </p:tgtEl>
                                        <p:attrNameLst>
                                          <p:attrName>style.visibility</p:attrName>
                                        </p:attrNameLst>
                                      </p:cBhvr>
                                      <p:to>
                                        <p:strVal val="visible"/>
                                      </p:to>
                                    </p:set>
                                    <p:animEffect filter="wipe(left)" transition="in">
                                      <p:cBhvr>
                                        <p:cTn id="119" dur="500"/>
                                        <p:tgtEl>
                                          <p:spTgt spid="956"/>
                                        </p:tgtEl>
                                      </p:cBhvr>
                                    </p:animEffect>
                                  </p:childTnLst>
                                </p:cTn>
                              </p:par>
                            </p:childTnLst>
                          </p:cTn>
                        </p:par>
                        <p:par>
                          <p:cTn id="120" fill="hold">
                            <p:stCondLst>
                              <p:cond delay="1500"/>
                            </p:stCondLst>
                            <p:childTnLst>
                              <p:par>
                                <p:cTn id="121" presetClass="exit" nodeType="afterEffect" presetSubtype="8" presetID="22" grpId="29" fill="hold">
                                  <p:stCondLst>
                                    <p:cond delay="0"/>
                                  </p:stCondLst>
                                  <p:iterate type="el" backwards="0">
                                    <p:tmAbs val="0"/>
                                  </p:iterate>
                                  <p:childTnLst>
                                    <p:animEffect filter="wipe(left)" transition="out">
                                      <p:cBhvr>
                                        <p:cTn id="122" dur="500" fill="hold"/>
                                        <p:tgtEl>
                                          <p:spTgt spid="954"/>
                                        </p:tgtEl>
                                      </p:cBhvr>
                                    </p:animEffect>
                                    <p:set>
                                      <p:cBhvr>
                                        <p:cTn id="123" fill="hold">
                                          <p:stCondLst>
                                            <p:cond delay="499"/>
                                          </p:stCondLst>
                                        </p:cTn>
                                        <p:tgtEl>
                                          <p:spTgt spid="954"/>
                                        </p:tgtEl>
                                        <p:attrNameLst>
                                          <p:attrName>style.visibility</p:attrName>
                                        </p:attrNameLst>
                                      </p:cBhvr>
                                      <p:to>
                                        <p:strVal val="hidden"/>
                                      </p:to>
                                    </p:set>
                                  </p:childTnLst>
                                </p:cTn>
                              </p:par>
                            </p:childTnLst>
                          </p:cTn>
                        </p:par>
                        <p:par>
                          <p:cTn id="124" fill="hold">
                            <p:stCondLst>
                              <p:cond delay="2000"/>
                            </p:stCondLst>
                            <p:childTnLst>
                              <p:par>
                                <p:cTn id="125" presetClass="exit" nodeType="afterEffect" presetSubtype="8" presetID="22" grpId="30" fill="hold">
                                  <p:stCondLst>
                                    <p:cond delay="0"/>
                                  </p:stCondLst>
                                  <p:iterate type="el" backwards="0">
                                    <p:tmAbs val="0"/>
                                  </p:iterate>
                                  <p:childTnLst>
                                    <p:animEffect filter="wipe(left)" transition="out">
                                      <p:cBhvr>
                                        <p:cTn id="126" dur="500" fill="hold"/>
                                        <p:tgtEl>
                                          <p:spTgt spid="958"/>
                                        </p:tgtEl>
                                      </p:cBhvr>
                                    </p:animEffect>
                                    <p:set>
                                      <p:cBhvr>
                                        <p:cTn id="127" fill="hold">
                                          <p:stCondLst>
                                            <p:cond delay="499"/>
                                          </p:stCondLst>
                                        </p:cTn>
                                        <p:tgtEl>
                                          <p:spTgt spid="95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48" grpId="3"/>
      <p:bldP build="whole" bldLvl="1" animBg="1" rev="0" advAuto="0" spid="961" grpId="15"/>
      <p:bldP build="whole" bldLvl="1" animBg="1" rev="0" advAuto="0" spid="951" grpId="9"/>
      <p:bldP build="whole" bldLvl="1" animBg="1" rev="0" advAuto="0" spid="952" grpId="23"/>
      <p:bldP build="whole" bldLvl="1" animBg="1" rev="0" advAuto="0" spid="947" grpId="1"/>
      <p:bldP build="whole" bldLvl="1" animBg="1" rev="0" advAuto="0" spid="955" grpId="26"/>
      <p:bldP build="whole" bldLvl="1" animBg="1" rev="0" advAuto="0" spid="957" grpId="12"/>
      <p:bldP build="whole" bldLvl="1" animBg="1" rev="0" advAuto="0" spid="960" grpId="8"/>
      <p:bldP build="whole" bldLvl="1" animBg="1" rev="0" advAuto="0" spid="951" grpId="17"/>
      <p:bldP build="whole" bldLvl="1" animBg="1" rev="0" advAuto="0" spid="935" grpId="14"/>
      <p:bldP build="whole" bldLvl="1" animBg="1" rev="0" advAuto="0" spid="929" grpId="2"/>
      <p:bldP build="whole" bldLvl="1" animBg="1" rev="0" advAuto="0" spid="954" grpId="20"/>
      <p:bldP build="whole" bldLvl="1" animBg="1" rev="0" advAuto="0" spid="950" grpId="7"/>
      <p:bldP build="whole" bldLvl="1" animBg="1" rev="0" advAuto="0" spid="957" grpId="19"/>
      <p:bldP build="whole" bldLvl="1" animBg="1" rev="0" advAuto="0" spid="947" grpId="11"/>
      <p:bldP build="whole" bldLvl="1" animBg="1" rev="0" advAuto="0" spid="958" grpId="25"/>
      <p:bldP build="whole" bldLvl="1" animBg="1" rev="0" advAuto="0" spid="958" grpId="30"/>
      <p:bldP build="whole" bldLvl="1" animBg="1" rev="0" advAuto="0" spid="932" grpId="6"/>
      <p:bldP build="whole" bldLvl="1" animBg="1" rev="0" advAuto="0" spid="959" grpId="5"/>
      <p:bldP build="whole" bldLvl="1" animBg="1" rev="0" advAuto="0" spid="941" grpId="27"/>
      <p:bldP build="whole" bldLvl="1" animBg="1" rev="0" advAuto="0" spid="954" grpId="29"/>
      <p:bldP build="whole" bldLvl="1" animBg="1" rev="0" advAuto="0" spid="950" grpId="16"/>
      <p:bldP build="whole" bldLvl="1" animBg="1" rev="0" advAuto="0" spid="953" grpId="18"/>
      <p:bldP build="whole" bldLvl="1" animBg="1" rev="0" advAuto="0" spid="949" grpId="4"/>
      <p:bldP build="whole" bldLvl="1" animBg="1" rev="0" advAuto="0" spid="956" grpId="28"/>
      <p:bldP build="whole" bldLvl="1" animBg="1" rev="0" advAuto="0" spid="953" grpId="24"/>
      <p:bldP build="whole" bldLvl="1" animBg="1" rev="0" advAuto="0" spid="949" grpId="10"/>
      <p:bldP build="whole" bldLvl="1" animBg="1" rev="0" advAuto="0" spid="952" grpId="13"/>
      <p:bldP build="whole" bldLvl="1" animBg="1" rev="0" advAuto="0" spid="938" grpId="21"/>
      <p:bldP build="whole" bldLvl="1" animBg="1" rev="0" advAuto="0" spid="962" grpId="22"/>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4" name="Foliennummernplatzhalter 6"/>
          <p:cNvSpPr txBox="1"/>
          <p:nvPr>
            <p:ph type="sldNum" sz="quarter" idx="2"/>
          </p:nvPr>
        </p:nvSpPr>
        <p:spPr>
          <a:xfrm>
            <a:off x="11561364" y="5746203"/>
            <a:ext cx="179091" cy="1778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965" name="Titel 1"/>
          <p:cNvSpPr txBox="1"/>
          <p:nvPr>
            <p:ph type="title"/>
          </p:nvPr>
        </p:nvSpPr>
        <p:spPr>
          <a:xfrm>
            <a:off x="491820" y="99472"/>
            <a:ext cx="8896379" cy="756296"/>
          </a:xfrm>
          <a:prstGeom prst="rect">
            <a:avLst/>
          </a:prstGeom>
        </p:spPr>
        <p:txBody>
          <a:bodyPr/>
          <a:lstStyle/>
          <a:p>
            <a:pPr defTabSz="768095">
              <a:defRPr sz="3024"/>
            </a:pPr>
            <a:r>
              <a:t>Deep Learning Architecture</a:t>
            </a:r>
            <a:br/>
            <a:r>
              <a:rPr sz="2016"/>
              <a:t>Recommendations Generator</a:t>
            </a:r>
          </a:p>
        </p:txBody>
      </p:sp>
      <p:grpSp>
        <p:nvGrpSpPr>
          <p:cNvPr id="1002" name="Group 17"/>
          <p:cNvGrpSpPr/>
          <p:nvPr/>
        </p:nvGrpSpPr>
        <p:grpSpPr>
          <a:xfrm>
            <a:off x="266581" y="1088411"/>
            <a:ext cx="5163551" cy="4898856"/>
            <a:chOff x="0" y="0"/>
            <a:chExt cx="5163549" cy="4898854"/>
          </a:xfrm>
        </p:grpSpPr>
        <p:sp>
          <p:nvSpPr>
            <p:cNvPr id="966" name="Rectangle 78"/>
            <p:cNvSpPr/>
            <p:nvPr/>
          </p:nvSpPr>
          <p:spPr>
            <a:xfrm>
              <a:off x="-1" y="878367"/>
              <a:ext cx="5163551" cy="2898532"/>
            </a:xfrm>
            <a:prstGeom prst="rect">
              <a:avLst/>
            </a:prstGeom>
            <a:noFill/>
            <a:ln w="76200" cap="flat">
              <a:solidFill>
                <a:schemeClr val="accent1"/>
              </a:solidFill>
              <a:prstDash val="solid"/>
              <a:round/>
            </a:ln>
            <a:effectLst/>
          </p:spPr>
          <p:txBody>
            <a:bodyPr wrap="square" lIns="107999" tIns="107999" rIns="107999" bIns="107999" numCol="1" anchor="ctr">
              <a:normAutofit fontScale="100000" lnSpcReduction="0"/>
            </a:bodyPr>
            <a:lstStyle/>
            <a:p>
              <a:pPr algn="ctr"/>
            </a:p>
          </p:txBody>
        </p:sp>
        <p:grpSp>
          <p:nvGrpSpPr>
            <p:cNvPr id="969" name="Abgerundetes Rechteck 41"/>
            <p:cNvGrpSpPr/>
            <p:nvPr/>
          </p:nvGrpSpPr>
          <p:grpSpPr>
            <a:xfrm>
              <a:off x="408606" y="1556589"/>
              <a:ext cx="1516285" cy="1009681"/>
              <a:chOff x="0" y="0"/>
              <a:chExt cx="1516283" cy="1009680"/>
            </a:xfrm>
          </p:grpSpPr>
          <p:sp>
            <p:nvSpPr>
              <p:cNvPr id="967" name="Abgerundetes Rechteck"/>
              <p:cNvSpPr/>
              <p:nvPr/>
            </p:nvSpPr>
            <p:spPr>
              <a:xfrm>
                <a:off x="0" y="0"/>
                <a:ext cx="1516284" cy="1009681"/>
              </a:xfrm>
              <a:prstGeom prst="roundRect">
                <a:avLst>
                  <a:gd name="adj" fmla="val 16667"/>
                </a:avLst>
              </a:prstGeom>
              <a:noFill/>
              <a:ln w="28575" cap="flat">
                <a:solidFill>
                  <a:schemeClr val="accent4">
                    <a:alpha val="50000"/>
                  </a:schemeClr>
                </a:solidFill>
                <a:prstDash val="solid"/>
                <a:round/>
              </a:ln>
              <a:effectLst/>
            </p:spPr>
            <p:txBody>
              <a:bodyPr wrap="square" lIns="107999" tIns="107999" rIns="107999" bIns="107999" numCol="1" anchor="t">
                <a:normAutofit fontScale="100000" lnSpcReduction="0"/>
              </a:bodyPr>
              <a:lstStyle/>
              <a:p>
                <a:pPr algn="ctr">
                  <a:lnSpc>
                    <a:spcPct val="80000"/>
                  </a:lnSpc>
                  <a:defRPr sz="1100"/>
                </a:pPr>
              </a:p>
            </p:txBody>
          </p:sp>
          <p:sp>
            <p:nvSpPr>
              <p:cNvPr id="968" name="Deep Learning Recommender – core App (Scala)"/>
              <p:cNvSpPr txBox="1"/>
              <p:nvPr/>
            </p:nvSpPr>
            <p:spPr>
              <a:xfrm>
                <a:off x="49288" y="49288"/>
                <a:ext cx="1417708" cy="91110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6000" tIns="36000" rIns="36000" bIns="36000" numCol="1" anchor="t">
                <a:normAutofit fontScale="100000" lnSpcReduction="0"/>
              </a:bodyPr>
              <a:lstStyle/>
              <a:p>
                <a:pPr algn="ctr" defTabSz="813816">
                  <a:lnSpc>
                    <a:spcPct val="80000"/>
                  </a:lnSpc>
                  <a:defRPr b="1" sz="979"/>
                </a:pPr>
              </a:p>
              <a:p>
                <a:pPr algn="ctr" defTabSz="813816">
                  <a:lnSpc>
                    <a:spcPct val="80000"/>
                  </a:lnSpc>
                  <a:defRPr b="1" sz="1157"/>
                </a:pPr>
                <a:r>
                  <a:t>Deep Learning Recommender – core App (Scala)</a:t>
                </a:r>
                <a:endParaRPr sz="2581"/>
              </a:p>
              <a:p>
                <a:pPr algn="ctr" defTabSz="813816">
                  <a:lnSpc>
                    <a:spcPct val="80000"/>
                  </a:lnSpc>
                  <a:defRPr b="1" sz="1424"/>
                </a:pPr>
              </a:p>
            </p:txBody>
          </p:sp>
        </p:grpSp>
        <p:grpSp>
          <p:nvGrpSpPr>
            <p:cNvPr id="972" name="Abgerundetes Rechteck 41"/>
            <p:cNvGrpSpPr/>
            <p:nvPr/>
          </p:nvGrpSpPr>
          <p:grpSpPr>
            <a:xfrm>
              <a:off x="496740" y="0"/>
              <a:ext cx="1628469" cy="611438"/>
              <a:chOff x="0" y="0"/>
              <a:chExt cx="1628468" cy="611437"/>
            </a:xfrm>
          </p:grpSpPr>
          <p:sp>
            <p:nvSpPr>
              <p:cNvPr id="970" name="Abgerundetes Rechteck"/>
              <p:cNvSpPr/>
              <p:nvPr/>
            </p:nvSpPr>
            <p:spPr>
              <a:xfrm>
                <a:off x="0" y="0"/>
                <a:ext cx="1628469" cy="611438"/>
              </a:xfrm>
              <a:prstGeom prst="roundRect">
                <a:avLst>
                  <a:gd name="adj" fmla="val 16667"/>
                </a:avLst>
              </a:prstGeom>
              <a:noFill/>
              <a:ln w="28575" cap="flat">
                <a:solidFill>
                  <a:schemeClr val="accent4">
                    <a:alpha val="50000"/>
                  </a:schemeClr>
                </a:solidFill>
                <a:prstDash val="solid"/>
                <a:round/>
              </a:ln>
              <a:effectLst/>
            </p:spPr>
            <p:txBody>
              <a:bodyPr wrap="square" lIns="107999" tIns="107999" rIns="107999" bIns="107999" numCol="1" anchor="ctr">
                <a:normAutofit fontScale="100000" lnSpcReduction="0"/>
              </a:bodyPr>
              <a:lstStyle/>
              <a:p>
                <a:pPr algn="ctr">
                  <a:lnSpc>
                    <a:spcPct val="80000"/>
                  </a:lnSpc>
                  <a:defRPr sz="1100"/>
                </a:pPr>
              </a:p>
            </p:txBody>
          </p:sp>
          <p:sp>
            <p:nvSpPr>
              <p:cNvPr id="971" name="User Preferences service"/>
              <p:cNvSpPr txBox="1"/>
              <p:nvPr/>
            </p:nvSpPr>
            <p:spPr>
              <a:xfrm>
                <a:off x="29848" y="29847"/>
                <a:ext cx="1568772" cy="5517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6000" tIns="36000" rIns="36000" bIns="36000" numCol="1" anchor="ctr">
                <a:normAutofit fontScale="100000" lnSpcReduction="0"/>
              </a:bodyPr>
              <a:lstStyle/>
              <a:p>
                <a:pPr algn="ctr" defTabSz="640079">
                  <a:lnSpc>
                    <a:spcPct val="80000"/>
                  </a:lnSpc>
                  <a:defRPr b="1" sz="770"/>
                </a:pPr>
              </a:p>
              <a:p>
                <a:pPr algn="ctr" defTabSz="640079">
                  <a:lnSpc>
                    <a:spcPct val="80000"/>
                  </a:lnSpc>
                  <a:defRPr b="1" sz="980"/>
                </a:pPr>
                <a:r>
                  <a:t>User Preferences service</a:t>
                </a:r>
                <a:endParaRPr sz="1400"/>
              </a:p>
            </p:txBody>
          </p:sp>
        </p:grpSp>
        <p:grpSp>
          <p:nvGrpSpPr>
            <p:cNvPr id="980" name="Group 73"/>
            <p:cNvGrpSpPr/>
            <p:nvPr/>
          </p:nvGrpSpPr>
          <p:grpSpPr>
            <a:xfrm>
              <a:off x="272622" y="1170332"/>
              <a:ext cx="4668006" cy="2415064"/>
              <a:chOff x="0" y="0"/>
              <a:chExt cx="4668004" cy="2415062"/>
            </a:xfrm>
          </p:grpSpPr>
          <p:sp>
            <p:nvSpPr>
              <p:cNvPr id="973" name="Flussdiagramm: Prozess 119"/>
              <p:cNvSpPr/>
              <p:nvPr/>
            </p:nvSpPr>
            <p:spPr>
              <a:xfrm>
                <a:off x="-1" y="5968"/>
                <a:ext cx="4668006" cy="2409095"/>
              </a:xfrm>
              <a:prstGeom prst="rect">
                <a:avLst/>
              </a:prstGeom>
              <a:noFill/>
              <a:ln w="25400" cap="flat">
                <a:solidFill>
                  <a:srgbClr val="535353"/>
                </a:solidFill>
                <a:prstDash val="sysDot"/>
                <a:round/>
              </a:ln>
              <a:effectLst/>
            </p:spPr>
            <p:txBody>
              <a:bodyPr wrap="square" lIns="107999" tIns="107999" rIns="107999" bIns="107999" numCol="1" anchor="t">
                <a:normAutofit fontScale="100000" lnSpcReduction="0"/>
              </a:bodyPr>
              <a:lstStyle/>
              <a:p>
                <a:pPr algn="ctr">
                  <a:spcBef>
                    <a:spcPts val="300"/>
                  </a:spcBef>
                  <a:defRPr sz="1600"/>
                </a:pPr>
              </a:p>
            </p:txBody>
          </p:sp>
          <p:sp>
            <p:nvSpPr>
              <p:cNvPr id="974" name="Gerade Verbindung mit Pfeil 30"/>
              <p:cNvSpPr/>
              <p:nvPr/>
            </p:nvSpPr>
            <p:spPr>
              <a:xfrm flipH="1">
                <a:off x="1666335" y="876545"/>
                <a:ext cx="646862" cy="1"/>
              </a:xfrm>
              <a:prstGeom prst="line">
                <a:avLst/>
              </a:prstGeom>
              <a:noFill/>
              <a:ln w="28575" cap="flat">
                <a:solidFill>
                  <a:schemeClr val="accent4">
                    <a:alpha val="50000"/>
                  </a:schemeClr>
                </a:solidFill>
                <a:prstDash val="solid"/>
                <a:round/>
                <a:headEnd type="triangle" w="med" len="med"/>
              </a:ln>
              <a:effectLst/>
            </p:spPr>
            <p:txBody>
              <a:bodyPr wrap="square" lIns="45719" tIns="45719" rIns="45719" bIns="45719" numCol="1" anchor="t">
                <a:noAutofit/>
              </a:bodyPr>
              <a:lstStyle/>
              <a:p>
                <a:pPr/>
              </a:p>
            </p:txBody>
          </p:sp>
          <p:sp>
            <p:nvSpPr>
              <p:cNvPr id="975" name="Textfeld 42"/>
              <p:cNvSpPr txBox="1"/>
              <p:nvPr/>
            </p:nvSpPr>
            <p:spPr>
              <a:xfrm>
                <a:off x="1142406" y="-1"/>
                <a:ext cx="2009625" cy="350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a:lvl1pPr>
              </a:lstStyle>
              <a:p>
                <a:pPr/>
                <a:r>
                  <a:t>Docker Container</a:t>
                </a:r>
              </a:p>
            </p:txBody>
          </p:sp>
          <p:grpSp>
            <p:nvGrpSpPr>
              <p:cNvPr id="978" name="Abgerundetes Rechteck 41"/>
              <p:cNvGrpSpPr/>
              <p:nvPr/>
            </p:nvGrpSpPr>
            <p:grpSpPr>
              <a:xfrm>
                <a:off x="2314488" y="369331"/>
                <a:ext cx="1616363" cy="903501"/>
                <a:chOff x="0" y="0"/>
                <a:chExt cx="1616362" cy="903499"/>
              </a:xfrm>
            </p:grpSpPr>
            <p:sp>
              <p:nvSpPr>
                <p:cNvPr id="976" name="Abgerundetes Rechteck"/>
                <p:cNvSpPr/>
                <p:nvPr/>
              </p:nvSpPr>
              <p:spPr>
                <a:xfrm>
                  <a:off x="0" y="0"/>
                  <a:ext cx="1616363" cy="903500"/>
                </a:xfrm>
                <a:prstGeom prst="roundRect">
                  <a:avLst>
                    <a:gd name="adj" fmla="val 16667"/>
                  </a:avLst>
                </a:prstGeom>
                <a:noFill/>
                <a:ln w="28575" cap="flat">
                  <a:solidFill>
                    <a:schemeClr val="accent4">
                      <a:alpha val="50000"/>
                    </a:schemeClr>
                  </a:solidFill>
                  <a:prstDash val="solid"/>
                  <a:round/>
                </a:ln>
                <a:effectLst/>
              </p:spPr>
              <p:txBody>
                <a:bodyPr wrap="square" lIns="107999" tIns="107999" rIns="107999" bIns="107999" numCol="1" anchor="ctr">
                  <a:normAutofit fontScale="100000" lnSpcReduction="0"/>
                </a:bodyPr>
                <a:lstStyle/>
                <a:p>
                  <a:pPr algn="ctr">
                    <a:lnSpc>
                      <a:spcPct val="80000"/>
                    </a:lnSpc>
                    <a:defRPr sz="1100"/>
                  </a:pPr>
                </a:p>
              </p:txBody>
            </p:sp>
            <p:sp>
              <p:nvSpPr>
                <p:cNvPr id="977" name="Tensor Serving userNet, rankNet"/>
                <p:cNvSpPr txBox="1"/>
                <p:nvPr/>
              </p:nvSpPr>
              <p:spPr>
                <a:xfrm>
                  <a:off x="44105" y="44105"/>
                  <a:ext cx="1528152" cy="85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6000" tIns="36000" rIns="36000" bIns="36000" numCol="1" anchor="ctr">
                  <a:normAutofit fontScale="100000" lnSpcReduction="0"/>
                </a:bodyPr>
                <a:lstStyle/>
                <a:p>
                  <a:pPr algn="ctr" defTabSz="896111">
                    <a:lnSpc>
                      <a:spcPct val="80000"/>
                    </a:lnSpc>
                    <a:defRPr b="1" sz="1078"/>
                  </a:pPr>
                </a:p>
                <a:p>
                  <a:pPr algn="ctr" defTabSz="896111">
                    <a:lnSpc>
                      <a:spcPct val="80000"/>
                    </a:lnSpc>
                    <a:defRPr b="1" sz="1372"/>
                  </a:pPr>
                  <a:r>
                    <a:t>Tensor Serving userNet, rankNet</a:t>
                  </a:r>
                  <a:endParaRPr sz="2254"/>
                </a:p>
              </p:txBody>
            </p:sp>
          </p:grpSp>
          <p:sp>
            <p:nvSpPr>
              <p:cNvPr id="979" name="Textfeld 42"/>
              <p:cNvSpPr txBox="1"/>
              <p:nvPr/>
            </p:nvSpPr>
            <p:spPr>
              <a:xfrm>
                <a:off x="1652575" y="543174"/>
                <a:ext cx="519124"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400"/>
                </a:lvl1pPr>
              </a:lstStyle>
              <a:p>
                <a:pPr/>
                <a:r>
                  <a:t>Grpc</a:t>
                </a:r>
              </a:p>
            </p:txBody>
          </p:sp>
        </p:grpSp>
        <p:sp>
          <p:nvSpPr>
            <p:cNvPr id="981" name="Gerade Verbindung mit Pfeil 30"/>
            <p:cNvSpPr/>
            <p:nvPr/>
          </p:nvSpPr>
          <p:spPr>
            <a:xfrm flipV="1">
              <a:off x="1309002" y="611437"/>
              <a:ext cx="1973" cy="536916"/>
            </a:xfrm>
            <a:prstGeom prst="line">
              <a:avLst/>
            </a:prstGeom>
            <a:noFill/>
            <a:ln w="28575" cap="flat">
              <a:solidFill>
                <a:schemeClr val="accent4">
                  <a:alpha val="50000"/>
                </a:schemeClr>
              </a:solidFill>
              <a:prstDash val="solid"/>
              <a:round/>
              <a:headEnd type="triangle" w="med" len="med"/>
            </a:ln>
            <a:effectLst/>
          </p:spPr>
          <p:txBody>
            <a:bodyPr wrap="square" lIns="45719" tIns="45719" rIns="45719" bIns="45719" numCol="1" anchor="t">
              <a:noAutofit/>
            </a:bodyPr>
            <a:lstStyle/>
            <a:p>
              <a:pPr/>
            </a:p>
          </p:txBody>
        </p:sp>
        <p:grpSp>
          <p:nvGrpSpPr>
            <p:cNvPr id="984" name="Abgerundetes Rechteck 41"/>
            <p:cNvGrpSpPr/>
            <p:nvPr/>
          </p:nvGrpSpPr>
          <p:grpSpPr>
            <a:xfrm>
              <a:off x="1632556" y="2321208"/>
              <a:ext cx="2066170" cy="1084632"/>
              <a:chOff x="0" y="0"/>
              <a:chExt cx="2066169" cy="1084630"/>
            </a:xfrm>
          </p:grpSpPr>
          <p:sp>
            <p:nvSpPr>
              <p:cNvPr id="982" name="Abgerundetes Rechteck"/>
              <p:cNvSpPr/>
              <p:nvPr/>
            </p:nvSpPr>
            <p:spPr>
              <a:xfrm>
                <a:off x="0" y="0"/>
                <a:ext cx="2066170" cy="1084631"/>
              </a:xfrm>
              <a:prstGeom prst="roundRect">
                <a:avLst>
                  <a:gd name="adj" fmla="val 16667"/>
                </a:avLst>
              </a:prstGeom>
              <a:solidFill>
                <a:srgbClr val="FFD1B1">
                  <a:alpha val="70000"/>
                </a:srgbClr>
              </a:solidFill>
              <a:ln w="28575" cap="flat">
                <a:solidFill>
                  <a:schemeClr val="accent4">
                    <a:alpha val="50000"/>
                  </a:schemeClr>
                </a:solidFill>
                <a:prstDash val="sysDash"/>
                <a:round/>
              </a:ln>
              <a:effectLst/>
            </p:spPr>
            <p:txBody>
              <a:bodyPr wrap="square" lIns="107999" tIns="107999" rIns="107999" bIns="107999" numCol="1" anchor="ctr">
                <a:normAutofit fontScale="100000" lnSpcReduction="0"/>
              </a:bodyPr>
              <a:lstStyle/>
              <a:p>
                <a:pPr algn="ctr">
                  <a:defRPr b="1" sz="800"/>
                </a:pPr>
              </a:p>
            </p:txBody>
          </p:sp>
          <p:sp>
            <p:nvSpPr>
              <p:cNvPr id="983" name="Rank user embedding  against items  embedding"/>
              <p:cNvSpPr txBox="1"/>
              <p:nvPr/>
            </p:nvSpPr>
            <p:spPr>
              <a:xfrm>
                <a:off x="52946" y="1223"/>
                <a:ext cx="1960277" cy="10821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6000" tIns="36000" rIns="36000" bIns="36000" numCol="1" anchor="ctr">
                <a:spAutoFit/>
              </a:bodyPr>
              <a:lstStyle/>
              <a:p>
                <a:pPr algn="ctr">
                  <a:defRPr b="1" sz="1400"/>
                </a:pPr>
                <a:br/>
                <a:r>
                  <a:t>Rank user embedding </a:t>
                </a:r>
                <a:br/>
                <a:r>
                  <a:t>against items </a:t>
                </a:r>
                <a:br/>
                <a:r>
                  <a:t>embedding</a:t>
                </a:r>
              </a:p>
            </p:txBody>
          </p:sp>
        </p:grpSp>
        <p:grpSp>
          <p:nvGrpSpPr>
            <p:cNvPr id="987" name="Flussdiagramm: Dokument 12"/>
            <p:cNvGrpSpPr/>
            <p:nvPr/>
          </p:nvGrpSpPr>
          <p:grpSpPr>
            <a:xfrm>
              <a:off x="3551332" y="2886281"/>
              <a:ext cx="1250734" cy="624046"/>
              <a:chOff x="0" y="0"/>
              <a:chExt cx="1250733" cy="624045"/>
            </a:xfrm>
          </p:grpSpPr>
          <p:sp>
            <p:nvSpPr>
              <p:cNvPr id="985" name="Form"/>
              <p:cNvSpPr/>
              <p:nvPr/>
            </p:nvSpPr>
            <p:spPr>
              <a:xfrm>
                <a:off x="0" y="0"/>
                <a:ext cx="1250734" cy="624046"/>
              </a:xfrm>
              <a:custGeom>
                <a:avLst/>
                <a:gdLst/>
                <a:ahLst/>
                <a:cxnLst>
                  <a:cxn ang="0">
                    <a:pos x="wd2" y="hd2"/>
                  </a:cxn>
                  <a:cxn ang="5400000">
                    <a:pos x="wd2" y="hd2"/>
                  </a:cxn>
                  <a:cxn ang="10800000">
                    <a:pos x="wd2" y="hd2"/>
                  </a:cxn>
                  <a:cxn ang="16200000">
                    <a:pos x="wd2" y="hd2"/>
                  </a:cxn>
                </a:cxnLst>
                <a:rect l="0" t="0" r="r" b="b"/>
                <a:pathLst>
                  <a:path w="21600" h="19255" fill="norm" stroke="1" extrusionOk="0">
                    <a:moveTo>
                      <a:pt x="0" y="0"/>
                    </a:moveTo>
                    <a:lnTo>
                      <a:pt x="21600" y="0"/>
                    </a:lnTo>
                    <a:lnTo>
                      <a:pt x="21600" y="15641"/>
                    </a:lnTo>
                    <a:cubicBezTo>
                      <a:pt x="10800" y="15641"/>
                      <a:pt x="10800" y="21600"/>
                      <a:pt x="0" y="18214"/>
                    </a:cubicBezTo>
                    <a:close/>
                  </a:path>
                </a:pathLst>
              </a:custGeom>
              <a:noFill/>
              <a:ln w="28575" cap="flat">
                <a:solidFill>
                  <a:schemeClr val="accent4">
                    <a:alpha val="50000"/>
                  </a:schemeClr>
                </a:solidFill>
                <a:prstDash val="solid"/>
                <a:round/>
              </a:ln>
              <a:effectLst/>
            </p:spPr>
            <p:txBody>
              <a:bodyPr wrap="square" lIns="107999" tIns="107999" rIns="107999" bIns="107999" numCol="1" anchor="ctr">
                <a:normAutofit fontScale="100000" lnSpcReduction="0"/>
              </a:bodyPr>
              <a:lstStyle/>
              <a:p>
                <a:pPr algn="ctr">
                  <a:defRPr b="1" sz="1400"/>
                </a:pPr>
              </a:p>
            </p:txBody>
          </p:sp>
          <p:sp>
            <p:nvSpPr>
              <p:cNvPr id="986" name="Annoy  index file"/>
              <p:cNvSpPr txBox="1"/>
              <p:nvPr/>
            </p:nvSpPr>
            <p:spPr>
              <a:xfrm>
                <a:off x="0" y="17163"/>
                <a:ext cx="1250734" cy="4725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6000" tIns="36000" rIns="36000" bIns="36000" numCol="1" anchor="ctr">
                <a:spAutoFit/>
              </a:bodyPr>
              <a:lstStyle/>
              <a:p>
                <a:pPr algn="ctr">
                  <a:defRPr b="1" sz="1400"/>
                </a:pPr>
                <a:r>
                  <a:t>  Annoy </a:t>
                </a:r>
                <a:br/>
                <a:r>
                  <a:t>index file</a:t>
                </a:r>
              </a:p>
            </p:txBody>
          </p:sp>
        </p:grpSp>
        <p:grpSp>
          <p:nvGrpSpPr>
            <p:cNvPr id="998" name="Group 91"/>
            <p:cNvGrpSpPr/>
            <p:nvPr/>
          </p:nvGrpSpPr>
          <p:grpSpPr>
            <a:xfrm>
              <a:off x="370662" y="4170205"/>
              <a:ext cx="1587685" cy="728650"/>
              <a:chOff x="0" y="0"/>
              <a:chExt cx="1587684" cy="728649"/>
            </a:xfrm>
          </p:grpSpPr>
          <p:pic>
            <p:nvPicPr>
              <p:cNvPr id="988" name="Bild 2" descr="Bild 2"/>
              <p:cNvPicPr>
                <a:picLocks noChangeAspect="1"/>
              </p:cNvPicPr>
              <p:nvPr/>
            </p:nvPicPr>
            <p:blipFill>
              <a:blip r:embed="rId2">
                <a:extLst/>
              </a:blip>
              <a:stretch>
                <a:fillRect/>
              </a:stretch>
            </p:blipFill>
            <p:spPr>
              <a:xfrm>
                <a:off x="402858" y="116193"/>
                <a:ext cx="545692" cy="362763"/>
              </a:xfrm>
              <a:prstGeom prst="rect">
                <a:avLst/>
              </a:prstGeom>
              <a:ln w="12700" cap="flat">
                <a:noFill/>
                <a:miter lim="400000"/>
              </a:ln>
              <a:effectLst/>
            </p:spPr>
          </p:pic>
          <p:pic>
            <p:nvPicPr>
              <p:cNvPr id="989" name="Bild 16" descr="Bild 16"/>
              <p:cNvPicPr>
                <a:picLocks noChangeAspect="1"/>
              </p:cNvPicPr>
              <p:nvPr/>
            </p:nvPicPr>
            <p:blipFill>
              <a:blip r:embed="rId2">
                <a:extLst/>
              </a:blip>
              <a:stretch>
                <a:fillRect/>
              </a:stretch>
            </p:blipFill>
            <p:spPr>
              <a:xfrm>
                <a:off x="230978" y="252818"/>
                <a:ext cx="545693" cy="362763"/>
              </a:xfrm>
              <a:prstGeom prst="rect">
                <a:avLst/>
              </a:prstGeom>
              <a:ln w="12700" cap="flat">
                <a:noFill/>
                <a:miter lim="400000"/>
              </a:ln>
              <a:effectLst/>
            </p:spPr>
          </p:pic>
          <p:pic>
            <p:nvPicPr>
              <p:cNvPr id="990" name="Bild 17" descr="Bild 17"/>
              <p:cNvPicPr>
                <a:picLocks noChangeAspect="1"/>
              </p:cNvPicPr>
              <p:nvPr/>
            </p:nvPicPr>
            <p:blipFill>
              <a:blip r:embed="rId2">
                <a:extLst/>
              </a:blip>
              <a:stretch>
                <a:fillRect/>
              </a:stretch>
            </p:blipFill>
            <p:spPr>
              <a:xfrm>
                <a:off x="574738" y="229262"/>
                <a:ext cx="545692" cy="362762"/>
              </a:xfrm>
              <a:prstGeom prst="rect">
                <a:avLst/>
              </a:prstGeom>
              <a:ln w="12700" cap="flat">
                <a:noFill/>
                <a:miter lim="400000"/>
              </a:ln>
              <a:effectLst/>
            </p:spPr>
          </p:pic>
          <p:pic>
            <p:nvPicPr>
              <p:cNvPr id="991" name="Bild 18" descr="Bild 18"/>
              <p:cNvPicPr>
                <a:picLocks noChangeAspect="1"/>
              </p:cNvPicPr>
              <p:nvPr/>
            </p:nvPicPr>
            <p:blipFill>
              <a:blip r:embed="rId2">
                <a:extLst/>
              </a:blip>
              <a:stretch>
                <a:fillRect/>
              </a:stretch>
            </p:blipFill>
            <p:spPr>
              <a:xfrm>
                <a:off x="675704" y="365887"/>
                <a:ext cx="545693" cy="362763"/>
              </a:xfrm>
              <a:prstGeom prst="rect">
                <a:avLst/>
              </a:prstGeom>
              <a:ln w="12700" cap="flat">
                <a:noFill/>
                <a:miter lim="400000"/>
              </a:ln>
              <a:effectLst/>
            </p:spPr>
          </p:pic>
          <p:pic>
            <p:nvPicPr>
              <p:cNvPr id="992" name="Bild 20" descr="Bild 20"/>
              <p:cNvPicPr>
                <a:picLocks noChangeAspect="1"/>
              </p:cNvPicPr>
              <p:nvPr/>
            </p:nvPicPr>
            <p:blipFill>
              <a:blip r:embed="rId2">
                <a:extLst/>
              </a:blip>
              <a:stretch>
                <a:fillRect/>
              </a:stretch>
            </p:blipFill>
            <p:spPr>
              <a:xfrm>
                <a:off x="805445" y="144152"/>
                <a:ext cx="545693" cy="362762"/>
              </a:xfrm>
              <a:prstGeom prst="rect">
                <a:avLst/>
              </a:prstGeom>
              <a:ln w="12700" cap="flat">
                <a:noFill/>
                <a:miter lim="400000"/>
              </a:ln>
              <a:effectLst/>
            </p:spPr>
          </p:pic>
          <p:pic>
            <p:nvPicPr>
              <p:cNvPr id="993" name="Bild 25" descr="Bild 25"/>
              <p:cNvPicPr>
                <a:picLocks noChangeAspect="1"/>
              </p:cNvPicPr>
              <p:nvPr/>
            </p:nvPicPr>
            <p:blipFill>
              <a:blip r:embed="rId3">
                <a:extLst/>
              </a:blip>
              <a:stretch>
                <a:fillRect/>
              </a:stretch>
            </p:blipFill>
            <p:spPr>
              <a:xfrm>
                <a:off x="285043" y="-1"/>
                <a:ext cx="545693" cy="362763"/>
              </a:xfrm>
              <a:prstGeom prst="rect">
                <a:avLst/>
              </a:prstGeom>
              <a:ln w="12700" cap="flat">
                <a:noFill/>
                <a:miter lim="400000"/>
              </a:ln>
              <a:effectLst/>
            </p:spPr>
          </p:pic>
          <p:pic>
            <p:nvPicPr>
              <p:cNvPr id="994" name="Bild 26" descr="Bild 26"/>
              <p:cNvPicPr>
                <a:picLocks noChangeAspect="1"/>
              </p:cNvPicPr>
              <p:nvPr/>
            </p:nvPicPr>
            <p:blipFill>
              <a:blip r:embed="rId4">
                <a:extLst/>
              </a:blip>
              <a:stretch>
                <a:fillRect/>
              </a:stretch>
            </p:blipFill>
            <p:spPr>
              <a:xfrm>
                <a:off x="1041990" y="264555"/>
                <a:ext cx="545693" cy="362763"/>
              </a:xfrm>
              <a:prstGeom prst="rect">
                <a:avLst/>
              </a:prstGeom>
              <a:ln w="12700" cap="flat">
                <a:noFill/>
                <a:miter lim="400000"/>
              </a:ln>
              <a:effectLst/>
            </p:spPr>
          </p:pic>
          <p:pic>
            <p:nvPicPr>
              <p:cNvPr id="995" name="Bild 31" descr="Bild 31"/>
              <p:cNvPicPr>
                <a:picLocks noChangeAspect="1"/>
              </p:cNvPicPr>
              <p:nvPr/>
            </p:nvPicPr>
            <p:blipFill>
              <a:blip r:embed="rId5">
                <a:extLst/>
              </a:blip>
              <a:stretch>
                <a:fillRect/>
              </a:stretch>
            </p:blipFill>
            <p:spPr>
              <a:xfrm>
                <a:off x="26265" y="335991"/>
                <a:ext cx="545693" cy="362763"/>
              </a:xfrm>
              <a:prstGeom prst="rect">
                <a:avLst/>
              </a:prstGeom>
              <a:ln w="12700" cap="flat">
                <a:noFill/>
                <a:miter lim="400000"/>
              </a:ln>
              <a:effectLst/>
            </p:spPr>
          </p:pic>
          <p:pic>
            <p:nvPicPr>
              <p:cNvPr id="996" name="Bild 33" descr="Bild 33"/>
              <p:cNvPicPr>
                <a:picLocks noChangeAspect="1"/>
              </p:cNvPicPr>
              <p:nvPr/>
            </p:nvPicPr>
            <p:blipFill>
              <a:blip r:embed="rId2">
                <a:extLst/>
              </a:blip>
              <a:stretch>
                <a:fillRect/>
              </a:stretch>
            </p:blipFill>
            <p:spPr>
              <a:xfrm>
                <a:off x="0" y="214394"/>
                <a:ext cx="545693" cy="362762"/>
              </a:xfrm>
              <a:prstGeom prst="rect">
                <a:avLst/>
              </a:prstGeom>
              <a:ln w="12700" cap="flat">
                <a:noFill/>
                <a:miter lim="400000"/>
              </a:ln>
              <a:effectLst/>
            </p:spPr>
          </p:pic>
          <p:sp>
            <p:nvSpPr>
              <p:cNvPr id="997" name="Rechteck 48"/>
              <p:cNvSpPr/>
              <p:nvPr/>
            </p:nvSpPr>
            <p:spPr>
              <a:xfrm>
                <a:off x="-1" y="0"/>
                <a:ext cx="1587686" cy="728648"/>
              </a:xfrm>
              <a:prstGeom prst="rect">
                <a:avLst/>
              </a:prstGeom>
              <a:noFill/>
              <a:ln w="31750" cap="flat">
                <a:solidFill>
                  <a:schemeClr val="accent2"/>
                </a:solidFill>
                <a:prstDash val="dash"/>
                <a:round/>
              </a:ln>
              <a:effectLst/>
            </p:spPr>
            <p:txBody>
              <a:bodyPr wrap="square" lIns="107999" tIns="107999" rIns="107999" bIns="107999" numCol="1" anchor="ctr">
                <a:normAutofit fontScale="100000" lnSpcReduction="0"/>
              </a:bodyPr>
              <a:lstStyle/>
              <a:p>
                <a:pPr algn="ctr">
                  <a:defRPr sz="900"/>
                </a:pPr>
              </a:p>
            </p:txBody>
          </p:sp>
        </p:grpSp>
        <p:sp>
          <p:nvSpPr>
            <p:cNvPr id="999" name="Gerade Verbindung mit Pfeil 30"/>
            <p:cNvSpPr/>
            <p:nvPr/>
          </p:nvSpPr>
          <p:spPr>
            <a:xfrm flipV="1">
              <a:off x="1164504" y="2566269"/>
              <a:ext cx="2245" cy="1603937"/>
            </a:xfrm>
            <a:prstGeom prst="line">
              <a:avLst/>
            </a:prstGeom>
            <a:noFill/>
            <a:ln w="28575" cap="flat">
              <a:solidFill>
                <a:schemeClr val="accent4">
                  <a:alpha val="50000"/>
                </a:schemeClr>
              </a:solidFill>
              <a:prstDash val="solid"/>
              <a:round/>
              <a:headEnd type="triangle" w="med" len="med"/>
            </a:ln>
            <a:effectLst/>
          </p:spPr>
          <p:txBody>
            <a:bodyPr wrap="square" lIns="45719" tIns="45719" rIns="45719" bIns="45719" numCol="1" anchor="t">
              <a:noAutofit/>
            </a:bodyPr>
            <a:lstStyle/>
            <a:p>
              <a:pPr/>
            </a:p>
          </p:txBody>
        </p:sp>
        <p:sp>
          <p:nvSpPr>
            <p:cNvPr id="1000" name="Textfeld 42"/>
            <p:cNvSpPr txBox="1"/>
            <p:nvPr/>
          </p:nvSpPr>
          <p:spPr>
            <a:xfrm>
              <a:off x="1284864" y="3864680"/>
              <a:ext cx="1922026"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600"/>
              </a:lvl1pPr>
            </a:lstStyle>
            <a:p>
              <a:pPr/>
              <a:r>
                <a:t>Recommendations</a:t>
              </a:r>
            </a:p>
          </p:txBody>
        </p:sp>
        <p:sp>
          <p:nvSpPr>
            <p:cNvPr id="1001" name="Gerade Verbindung mit Pfeil 30"/>
            <p:cNvSpPr/>
            <p:nvPr/>
          </p:nvSpPr>
          <p:spPr>
            <a:xfrm>
              <a:off x="1899842" y="2161223"/>
              <a:ext cx="675250" cy="2"/>
            </a:xfrm>
            <a:prstGeom prst="line">
              <a:avLst/>
            </a:prstGeom>
            <a:noFill/>
            <a:ln w="28575" cap="flat">
              <a:solidFill>
                <a:schemeClr val="accent4">
                  <a:alpha val="50000"/>
                </a:schemeClr>
              </a:solidFill>
              <a:prstDash val="solid"/>
              <a:round/>
              <a:headEnd type="triangle" w="med" len="med"/>
            </a:ln>
            <a:effectLst/>
          </p:spPr>
          <p:txBody>
            <a:bodyPr wrap="square" lIns="45719" tIns="45719" rIns="45719" bIns="45719" numCol="1" anchor="t">
              <a:noAutofit/>
            </a:bodyPr>
            <a:lstStyle/>
            <a:p>
              <a:pPr/>
            </a:p>
          </p:txBody>
        </p:sp>
      </p:grpSp>
      <p:grpSp>
        <p:nvGrpSpPr>
          <p:cNvPr id="1041" name="Group 67"/>
          <p:cNvGrpSpPr/>
          <p:nvPr/>
        </p:nvGrpSpPr>
        <p:grpSpPr>
          <a:xfrm>
            <a:off x="6881201" y="1040856"/>
            <a:ext cx="4769654" cy="5069980"/>
            <a:chOff x="0" y="0"/>
            <a:chExt cx="4769653" cy="5069978"/>
          </a:xfrm>
        </p:grpSpPr>
        <p:grpSp>
          <p:nvGrpSpPr>
            <p:cNvPr id="1005" name="Abgerundetes Rechteck 41"/>
            <p:cNvGrpSpPr/>
            <p:nvPr/>
          </p:nvGrpSpPr>
          <p:grpSpPr>
            <a:xfrm>
              <a:off x="1459150" y="125867"/>
              <a:ext cx="1853447" cy="602149"/>
              <a:chOff x="0" y="0"/>
              <a:chExt cx="1853445" cy="602148"/>
            </a:xfrm>
          </p:grpSpPr>
          <p:sp>
            <p:nvSpPr>
              <p:cNvPr id="1003" name="Abgerundetes Rechteck"/>
              <p:cNvSpPr/>
              <p:nvPr/>
            </p:nvSpPr>
            <p:spPr>
              <a:xfrm>
                <a:off x="0" y="0"/>
                <a:ext cx="1853446" cy="602149"/>
              </a:xfrm>
              <a:prstGeom prst="roundRect">
                <a:avLst>
                  <a:gd name="adj" fmla="val 16667"/>
                </a:avLst>
              </a:prstGeom>
              <a:noFill/>
              <a:ln w="28575" cap="flat">
                <a:solidFill>
                  <a:schemeClr val="accent4">
                    <a:alpha val="50000"/>
                  </a:schemeClr>
                </a:solidFill>
                <a:prstDash val="solid"/>
                <a:round/>
              </a:ln>
              <a:effectLst/>
            </p:spPr>
            <p:txBody>
              <a:bodyPr wrap="square" lIns="107999" tIns="107999" rIns="107999" bIns="107999" numCol="1" anchor="ctr">
                <a:normAutofit fontScale="100000" lnSpcReduction="0"/>
              </a:bodyPr>
              <a:lstStyle/>
              <a:p>
                <a:pPr algn="ctr">
                  <a:lnSpc>
                    <a:spcPct val="80000"/>
                  </a:lnSpc>
                  <a:defRPr sz="1100"/>
                </a:pPr>
              </a:p>
            </p:txBody>
          </p:sp>
          <p:sp>
            <p:nvSpPr>
              <p:cNvPr id="1004" name="Kafka – items topic"/>
              <p:cNvSpPr txBox="1"/>
              <p:nvPr/>
            </p:nvSpPr>
            <p:spPr>
              <a:xfrm>
                <a:off x="29393" y="29394"/>
                <a:ext cx="1794659" cy="5433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6000" tIns="36000" rIns="36000" bIns="36000" numCol="1" anchor="ctr">
                <a:normAutofit fontScale="100000" lnSpcReduction="0"/>
              </a:bodyPr>
              <a:lstStyle/>
              <a:p>
                <a:pPr algn="ctr" defTabSz="768095">
                  <a:lnSpc>
                    <a:spcPct val="80000"/>
                  </a:lnSpc>
                  <a:defRPr b="1" sz="924"/>
                </a:pPr>
              </a:p>
              <a:p>
                <a:pPr algn="ctr" defTabSz="768095">
                  <a:lnSpc>
                    <a:spcPct val="80000"/>
                  </a:lnSpc>
                  <a:defRPr b="1" sz="1175"/>
                </a:pPr>
                <a:r>
                  <a:t>Kafka </a:t>
                </a:r>
                <a:r>
                  <a:t>–</a:t>
                </a:r>
                <a:r>
                  <a:t> items topic</a:t>
                </a:r>
                <a:endParaRPr sz="1679"/>
              </a:p>
            </p:txBody>
          </p:sp>
        </p:grpSp>
        <p:sp>
          <p:nvSpPr>
            <p:cNvPr id="1006" name="Gerade Verbindung mit Pfeil 30"/>
            <p:cNvSpPr/>
            <p:nvPr/>
          </p:nvSpPr>
          <p:spPr>
            <a:xfrm flipV="1">
              <a:off x="2383530" y="728015"/>
              <a:ext cx="2343" cy="304520"/>
            </a:xfrm>
            <a:prstGeom prst="line">
              <a:avLst/>
            </a:prstGeom>
            <a:noFill/>
            <a:ln w="28575" cap="flat">
              <a:solidFill>
                <a:schemeClr val="accent4">
                  <a:alpha val="50000"/>
                </a:schemeClr>
              </a:solidFill>
              <a:prstDash val="solid"/>
              <a:round/>
              <a:headEnd type="triangle" w="med" len="med"/>
            </a:ln>
            <a:effectLst/>
          </p:spPr>
          <p:txBody>
            <a:bodyPr wrap="square" lIns="45719" tIns="45719" rIns="45719" bIns="45719" numCol="1" anchor="t">
              <a:noAutofit/>
            </a:bodyPr>
            <a:lstStyle/>
            <a:p>
              <a:pPr/>
            </a:p>
          </p:txBody>
        </p:sp>
        <p:grpSp>
          <p:nvGrpSpPr>
            <p:cNvPr id="1009" name="Abgerundetes Rechteck 41"/>
            <p:cNvGrpSpPr/>
            <p:nvPr/>
          </p:nvGrpSpPr>
          <p:grpSpPr>
            <a:xfrm>
              <a:off x="1459150" y="2335511"/>
              <a:ext cx="1853447" cy="572096"/>
              <a:chOff x="0" y="0"/>
              <a:chExt cx="1853445" cy="572095"/>
            </a:xfrm>
          </p:grpSpPr>
          <p:sp>
            <p:nvSpPr>
              <p:cNvPr id="1007" name="Abgerundetes Rechteck"/>
              <p:cNvSpPr/>
              <p:nvPr/>
            </p:nvSpPr>
            <p:spPr>
              <a:xfrm>
                <a:off x="0" y="0"/>
                <a:ext cx="1853446" cy="572096"/>
              </a:xfrm>
              <a:prstGeom prst="roundRect">
                <a:avLst>
                  <a:gd name="adj" fmla="val 16667"/>
                </a:avLst>
              </a:prstGeom>
              <a:noFill/>
              <a:ln w="28575" cap="flat">
                <a:solidFill>
                  <a:schemeClr val="accent4">
                    <a:alpha val="50000"/>
                  </a:schemeClr>
                </a:solidFill>
                <a:prstDash val="solid"/>
                <a:round/>
              </a:ln>
              <a:effectLst/>
            </p:spPr>
            <p:txBody>
              <a:bodyPr wrap="square" lIns="107999" tIns="107999" rIns="107999" bIns="107999" numCol="1" anchor="ctr">
                <a:normAutofit fontScale="100000" lnSpcReduction="0"/>
              </a:bodyPr>
              <a:lstStyle/>
              <a:p>
                <a:pPr algn="ctr">
                  <a:lnSpc>
                    <a:spcPct val="80000"/>
                  </a:lnSpc>
                  <a:defRPr sz="1100"/>
                </a:pPr>
              </a:p>
            </p:txBody>
          </p:sp>
          <p:sp>
            <p:nvSpPr>
              <p:cNvPr id="1008" name="Kafka – items embedding topic"/>
              <p:cNvSpPr txBox="1"/>
              <p:nvPr/>
            </p:nvSpPr>
            <p:spPr>
              <a:xfrm>
                <a:off x="27926" y="27926"/>
                <a:ext cx="1797593" cy="5162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6000" tIns="36000" rIns="36000" bIns="36000" numCol="1" anchor="ctr">
                <a:normAutofit fontScale="100000" lnSpcReduction="0"/>
              </a:bodyPr>
              <a:lstStyle/>
              <a:p>
                <a:pPr algn="ctr" defTabSz="594359">
                  <a:lnSpc>
                    <a:spcPct val="80000"/>
                  </a:lnSpc>
                  <a:defRPr b="1" sz="714"/>
                </a:pPr>
              </a:p>
              <a:p>
                <a:pPr algn="ctr" defTabSz="594359">
                  <a:lnSpc>
                    <a:spcPct val="80000"/>
                  </a:lnSpc>
                  <a:defRPr b="1" sz="909"/>
                </a:pPr>
                <a:r>
                  <a:t>Kafka </a:t>
                </a:r>
                <a:r>
                  <a:t>–</a:t>
                </a:r>
                <a:r>
                  <a:t> items embedding topic</a:t>
                </a:r>
                <a:endParaRPr sz="1300"/>
              </a:p>
            </p:txBody>
          </p:sp>
        </p:grpSp>
        <p:sp>
          <p:nvSpPr>
            <p:cNvPr id="1010" name="Gerade Verbindung mit Pfeil 30"/>
            <p:cNvSpPr/>
            <p:nvPr/>
          </p:nvSpPr>
          <p:spPr>
            <a:xfrm flipH="1" flipV="1">
              <a:off x="2383531" y="1992532"/>
              <a:ext cx="2343" cy="342980"/>
            </a:xfrm>
            <a:prstGeom prst="line">
              <a:avLst/>
            </a:prstGeom>
            <a:noFill/>
            <a:ln w="28575" cap="flat">
              <a:solidFill>
                <a:schemeClr val="accent4">
                  <a:alpha val="50000"/>
                </a:schemeClr>
              </a:solidFill>
              <a:prstDash val="solid"/>
              <a:round/>
              <a:headEnd type="triangle" w="med" len="med"/>
            </a:ln>
            <a:effectLst/>
          </p:spPr>
          <p:txBody>
            <a:bodyPr wrap="square" lIns="45719" tIns="45719" rIns="45719" bIns="45719" numCol="1" anchor="t">
              <a:noAutofit/>
            </a:bodyPr>
            <a:lstStyle/>
            <a:p>
              <a:pPr/>
            </a:p>
          </p:txBody>
        </p:sp>
        <p:sp>
          <p:nvSpPr>
            <p:cNvPr id="1011" name="Rectangle 83"/>
            <p:cNvSpPr/>
            <p:nvPr/>
          </p:nvSpPr>
          <p:spPr>
            <a:xfrm>
              <a:off x="0" y="0"/>
              <a:ext cx="4769654" cy="4382005"/>
            </a:xfrm>
            <a:prstGeom prst="rect">
              <a:avLst/>
            </a:prstGeom>
            <a:noFill/>
            <a:ln w="63500" cap="flat">
              <a:solidFill>
                <a:schemeClr val="accent1"/>
              </a:solidFill>
              <a:prstDash val="solid"/>
              <a:round/>
            </a:ln>
            <a:effectLst/>
          </p:spPr>
          <p:txBody>
            <a:bodyPr wrap="square" lIns="107999" tIns="107999" rIns="107999" bIns="107999" numCol="1" anchor="ctr">
              <a:normAutofit fontScale="100000" lnSpcReduction="0"/>
            </a:bodyPr>
            <a:lstStyle/>
            <a:p>
              <a:pPr algn="ctr"/>
            </a:p>
          </p:txBody>
        </p:sp>
        <p:grpSp>
          <p:nvGrpSpPr>
            <p:cNvPr id="1024" name="Group 84"/>
            <p:cNvGrpSpPr/>
            <p:nvPr/>
          </p:nvGrpSpPr>
          <p:grpSpPr>
            <a:xfrm>
              <a:off x="393365" y="987442"/>
              <a:ext cx="3980329" cy="1005091"/>
              <a:chOff x="0" y="0"/>
              <a:chExt cx="3980327" cy="1005089"/>
            </a:xfrm>
          </p:grpSpPr>
          <p:grpSp>
            <p:nvGrpSpPr>
              <p:cNvPr id="1021" name="Group 121"/>
              <p:cNvGrpSpPr/>
              <p:nvPr/>
            </p:nvGrpSpPr>
            <p:grpSpPr>
              <a:xfrm>
                <a:off x="0" y="0"/>
                <a:ext cx="3980328" cy="1005090"/>
                <a:chOff x="0" y="0"/>
                <a:chExt cx="3980327" cy="1005089"/>
              </a:xfrm>
            </p:grpSpPr>
            <p:sp>
              <p:nvSpPr>
                <p:cNvPr id="1012" name="Flussdiagramm: Prozess 119"/>
                <p:cNvSpPr/>
                <p:nvPr/>
              </p:nvSpPr>
              <p:spPr>
                <a:xfrm>
                  <a:off x="0" y="45091"/>
                  <a:ext cx="3980328" cy="959999"/>
                </a:xfrm>
                <a:prstGeom prst="rect">
                  <a:avLst/>
                </a:prstGeom>
                <a:noFill/>
                <a:ln w="25400" cap="flat">
                  <a:solidFill>
                    <a:srgbClr val="535353"/>
                  </a:solidFill>
                  <a:prstDash val="sysDot"/>
                  <a:round/>
                </a:ln>
                <a:effectLst/>
              </p:spPr>
              <p:txBody>
                <a:bodyPr wrap="square" lIns="107999" tIns="107999" rIns="107999" bIns="107999" numCol="1" anchor="t">
                  <a:normAutofit fontScale="100000" lnSpcReduction="0"/>
                </a:bodyPr>
                <a:lstStyle/>
                <a:p>
                  <a:pPr algn="ctr">
                    <a:spcBef>
                      <a:spcPts val="300"/>
                    </a:spcBef>
                    <a:defRPr sz="1600"/>
                  </a:pPr>
                </a:p>
              </p:txBody>
            </p:sp>
            <p:grpSp>
              <p:nvGrpSpPr>
                <p:cNvPr id="1015" name="Abgerundetes Rechteck 41"/>
                <p:cNvGrpSpPr/>
                <p:nvPr/>
              </p:nvGrpSpPr>
              <p:grpSpPr>
                <a:xfrm>
                  <a:off x="155844" y="384700"/>
                  <a:ext cx="1388280" cy="532642"/>
                  <a:chOff x="0" y="0"/>
                  <a:chExt cx="1388279" cy="532640"/>
                </a:xfrm>
              </p:grpSpPr>
              <p:sp>
                <p:nvSpPr>
                  <p:cNvPr id="1013" name="Abgerundetes Rechteck"/>
                  <p:cNvSpPr/>
                  <p:nvPr/>
                </p:nvSpPr>
                <p:spPr>
                  <a:xfrm>
                    <a:off x="0" y="0"/>
                    <a:ext cx="1388280" cy="532641"/>
                  </a:xfrm>
                  <a:prstGeom prst="roundRect">
                    <a:avLst>
                      <a:gd name="adj" fmla="val 16667"/>
                    </a:avLst>
                  </a:prstGeom>
                  <a:noFill/>
                  <a:ln w="28575" cap="flat">
                    <a:solidFill>
                      <a:schemeClr val="accent4">
                        <a:alpha val="50000"/>
                      </a:schemeClr>
                    </a:solidFill>
                    <a:prstDash val="solid"/>
                    <a:round/>
                  </a:ln>
                  <a:effectLst/>
                </p:spPr>
                <p:txBody>
                  <a:bodyPr wrap="square" lIns="107999" tIns="107999" rIns="107999" bIns="107999" numCol="1" anchor="ctr">
                    <a:normAutofit fontScale="100000" lnSpcReduction="0"/>
                  </a:bodyPr>
                  <a:lstStyle/>
                  <a:p>
                    <a:pPr algn="ctr">
                      <a:lnSpc>
                        <a:spcPct val="80000"/>
                      </a:lnSpc>
                      <a:defRPr sz="1100"/>
                    </a:pPr>
                  </a:p>
                </p:txBody>
              </p:sp>
              <p:sp>
                <p:nvSpPr>
                  <p:cNvPr id="1014" name="Item Embedder"/>
                  <p:cNvSpPr txBox="1"/>
                  <p:nvPr/>
                </p:nvSpPr>
                <p:spPr>
                  <a:xfrm>
                    <a:off x="26000" y="26000"/>
                    <a:ext cx="1336279" cy="4806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6000" tIns="36000" rIns="36000" bIns="36000" numCol="1" anchor="ctr">
                    <a:normAutofit fontScale="100000" lnSpcReduction="0"/>
                  </a:bodyPr>
                  <a:lstStyle/>
                  <a:p>
                    <a:pPr algn="ctr" defTabSz="585215">
                      <a:lnSpc>
                        <a:spcPct val="80000"/>
                      </a:lnSpc>
                      <a:defRPr b="1" sz="704"/>
                    </a:pPr>
                  </a:p>
                  <a:p>
                    <a:pPr algn="ctr" defTabSz="585215">
                      <a:lnSpc>
                        <a:spcPct val="80000"/>
                      </a:lnSpc>
                      <a:defRPr b="1" sz="768"/>
                    </a:pPr>
                    <a:r>
                      <a:t>Item Embedder</a:t>
                    </a:r>
                    <a:endParaRPr sz="1279"/>
                  </a:p>
                  <a:p>
                    <a:pPr algn="ctr" defTabSz="585215">
                      <a:lnSpc>
                        <a:spcPct val="80000"/>
                      </a:lnSpc>
                      <a:defRPr b="1" sz="1024"/>
                    </a:pPr>
                  </a:p>
                </p:txBody>
              </p:sp>
            </p:grpSp>
            <p:sp>
              <p:nvSpPr>
                <p:cNvPr id="1016" name="Textfeld 42"/>
                <p:cNvSpPr txBox="1"/>
                <p:nvPr/>
              </p:nvSpPr>
              <p:spPr>
                <a:xfrm>
                  <a:off x="874461" y="0"/>
                  <a:ext cx="2009625"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a:lvl1pPr>
                </a:lstStyle>
                <a:p>
                  <a:pPr/>
                  <a:r>
                    <a:t>Docker Container</a:t>
                  </a:r>
                </a:p>
              </p:txBody>
            </p:sp>
            <p:grpSp>
              <p:nvGrpSpPr>
                <p:cNvPr id="1019" name="Abgerundetes Rechteck 41"/>
                <p:cNvGrpSpPr/>
                <p:nvPr/>
              </p:nvGrpSpPr>
              <p:grpSpPr>
                <a:xfrm>
                  <a:off x="2213433" y="365618"/>
                  <a:ext cx="1621905" cy="551724"/>
                  <a:chOff x="0" y="0"/>
                  <a:chExt cx="1621904" cy="551723"/>
                </a:xfrm>
              </p:grpSpPr>
              <p:sp>
                <p:nvSpPr>
                  <p:cNvPr id="1017" name="Abgerundetes Rechteck"/>
                  <p:cNvSpPr/>
                  <p:nvPr/>
                </p:nvSpPr>
                <p:spPr>
                  <a:xfrm>
                    <a:off x="0" y="0"/>
                    <a:ext cx="1621905" cy="551724"/>
                  </a:xfrm>
                  <a:prstGeom prst="roundRect">
                    <a:avLst>
                      <a:gd name="adj" fmla="val 16667"/>
                    </a:avLst>
                  </a:prstGeom>
                  <a:noFill/>
                  <a:ln w="28575" cap="flat">
                    <a:solidFill>
                      <a:schemeClr val="accent4">
                        <a:alpha val="50000"/>
                      </a:schemeClr>
                    </a:solidFill>
                    <a:prstDash val="solid"/>
                    <a:round/>
                  </a:ln>
                  <a:effectLst/>
                </p:spPr>
                <p:txBody>
                  <a:bodyPr wrap="square" lIns="107999" tIns="107999" rIns="107999" bIns="107999" numCol="1" anchor="ctr">
                    <a:normAutofit fontScale="100000" lnSpcReduction="0"/>
                  </a:bodyPr>
                  <a:lstStyle/>
                  <a:p>
                    <a:pPr algn="ctr">
                      <a:lnSpc>
                        <a:spcPct val="80000"/>
                      </a:lnSpc>
                      <a:defRPr sz="1100"/>
                    </a:pPr>
                  </a:p>
                </p:txBody>
              </p:sp>
              <p:sp>
                <p:nvSpPr>
                  <p:cNvPr id="1018" name="Tensor Serving ItemNet"/>
                  <p:cNvSpPr txBox="1"/>
                  <p:nvPr/>
                </p:nvSpPr>
                <p:spPr>
                  <a:xfrm>
                    <a:off x="26933" y="26932"/>
                    <a:ext cx="1568038" cy="4978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6000" tIns="36000" rIns="36000" bIns="36000" numCol="1" anchor="ctr">
                    <a:normAutofit fontScale="100000" lnSpcReduction="0"/>
                  </a:bodyPr>
                  <a:lstStyle/>
                  <a:p>
                    <a:pPr algn="ctr" defTabSz="594359">
                      <a:lnSpc>
                        <a:spcPct val="80000"/>
                      </a:lnSpc>
                      <a:defRPr b="1" sz="714"/>
                    </a:pPr>
                  </a:p>
                  <a:p>
                    <a:pPr algn="ctr" defTabSz="594359">
                      <a:lnSpc>
                        <a:spcPct val="80000"/>
                      </a:lnSpc>
                      <a:defRPr b="1" sz="909"/>
                    </a:pPr>
                    <a:r>
                      <a:t>Tensor Serving ItemNet</a:t>
                    </a:r>
                    <a:endParaRPr sz="1690"/>
                  </a:p>
                </p:txBody>
              </p:sp>
            </p:grpSp>
            <p:sp>
              <p:nvSpPr>
                <p:cNvPr id="1020" name="Textfeld 42"/>
                <p:cNvSpPr txBox="1"/>
                <p:nvPr/>
              </p:nvSpPr>
              <p:spPr>
                <a:xfrm>
                  <a:off x="1544428" y="384701"/>
                  <a:ext cx="519123"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400"/>
                  </a:lvl1pPr>
                </a:lstStyle>
                <a:p>
                  <a:pPr/>
                  <a:r>
                    <a:t>Grpc</a:t>
                  </a:r>
                </a:p>
              </p:txBody>
            </p:sp>
          </p:grpSp>
          <p:sp>
            <p:nvSpPr>
              <p:cNvPr id="1022" name="Gerade Verbindung mit Pfeil 30"/>
              <p:cNvSpPr/>
              <p:nvPr/>
            </p:nvSpPr>
            <p:spPr>
              <a:xfrm>
                <a:off x="1655597" y="709511"/>
                <a:ext cx="474443" cy="8062"/>
              </a:xfrm>
              <a:prstGeom prst="line">
                <a:avLst/>
              </a:prstGeom>
              <a:noFill/>
              <a:ln w="28575" cap="flat">
                <a:solidFill>
                  <a:schemeClr val="accent4">
                    <a:alpha val="50000"/>
                  </a:schemeClr>
                </a:solidFill>
                <a:prstDash val="solid"/>
                <a:round/>
                <a:headEnd type="triangle" w="med" len="med"/>
              </a:ln>
              <a:effectLst/>
            </p:spPr>
            <p:txBody>
              <a:bodyPr wrap="square" lIns="45719" tIns="45719" rIns="45719" bIns="45719" numCol="1" anchor="t">
                <a:noAutofit/>
              </a:bodyPr>
              <a:lstStyle/>
              <a:p>
                <a:pPr/>
              </a:p>
            </p:txBody>
          </p:sp>
          <p:sp>
            <p:nvSpPr>
              <p:cNvPr id="1023" name="Gerade Verbindung mit Pfeil 30"/>
              <p:cNvSpPr/>
              <p:nvPr/>
            </p:nvSpPr>
            <p:spPr>
              <a:xfrm flipH="1" flipV="1">
                <a:off x="1631049" y="837015"/>
                <a:ext cx="515706" cy="7258"/>
              </a:xfrm>
              <a:prstGeom prst="line">
                <a:avLst/>
              </a:prstGeom>
              <a:noFill/>
              <a:ln w="28575" cap="flat">
                <a:solidFill>
                  <a:schemeClr val="accent4">
                    <a:alpha val="50000"/>
                  </a:schemeClr>
                </a:solidFill>
                <a:prstDash val="solid"/>
                <a:round/>
                <a:headEnd type="triangle" w="med" len="med"/>
              </a:ln>
              <a:effectLst/>
            </p:spPr>
            <p:txBody>
              <a:bodyPr wrap="square" lIns="45719" tIns="45719" rIns="45719" bIns="45719" numCol="1" anchor="t">
                <a:noAutofit/>
              </a:bodyPr>
              <a:lstStyle/>
              <a:p>
                <a:pPr/>
              </a:p>
            </p:txBody>
          </p:sp>
        </p:grpSp>
        <p:grpSp>
          <p:nvGrpSpPr>
            <p:cNvPr id="1034" name="Group 85"/>
            <p:cNvGrpSpPr/>
            <p:nvPr/>
          </p:nvGrpSpPr>
          <p:grpSpPr>
            <a:xfrm>
              <a:off x="393365" y="3209836"/>
              <a:ext cx="3980329" cy="1037977"/>
              <a:chOff x="0" y="0"/>
              <a:chExt cx="3980327" cy="1037976"/>
            </a:xfrm>
          </p:grpSpPr>
          <p:sp>
            <p:nvSpPr>
              <p:cNvPr id="1025" name="Flussdiagramm: Prozess 119"/>
              <p:cNvSpPr/>
              <p:nvPr/>
            </p:nvSpPr>
            <p:spPr>
              <a:xfrm>
                <a:off x="0" y="18019"/>
                <a:ext cx="3980328" cy="1019958"/>
              </a:xfrm>
              <a:prstGeom prst="rect">
                <a:avLst/>
              </a:prstGeom>
              <a:noFill/>
              <a:ln w="25400" cap="flat">
                <a:solidFill>
                  <a:srgbClr val="535353"/>
                </a:solidFill>
                <a:prstDash val="sysDot"/>
                <a:round/>
              </a:ln>
              <a:effectLst/>
            </p:spPr>
            <p:txBody>
              <a:bodyPr wrap="square" lIns="107999" tIns="107999" rIns="107999" bIns="107999" numCol="1" anchor="t">
                <a:normAutofit fontScale="100000" lnSpcReduction="0"/>
              </a:bodyPr>
              <a:lstStyle/>
              <a:p>
                <a:pPr algn="ctr">
                  <a:spcBef>
                    <a:spcPts val="300"/>
                  </a:spcBef>
                  <a:defRPr sz="1600">
                    <a:solidFill>
                      <a:schemeClr val="accent5"/>
                    </a:solidFill>
                  </a:defRPr>
                </a:pPr>
              </a:p>
            </p:txBody>
          </p:sp>
          <p:grpSp>
            <p:nvGrpSpPr>
              <p:cNvPr id="1028" name="Abgerundetes Rechteck 41"/>
              <p:cNvGrpSpPr/>
              <p:nvPr/>
            </p:nvGrpSpPr>
            <p:grpSpPr>
              <a:xfrm>
                <a:off x="155844" y="378646"/>
                <a:ext cx="1388279" cy="587913"/>
                <a:chOff x="0" y="0"/>
                <a:chExt cx="1388278" cy="587912"/>
              </a:xfrm>
            </p:grpSpPr>
            <p:sp>
              <p:nvSpPr>
                <p:cNvPr id="1026" name="Abgerundetes Rechteck"/>
                <p:cNvSpPr/>
                <p:nvPr/>
              </p:nvSpPr>
              <p:spPr>
                <a:xfrm>
                  <a:off x="0" y="0"/>
                  <a:ext cx="1388279" cy="587913"/>
                </a:xfrm>
                <a:prstGeom prst="roundRect">
                  <a:avLst>
                    <a:gd name="adj" fmla="val 16667"/>
                  </a:avLst>
                </a:prstGeom>
                <a:noFill/>
                <a:ln w="28575" cap="flat">
                  <a:solidFill>
                    <a:schemeClr val="accent4">
                      <a:alpha val="50000"/>
                    </a:schemeClr>
                  </a:solidFill>
                  <a:prstDash val="solid"/>
                  <a:round/>
                </a:ln>
                <a:effectLst/>
              </p:spPr>
              <p:txBody>
                <a:bodyPr wrap="square" lIns="107999" tIns="107999" rIns="107999" bIns="107999" numCol="1" anchor="ctr">
                  <a:normAutofit fontScale="100000" lnSpcReduction="0"/>
                </a:bodyPr>
                <a:lstStyle/>
                <a:p>
                  <a:pPr algn="ctr">
                    <a:lnSpc>
                      <a:spcPct val="80000"/>
                    </a:lnSpc>
                    <a:defRPr sz="1100">
                      <a:solidFill>
                        <a:schemeClr val="accent5"/>
                      </a:solidFill>
                    </a:defRPr>
                  </a:pPr>
                </a:p>
              </p:txBody>
            </p:sp>
            <p:sp>
              <p:nvSpPr>
                <p:cNvPr id="1027" name="Consume all items from Kafka"/>
                <p:cNvSpPr txBox="1"/>
                <p:nvPr/>
              </p:nvSpPr>
              <p:spPr>
                <a:xfrm>
                  <a:off x="28698" y="28699"/>
                  <a:ext cx="1330882" cy="5305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6000" tIns="36000" rIns="36000" bIns="36000" numCol="1" anchor="ctr">
                  <a:normAutofit fontScale="100000" lnSpcReduction="0"/>
                </a:bodyPr>
                <a:lstStyle/>
                <a:p>
                  <a:pPr algn="ctr" defTabSz="585215">
                    <a:lnSpc>
                      <a:spcPct val="80000"/>
                    </a:lnSpc>
                    <a:defRPr b="1" sz="704">
                      <a:solidFill>
                        <a:schemeClr val="accent5"/>
                      </a:solidFill>
                    </a:defRPr>
                  </a:pPr>
                </a:p>
                <a:p>
                  <a:pPr algn="ctr" defTabSz="585215">
                    <a:lnSpc>
                      <a:spcPct val="80000"/>
                    </a:lnSpc>
                    <a:defRPr b="1" sz="704"/>
                  </a:pPr>
                  <a:r>
                    <a:t>Consume all items from Kafka</a:t>
                  </a:r>
                  <a:endParaRPr sz="1856"/>
                </a:p>
                <a:p>
                  <a:pPr algn="ctr" defTabSz="585215">
                    <a:lnSpc>
                      <a:spcPct val="80000"/>
                    </a:lnSpc>
                    <a:defRPr b="1" sz="1024">
                      <a:solidFill>
                        <a:schemeClr val="accent5"/>
                      </a:solidFill>
                    </a:defRPr>
                  </a:pPr>
                </a:p>
              </p:txBody>
            </p:sp>
          </p:grpSp>
          <p:sp>
            <p:nvSpPr>
              <p:cNvPr id="1029" name="Textfeld 42"/>
              <p:cNvSpPr txBox="1"/>
              <p:nvPr/>
            </p:nvSpPr>
            <p:spPr>
              <a:xfrm>
                <a:off x="874461" y="0"/>
                <a:ext cx="2170272"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600"/>
                </a:lvl1pPr>
              </a:lstStyle>
              <a:p>
                <a:pPr/>
                <a:r>
                  <a:t>Hourly scheduled job</a:t>
                </a:r>
              </a:p>
            </p:txBody>
          </p:sp>
          <p:grpSp>
            <p:nvGrpSpPr>
              <p:cNvPr id="1032" name="Abgerundetes Rechteck 41"/>
              <p:cNvGrpSpPr/>
              <p:nvPr/>
            </p:nvGrpSpPr>
            <p:grpSpPr>
              <a:xfrm>
                <a:off x="2691403" y="372841"/>
                <a:ext cx="1143934" cy="586150"/>
                <a:chOff x="0" y="0"/>
                <a:chExt cx="1143933" cy="586149"/>
              </a:xfrm>
            </p:grpSpPr>
            <p:sp>
              <p:nvSpPr>
                <p:cNvPr id="1030" name="Form"/>
                <p:cNvSpPr/>
                <p:nvPr/>
              </p:nvSpPr>
              <p:spPr>
                <a:xfrm>
                  <a:off x="0" y="0"/>
                  <a:ext cx="1143934" cy="586150"/>
                </a:xfrm>
                <a:custGeom>
                  <a:avLst/>
                  <a:gdLst/>
                  <a:ahLst/>
                  <a:cxnLst>
                    <a:cxn ang="0">
                      <a:pos x="wd2" y="hd2"/>
                    </a:cxn>
                    <a:cxn ang="5400000">
                      <a:pos x="wd2" y="hd2"/>
                    </a:cxn>
                    <a:cxn ang="10800000">
                      <a:pos x="wd2" y="hd2"/>
                    </a:cxn>
                    <a:cxn ang="16200000">
                      <a:pos x="wd2" y="hd2"/>
                    </a:cxn>
                  </a:cxnLst>
                  <a:rect l="0" t="0" r="r" b="b"/>
                  <a:pathLst>
                    <a:path w="21600" h="19255" fill="norm" stroke="1" extrusionOk="0">
                      <a:moveTo>
                        <a:pt x="0" y="0"/>
                      </a:moveTo>
                      <a:lnTo>
                        <a:pt x="21600" y="0"/>
                      </a:lnTo>
                      <a:lnTo>
                        <a:pt x="21600" y="15641"/>
                      </a:lnTo>
                      <a:cubicBezTo>
                        <a:pt x="10800" y="15641"/>
                        <a:pt x="10800" y="21600"/>
                        <a:pt x="0" y="18214"/>
                      </a:cubicBezTo>
                      <a:close/>
                    </a:path>
                  </a:pathLst>
                </a:custGeom>
                <a:noFill/>
                <a:ln w="28575" cap="flat">
                  <a:solidFill>
                    <a:schemeClr val="accent4">
                      <a:alpha val="50000"/>
                    </a:schemeClr>
                  </a:solidFill>
                  <a:prstDash val="solid"/>
                  <a:round/>
                </a:ln>
                <a:effectLst/>
              </p:spPr>
              <p:txBody>
                <a:bodyPr wrap="square" lIns="107999" tIns="107999" rIns="107999" bIns="107999" numCol="1" anchor="ctr">
                  <a:normAutofit fontScale="100000" lnSpcReduction="0"/>
                </a:bodyPr>
                <a:lstStyle/>
                <a:p>
                  <a:pPr algn="ctr">
                    <a:lnSpc>
                      <a:spcPct val="80000"/>
                    </a:lnSpc>
                    <a:defRPr sz="3500"/>
                  </a:pPr>
                </a:p>
              </p:txBody>
            </p:sp>
            <p:sp>
              <p:nvSpPr>
                <p:cNvPr id="1031" name="Annoy index file"/>
                <p:cNvSpPr txBox="1"/>
                <p:nvPr/>
              </p:nvSpPr>
              <p:spPr>
                <a:xfrm>
                  <a:off x="0" y="0"/>
                  <a:ext cx="1143933" cy="4761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6000" tIns="36000" rIns="36000" bIns="36000" numCol="1" anchor="ctr">
                  <a:normAutofit fontScale="100000" lnSpcReduction="0"/>
                </a:bodyPr>
                <a:lstStyle/>
                <a:p>
                  <a:pPr algn="ctr" defTabSz="768095">
                    <a:lnSpc>
                      <a:spcPct val="80000"/>
                    </a:lnSpc>
                    <a:defRPr b="1" sz="924">
                      <a:solidFill>
                        <a:schemeClr val="accent5"/>
                      </a:solidFill>
                    </a:defRPr>
                  </a:pPr>
                </a:p>
                <a:p>
                  <a:pPr algn="ctr" defTabSz="768095">
                    <a:lnSpc>
                      <a:spcPct val="80000"/>
                    </a:lnSpc>
                    <a:defRPr b="1" sz="1175"/>
                  </a:pPr>
                  <a:r>
                    <a:t>Annoy index file</a:t>
                  </a:r>
                </a:p>
              </p:txBody>
            </p:sp>
          </p:grpSp>
          <p:sp>
            <p:nvSpPr>
              <p:cNvPr id="1033" name="Textfeld 42"/>
              <p:cNvSpPr txBox="1"/>
              <p:nvPr/>
            </p:nvSpPr>
            <p:spPr>
              <a:xfrm>
                <a:off x="1572564" y="308305"/>
                <a:ext cx="1080528" cy="5284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nSpc>
                    <a:spcPct val="150000"/>
                  </a:lnSpc>
                  <a:defRPr b="1" sz="1200"/>
                </a:pPr>
                <a:r>
                  <a:t>Build Annoy </a:t>
                </a:r>
              </a:p>
              <a:p>
                <a:pPr algn="ctr">
                  <a:lnSpc>
                    <a:spcPct val="150000"/>
                  </a:lnSpc>
                  <a:defRPr b="1" sz="1200"/>
                </a:pPr>
                <a:r>
                  <a:t>index</a:t>
                </a:r>
              </a:p>
            </p:txBody>
          </p:sp>
        </p:grpSp>
        <p:sp>
          <p:nvSpPr>
            <p:cNvPr id="1035" name="Gerade Verbindung mit Pfeil 30"/>
            <p:cNvSpPr/>
            <p:nvPr/>
          </p:nvSpPr>
          <p:spPr>
            <a:xfrm flipV="1">
              <a:off x="2383530" y="2907606"/>
              <a:ext cx="2343" cy="320248"/>
            </a:xfrm>
            <a:prstGeom prst="line">
              <a:avLst/>
            </a:prstGeom>
            <a:noFill/>
            <a:ln w="28575" cap="flat">
              <a:solidFill>
                <a:schemeClr val="accent4">
                  <a:alpha val="50000"/>
                </a:schemeClr>
              </a:solidFill>
              <a:prstDash val="solid"/>
              <a:round/>
              <a:headEnd type="triangle" w="med" len="med"/>
            </a:ln>
            <a:effectLst/>
          </p:spPr>
          <p:txBody>
            <a:bodyPr wrap="square" lIns="45719" tIns="45719" rIns="45719" bIns="45719" numCol="1" anchor="t">
              <a:noAutofit/>
            </a:bodyPr>
            <a:lstStyle/>
            <a:p>
              <a:pPr/>
            </a:p>
          </p:txBody>
        </p:sp>
        <p:sp>
          <p:nvSpPr>
            <p:cNvPr id="1036" name="Gerade Verbindung mit Pfeil 30"/>
            <p:cNvSpPr/>
            <p:nvPr/>
          </p:nvSpPr>
          <p:spPr>
            <a:xfrm flipH="1">
              <a:off x="1937488" y="3879536"/>
              <a:ext cx="1147282" cy="2904"/>
            </a:xfrm>
            <a:prstGeom prst="line">
              <a:avLst/>
            </a:prstGeom>
            <a:noFill/>
            <a:ln w="28575" cap="flat">
              <a:solidFill>
                <a:schemeClr val="accent4">
                  <a:alpha val="50000"/>
                </a:schemeClr>
              </a:solidFill>
              <a:prstDash val="solid"/>
              <a:round/>
              <a:headEnd type="triangle" w="med" len="med"/>
            </a:ln>
            <a:effectLst/>
          </p:spPr>
          <p:txBody>
            <a:bodyPr wrap="square" lIns="45719" tIns="45719" rIns="45719" bIns="45719" numCol="1" anchor="t">
              <a:noAutofit/>
            </a:bodyPr>
            <a:lstStyle/>
            <a:p>
              <a:pPr/>
            </a:p>
          </p:txBody>
        </p:sp>
        <p:grpSp>
          <p:nvGrpSpPr>
            <p:cNvPr id="1039" name="Can 112"/>
            <p:cNvGrpSpPr/>
            <p:nvPr/>
          </p:nvGrpSpPr>
          <p:grpSpPr>
            <a:xfrm>
              <a:off x="1697778" y="4623122"/>
              <a:ext cx="1525961" cy="446857"/>
              <a:chOff x="0" y="0"/>
              <a:chExt cx="1525960" cy="446856"/>
            </a:xfrm>
          </p:grpSpPr>
          <p:sp>
            <p:nvSpPr>
              <p:cNvPr id="1037" name="Linie"/>
              <p:cNvSpPr/>
              <p:nvPr/>
            </p:nvSpPr>
            <p:spPr>
              <a:xfrm>
                <a:off x="0" y="0"/>
                <a:ext cx="1525961" cy="4269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700"/>
                    </a:moveTo>
                    <a:cubicBezTo>
                      <a:pt x="21600" y="4191"/>
                      <a:pt x="16765" y="5400"/>
                      <a:pt x="10800" y="5400"/>
                    </a:cubicBezTo>
                    <a:cubicBezTo>
                      <a:pt x="4835" y="5400"/>
                      <a:pt x="0" y="4191"/>
                      <a:pt x="0" y="2700"/>
                    </a:cubicBezTo>
                    <a:cubicBezTo>
                      <a:pt x="0" y="1209"/>
                      <a:pt x="4835" y="0"/>
                      <a:pt x="10800" y="0"/>
                    </a:cubicBezTo>
                    <a:cubicBezTo>
                      <a:pt x="16765" y="0"/>
                      <a:pt x="21600" y="1209"/>
                      <a:pt x="21600" y="2700"/>
                    </a:cubicBezTo>
                    <a:lnTo>
                      <a:pt x="21600" y="18900"/>
                    </a:lnTo>
                    <a:cubicBezTo>
                      <a:pt x="21600" y="20391"/>
                      <a:pt x="16765" y="21600"/>
                      <a:pt x="10800" y="21600"/>
                    </a:cubicBezTo>
                    <a:cubicBezTo>
                      <a:pt x="4835" y="21600"/>
                      <a:pt x="0" y="20391"/>
                      <a:pt x="0" y="18900"/>
                    </a:cubicBezTo>
                    <a:lnTo>
                      <a:pt x="0" y="2700"/>
                    </a:lnTo>
                  </a:path>
                </a:pathLst>
              </a:custGeom>
              <a:noFill/>
              <a:ln w="25400" cap="flat">
                <a:solidFill>
                  <a:schemeClr val="accent4">
                    <a:alpha val="50000"/>
                  </a:schemeClr>
                </a:solidFill>
                <a:prstDash val="solid"/>
                <a:round/>
              </a:ln>
              <a:effectLst/>
            </p:spPr>
            <p:txBody>
              <a:bodyPr wrap="square" lIns="107999" tIns="107999" rIns="107999" bIns="107999" numCol="1" anchor="ctr">
                <a:normAutofit fontScale="100000" lnSpcReduction="0"/>
              </a:bodyPr>
              <a:lstStyle/>
              <a:p>
                <a:pPr algn="ctr">
                  <a:spcBef>
                    <a:spcPts val="300"/>
                  </a:spcBef>
                  <a:defRPr sz="1400"/>
                </a:pPr>
              </a:p>
            </p:txBody>
          </p:sp>
          <p:sp>
            <p:nvSpPr>
              <p:cNvPr id="1038" name="Object Storage"/>
              <p:cNvSpPr txBox="1"/>
              <p:nvPr/>
            </p:nvSpPr>
            <p:spPr>
              <a:xfrm>
                <a:off x="0" y="33473"/>
                <a:ext cx="1525961" cy="4133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7999" tIns="107999" rIns="107999" bIns="107999" numCol="1" anchor="ctr">
                <a:spAutoFit/>
              </a:bodyPr>
              <a:lstStyle>
                <a:lvl1pPr algn="ctr">
                  <a:spcBef>
                    <a:spcPts val="300"/>
                  </a:spcBef>
                  <a:defRPr b="1" sz="1400"/>
                </a:lvl1pPr>
              </a:lstStyle>
              <a:p>
                <a:pPr/>
                <a:r>
                  <a:t>Object Storage</a:t>
                </a:r>
              </a:p>
            </p:txBody>
          </p:sp>
        </p:grpSp>
        <p:sp>
          <p:nvSpPr>
            <p:cNvPr id="1040" name="Gerade Verbindung mit Pfeil 30"/>
            <p:cNvSpPr/>
            <p:nvPr/>
          </p:nvSpPr>
          <p:spPr>
            <a:xfrm flipH="1" rot="10800000">
              <a:off x="3223739" y="3879536"/>
              <a:ext cx="1388748" cy="9570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5631" y="21600"/>
                  </a:lnTo>
                </a:path>
              </a:pathLst>
            </a:custGeom>
            <a:noFill/>
            <a:ln w="28575" cap="flat">
              <a:solidFill>
                <a:schemeClr val="accent4">
                  <a:alpha val="50000"/>
                </a:schemeClr>
              </a:solidFill>
              <a:prstDash val="solid"/>
              <a:round/>
              <a:headEnd type="triangle" w="med" len="med"/>
            </a:ln>
            <a:effectLst/>
          </p:spPr>
          <p:txBody>
            <a:bodyPr wrap="square" lIns="107999" tIns="107999" rIns="107999" bIns="107999" numCol="1" anchor="ctr">
              <a:normAutofit fontScale="100000" lnSpcReduction="0"/>
            </a:bodyPr>
            <a:lstStyle/>
            <a:p>
              <a:pPr/>
            </a:p>
          </p:txBody>
        </p:sp>
      </p:grpSp>
      <p:sp>
        <p:nvSpPr>
          <p:cNvPr id="1045" name="Gerade Verbindung mit Pfeil 30"/>
          <p:cNvSpPr/>
          <p:nvPr/>
        </p:nvSpPr>
        <p:spPr>
          <a:xfrm>
            <a:off x="2847340" y="4902200"/>
            <a:ext cx="6418580" cy="9740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2222"/>
                </a:moveTo>
                <a:lnTo>
                  <a:pt x="21600" y="21600"/>
                </a:lnTo>
                <a:lnTo>
                  <a:pt x="0" y="21600"/>
                </a:lnTo>
                <a:lnTo>
                  <a:pt x="0" y="0"/>
                </a:lnTo>
              </a:path>
            </a:pathLst>
          </a:custGeom>
          <a:ln w="28575">
            <a:solidFill>
              <a:schemeClr val="accent4">
                <a:alpha val="50000"/>
              </a:schemeClr>
            </a:solidFill>
            <a:headEnd type="triangle"/>
          </a:ln>
        </p:spPr>
        <p:txBody>
          <a:bodyPr/>
          <a:lstStyle/>
          <a:p>
            <a:pPr/>
          </a:p>
        </p:txBody>
      </p:sp>
      <p:sp>
        <p:nvSpPr>
          <p:cNvPr id="1043" name="Textfeld 42"/>
          <p:cNvSpPr txBox="1"/>
          <p:nvPr/>
        </p:nvSpPr>
        <p:spPr>
          <a:xfrm>
            <a:off x="4587904" y="5544313"/>
            <a:ext cx="476708" cy="313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1600"/>
            </a:lvl1pPr>
          </a:lstStyle>
          <a:p>
            <a:pPr/>
            <a:r>
              <a:t>Pull</a:t>
            </a:r>
          </a:p>
        </p:txBody>
      </p:sp>
      <p:sp>
        <p:nvSpPr>
          <p:cNvPr id="1044" name="Textfeld 42"/>
          <p:cNvSpPr txBox="1"/>
          <p:nvPr/>
        </p:nvSpPr>
        <p:spPr>
          <a:xfrm>
            <a:off x="10454932" y="5574167"/>
            <a:ext cx="600929" cy="31339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1600"/>
            </a:lvl1pPr>
          </a:lstStyle>
          <a:p>
            <a:pPr/>
            <a:r>
              <a:t>Push</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7" name="Foliennummernplatzhalter 6"/>
          <p:cNvSpPr txBox="1"/>
          <p:nvPr>
            <p:ph type="sldNum" sz="quarter" idx="2"/>
          </p:nvPr>
        </p:nvSpPr>
        <p:spPr>
          <a:xfrm>
            <a:off x="11561364" y="5746203"/>
            <a:ext cx="179091" cy="1778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048" name="Titel 1"/>
          <p:cNvSpPr txBox="1"/>
          <p:nvPr>
            <p:ph type="title"/>
          </p:nvPr>
        </p:nvSpPr>
        <p:spPr>
          <a:xfrm>
            <a:off x="503395" y="63973"/>
            <a:ext cx="8896379" cy="756296"/>
          </a:xfrm>
          <a:prstGeom prst="rect">
            <a:avLst/>
          </a:prstGeom>
        </p:spPr>
        <p:txBody>
          <a:bodyPr/>
          <a:lstStyle>
            <a:lvl1pPr>
              <a:defRPr sz="3600"/>
            </a:lvl1pPr>
          </a:lstStyle>
          <a:p>
            <a:pPr/>
            <a:r>
              <a:t>Final Notes</a:t>
            </a:r>
          </a:p>
        </p:txBody>
      </p:sp>
      <p:sp>
        <p:nvSpPr>
          <p:cNvPr id="1049" name="TextBox 2"/>
          <p:cNvSpPr txBox="1"/>
          <p:nvPr/>
        </p:nvSpPr>
        <p:spPr>
          <a:xfrm>
            <a:off x="1084520" y="1350336"/>
            <a:ext cx="9671305" cy="23202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171450" indent="-171450">
              <a:lnSpc>
                <a:spcPct val="150000"/>
              </a:lnSpc>
              <a:buClr>
                <a:schemeClr val="accent1"/>
              </a:buClr>
              <a:buSzPct val="120000"/>
              <a:buFont typeface="Arial"/>
              <a:buChar char="•"/>
              <a:defRPr b="1" sz="2000">
                <a:solidFill>
                  <a:srgbClr val="000000"/>
                </a:solidFill>
                <a:latin typeface="Tahoma"/>
                <a:ea typeface="Tahoma"/>
                <a:cs typeface="Tahoma"/>
                <a:sym typeface="Tahoma"/>
              </a:defRPr>
            </a:pPr>
            <a:r>
              <a:t>Bring data scientists down to earth </a:t>
            </a:r>
            <a:r>
              <a:rPr b="0">
                <a:latin typeface="Wingdings"/>
                <a:ea typeface="Wingdings"/>
                <a:cs typeface="Wingdings"/>
                <a:sym typeface="Wingdings"/>
              </a:rPr>
              <a:t>☺</a:t>
            </a:r>
            <a:endParaRPr b="0">
              <a:latin typeface="Wingdings"/>
              <a:ea typeface="Wingdings"/>
              <a:cs typeface="Wingdings"/>
              <a:sym typeface="Wingdings"/>
            </a:endParaRPr>
          </a:p>
          <a:p>
            <a:pPr marL="171450" indent="-171450">
              <a:lnSpc>
                <a:spcPct val="150000"/>
              </a:lnSpc>
              <a:buClr>
                <a:schemeClr val="accent1"/>
              </a:buClr>
              <a:buSzPct val="120000"/>
              <a:buFont typeface="Arial"/>
              <a:buChar char="•"/>
              <a:defRPr b="1" sz="2000">
                <a:solidFill>
                  <a:srgbClr val="000000"/>
                </a:solidFill>
                <a:latin typeface="Tahoma"/>
                <a:ea typeface="Tahoma"/>
                <a:cs typeface="Tahoma"/>
                <a:sym typeface="Tahoma"/>
              </a:defRPr>
            </a:pPr>
            <a:r>
              <a:t>Take time to research and read.</a:t>
            </a:r>
          </a:p>
          <a:p>
            <a:pPr marL="171450" indent="-171450">
              <a:lnSpc>
                <a:spcPct val="150000"/>
              </a:lnSpc>
              <a:buClr>
                <a:schemeClr val="accent1"/>
              </a:buClr>
              <a:buSzPct val="120000"/>
              <a:buFont typeface="Arial"/>
              <a:buChar char="•"/>
              <a:defRPr b="1" sz="2000">
                <a:solidFill>
                  <a:srgbClr val="000000"/>
                </a:solidFill>
                <a:latin typeface="Tahoma"/>
                <a:ea typeface="Tahoma"/>
                <a:cs typeface="Tahoma"/>
                <a:sym typeface="Tahoma"/>
              </a:defRPr>
            </a:pPr>
            <a:r>
              <a:t>Basic understanding of deep learning concepts is enough.</a:t>
            </a:r>
          </a:p>
          <a:p>
            <a:pPr marL="171450" indent="-171450">
              <a:lnSpc>
                <a:spcPct val="150000"/>
              </a:lnSpc>
              <a:buClr>
                <a:schemeClr val="accent1"/>
              </a:buClr>
              <a:buSzPct val="120000"/>
              <a:buFont typeface="Arial"/>
              <a:buChar char="•"/>
              <a:defRPr b="1" sz="2000">
                <a:solidFill>
                  <a:srgbClr val="000000"/>
                </a:solidFill>
                <a:latin typeface="Tahoma"/>
                <a:ea typeface="Tahoma"/>
                <a:cs typeface="Tahoma"/>
                <a:sym typeface="Tahoma"/>
              </a:defRPr>
            </a:pPr>
            <a:r>
              <a:t>Scala Equivalent libs to Python </a:t>
            </a:r>
            <a:r>
              <a:t>–</a:t>
            </a:r>
            <a:r>
              <a:t> no code rewriting !</a:t>
            </a:r>
          </a:p>
          <a:p>
            <a:pPr marL="171450" indent="-171450">
              <a:lnSpc>
                <a:spcPct val="150000"/>
              </a:lnSpc>
              <a:buClr>
                <a:schemeClr val="accent1"/>
              </a:buClr>
              <a:buSzPct val="120000"/>
              <a:buFont typeface="Arial"/>
              <a:buChar char="•"/>
              <a:defRPr b="1" sz="2000">
                <a:solidFill>
                  <a:srgbClr val="000000"/>
                </a:solidFill>
                <a:latin typeface="Tahoma"/>
                <a:ea typeface="Tahoma"/>
                <a:cs typeface="Tahoma"/>
                <a:sym typeface="Tahoma"/>
              </a:defRPr>
            </a:pPr>
            <a:r>
              <a:t>Creativity and out of the box thinking.</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1" name="Title 1"/>
          <p:cNvSpPr txBox="1"/>
          <p:nvPr>
            <p:ph type="title"/>
          </p:nvPr>
        </p:nvSpPr>
        <p:spPr>
          <a:xfrm>
            <a:off x="1511835" y="1089324"/>
            <a:ext cx="8591323" cy="1060277"/>
          </a:xfrm>
          <a:prstGeom prst="rect">
            <a:avLst/>
          </a:prstGeom>
        </p:spPr>
        <p:txBody>
          <a:bodyPr/>
          <a:lstStyle>
            <a:lvl1pPr algn="ctr">
              <a:defRPr sz="5000"/>
            </a:lvl1pPr>
          </a:lstStyle>
          <a:p>
            <a:pPr/>
            <a:r>
              <a:t>Questions ???</a:t>
            </a:r>
          </a:p>
        </p:txBody>
      </p:sp>
      <p:pic>
        <p:nvPicPr>
          <p:cNvPr id="1052" name="Picture 2" descr="Picture 2"/>
          <p:cNvPicPr>
            <a:picLocks noChangeAspect="1"/>
          </p:cNvPicPr>
          <p:nvPr/>
        </p:nvPicPr>
        <p:blipFill>
          <a:blip r:embed="rId2">
            <a:extLst/>
          </a:blip>
          <a:srcRect l="0" t="467" r="43616" b="57674"/>
          <a:stretch>
            <a:fillRect/>
          </a:stretch>
        </p:blipFill>
        <p:spPr>
          <a:xfrm>
            <a:off x="166219" y="5454501"/>
            <a:ext cx="2910746" cy="1116420"/>
          </a:xfrm>
          <a:prstGeom prst="rect">
            <a:avLst/>
          </a:prstGeom>
          <a:ln w="12700">
            <a:miter lim="400000"/>
          </a:ln>
          <a:effectLst>
            <a:outerShdw sx="100000" sy="100000" kx="0" ky="0" algn="b" rotWithShape="0" blurRad="25400" dist="50800" dir="5400000">
              <a:srgbClr val="FFFFFF">
                <a:alpha val="93000"/>
              </a:srgbClr>
            </a:outerShdw>
          </a:effectLst>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Foliennummernplatzhalter 6"/>
          <p:cNvSpPr txBox="1"/>
          <p:nvPr>
            <p:ph type="sldNum" sz="quarter" idx="2"/>
          </p:nvPr>
        </p:nvSpPr>
        <p:spPr>
          <a:xfrm>
            <a:off x="11613454" y="5746203"/>
            <a:ext cx="127001" cy="1778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47" name="Rectangle 13"/>
          <p:cNvSpPr/>
          <p:nvPr/>
        </p:nvSpPr>
        <p:spPr>
          <a:xfrm>
            <a:off x="172263" y="1307803"/>
            <a:ext cx="11927589" cy="3976576"/>
          </a:xfrm>
          <a:prstGeom prst="rect">
            <a:avLst/>
          </a:prstGeom>
          <a:solidFill>
            <a:schemeClr val="accent2"/>
          </a:solidFill>
          <a:ln w="12700">
            <a:miter lim="400000"/>
          </a:ln>
        </p:spPr>
        <p:txBody>
          <a:bodyPr lIns="107999" tIns="107999" rIns="107999" bIns="107999" anchor="ctr">
            <a:normAutofit fontScale="100000" lnSpcReduction="0"/>
          </a:bodyPr>
          <a:lstStyle/>
          <a:p>
            <a:pPr algn="ctr">
              <a:spcBef>
                <a:spcPts val="300"/>
              </a:spcBef>
              <a:defRPr sz="1200">
                <a:latin typeface="Tahoma"/>
                <a:ea typeface="Tahoma"/>
                <a:cs typeface="Tahoma"/>
                <a:sym typeface="Tahoma"/>
              </a:defRPr>
            </a:pPr>
          </a:p>
        </p:txBody>
      </p:sp>
      <p:sp>
        <p:nvSpPr>
          <p:cNvPr id="248" name="Titel 1"/>
          <p:cNvSpPr txBox="1"/>
          <p:nvPr>
            <p:ph type="title"/>
          </p:nvPr>
        </p:nvSpPr>
        <p:spPr>
          <a:xfrm>
            <a:off x="503395" y="63973"/>
            <a:ext cx="8896379" cy="756296"/>
          </a:xfrm>
          <a:prstGeom prst="rect">
            <a:avLst/>
          </a:prstGeom>
        </p:spPr>
        <p:txBody>
          <a:bodyPr/>
          <a:lstStyle>
            <a:lvl1pPr>
              <a:defRPr sz="3600">
                <a:solidFill>
                  <a:srgbClr val="000000"/>
                </a:solidFill>
              </a:defRPr>
            </a:lvl1pPr>
          </a:lstStyle>
          <a:p>
            <a:pPr/>
            <a:r>
              <a:t>Motivation</a:t>
            </a:r>
          </a:p>
        </p:txBody>
      </p:sp>
      <p:sp>
        <p:nvSpPr>
          <p:cNvPr id="249" name="TextBox 8"/>
          <p:cNvSpPr txBox="1"/>
          <p:nvPr/>
        </p:nvSpPr>
        <p:spPr>
          <a:xfrm>
            <a:off x="503394" y="1706862"/>
            <a:ext cx="11344942" cy="6463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85750" indent="-285750" algn="ctr">
              <a:lnSpc>
                <a:spcPct val="150000"/>
              </a:lnSpc>
              <a:defRPr b="1" sz="4000"/>
            </a:pPr>
            <a:r>
              <a:t>Germany's largest online vehicle marketplace</a:t>
            </a:r>
            <a:r>
              <a:rPr b="0"/>
              <a:t> </a:t>
            </a:r>
          </a:p>
        </p:txBody>
      </p:sp>
      <p:grpSp>
        <p:nvGrpSpPr>
          <p:cNvPr id="252" name="Rounded Rectangle 9"/>
          <p:cNvGrpSpPr/>
          <p:nvPr/>
        </p:nvGrpSpPr>
        <p:grpSpPr>
          <a:xfrm>
            <a:off x="299858" y="3142362"/>
            <a:ext cx="2716611" cy="1776007"/>
            <a:chOff x="0" y="0"/>
            <a:chExt cx="2716610" cy="1776006"/>
          </a:xfrm>
        </p:grpSpPr>
        <p:sp>
          <p:nvSpPr>
            <p:cNvPr id="250" name="Abgerundetes Rechteck"/>
            <p:cNvSpPr/>
            <p:nvPr/>
          </p:nvSpPr>
          <p:spPr>
            <a:xfrm>
              <a:off x="0" y="0"/>
              <a:ext cx="2716611" cy="1776007"/>
            </a:xfrm>
            <a:prstGeom prst="roundRect">
              <a:avLst>
                <a:gd name="adj" fmla="val 16667"/>
              </a:avLst>
            </a:prstGeom>
            <a:solidFill>
              <a:srgbClr val="0070C0"/>
            </a:solidFill>
            <a:ln w="25400" cap="flat">
              <a:solidFill>
                <a:srgbClr val="FFFFFF"/>
              </a:solidFill>
              <a:prstDash val="solid"/>
              <a:round/>
            </a:ln>
            <a:effectLst>
              <a:outerShdw sx="100000" sy="100000" kx="0" ky="0" algn="b" rotWithShape="0" blurRad="50800" dist="76200" dir="2700000">
                <a:srgbClr val="000000">
                  <a:alpha val="40000"/>
                </a:srgbClr>
              </a:outerShdw>
            </a:effectLst>
          </p:spPr>
          <p:txBody>
            <a:bodyPr wrap="square" lIns="107999" tIns="107999" rIns="107999" bIns="107999" numCol="1" anchor="ctr">
              <a:normAutofit fontScale="100000" lnSpcReduction="0"/>
            </a:bodyPr>
            <a:lstStyle/>
            <a:p>
              <a:pPr algn="ctr">
                <a:spcBef>
                  <a:spcPts val="300"/>
                </a:spcBef>
                <a:defRPr b="1" sz="2400">
                  <a:solidFill>
                    <a:srgbClr val="FFFFFF"/>
                  </a:solidFill>
                  <a:latin typeface="Tahoma"/>
                  <a:ea typeface="Tahoma"/>
                  <a:cs typeface="Tahoma"/>
                  <a:sym typeface="Tahoma"/>
                </a:defRPr>
              </a:pPr>
            </a:p>
          </p:txBody>
        </p:sp>
        <p:sp>
          <p:nvSpPr>
            <p:cNvPr id="251" name="13.5M…"/>
            <p:cNvSpPr txBox="1"/>
            <p:nvPr/>
          </p:nvSpPr>
          <p:spPr>
            <a:xfrm>
              <a:off x="86696" y="86696"/>
              <a:ext cx="2543219" cy="16026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7999" tIns="107999" rIns="107999" bIns="107999" numCol="1" anchor="ctr">
              <a:normAutofit fontScale="100000" lnSpcReduction="0"/>
            </a:bodyPr>
            <a:lstStyle/>
            <a:p>
              <a:pPr algn="ctr">
                <a:spcBef>
                  <a:spcPts val="300"/>
                </a:spcBef>
                <a:defRPr b="1" sz="2400">
                  <a:solidFill>
                    <a:srgbClr val="FFFFFF"/>
                  </a:solidFill>
                  <a:latin typeface="Tahoma"/>
                  <a:ea typeface="Tahoma"/>
                  <a:cs typeface="Tahoma"/>
                  <a:sym typeface="Tahoma"/>
                </a:defRPr>
              </a:pPr>
              <a:r>
                <a:t>13.5M</a:t>
              </a:r>
            </a:p>
            <a:p>
              <a:pPr algn="ctr">
                <a:spcBef>
                  <a:spcPts val="300"/>
                </a:spcBef>
                <a:defRPr b="1" sz="2400">
                  <a:solidFill>
                    <a:srgbClr val="FFFFFF"/>
                  </a:solidFill>
                  <a:latin typeface="Tahoma"/>
                  <a:ea typeface="Tahoma"/>
                  <a:cs typeface="Tahoma"/>
                  <a:sym typeface="Tahoma"/>
                </a:defRPr>
              </a:pPr>
              <a:r>
                <a:t>Unique Users </a:t>
              </a:r>
              <a:br/>
              <a:r>
                <a:t>Per Month</a:t>
              </a:r>
            </a:p>
          </p:txBody>
        </p:sp>
      </p:grpSp>
      <p:grpSp>
        <p:nvGrpSpPr>
          <p:cNvPr id="255" name="Rounded Rectangle 10"/>
          <p:cNvGrpSpPr/>
          <p:nvPr/>
        </p:nvGrpSpPr>
        <p:grpSpPr>
          <a:xfrm>
            <a:off x="6379536" y="3104705"/>
            <a:ext cx="2662566" cy="1776007"/>
            <a:chOff x="0" y="0"/>
            <a:chExt cx="2662564" cy="1776006"/>
          </a:xfrm>
        </p:grpSpPr>
        <p:sp>
          <p:nvSpPr>
            <p:cNvPr id="253" name="Abgerundetes Rechteck"/>
            <p:cNvSpPr/>
            <p:nvPr/>
          </p:nvSpPr>
          <p:spPr>
            <a:xfrm>
              <a:off x="0" y="0"/>
              <a:ext cx="2662565" cy="1776007"/>
            </a:xfrm>
            <a:prstGeom prst="roundRect">
              <a:avLst>
                <a:gd name="adj" fmla="val 16667"/>
              </a:avLst>
            </a:prstGeom>
            <a:solidFill>
              <a:srgbClr val="0070C0"/>
            </a:solidFill>
            <a:ln w="25400" cap="flat">
              <a:solidFill>
                <a:srgbClr val="FFFFFF"/>
              </a:solidFill>
              <a:prstDash val="solid"/>
              <a:round/>
            </a:ln>
            <a:effectLst>
              <a:outerShdw sx="100000" sy="100000" kx="0" ky="0" algn="b" rotWithShape="0" blurRad="50800" dist="76200" dir="2700000">
                <a:srgbClr val="000000">
                  <a:alpha val="40000"/>
                </a:srgbClr>
              </a:outerShdw>
            </a:effectLst>
          </p:spPr>
          <p:txBody>
            <a:bodyPr wrap="square" lIns="107999" tIns="107999" rIns="107999" bIns="107999" numCol="1" anchor="ctr">
              <a:normAutofit fontScale="100000" lnSpcReduction="0"/>
            </a:bodyPr>
            <a:lstStyle/>
            <a:p>
              <a:pPr algn="ctr">
                <a:spcBef>
                  <a:spcPts val="300"/>
                </a:spcBef>
                <a:defRPr>
                  <a:solidFill>
                    <a:srgbClr val="FFFFFF"/>
                  </a:solidFill>
                </a:defRPr>
              </a:pPr>
            </a:p>
          </p:txBody>
        </p:sp>
        <p:sp>
          <p:nvSpPr>
            <p:cNvPr id="254" name="2M…"/>
            <p:cNvSpPr txBox="1"/>
            <p:nvPr/>
          </p:nvSpPr>
          <p:spPr>
            <a:xfrm>
              <a:off x="86696" y="86696"/>
              <a:ext cx="2489173" cy="16026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7999" tIns="107999" rIns="107999" bIns="107999" numCol="1" anchor="ctr">
              <a:normAutofit fontScale="100000" lnSpcReduction="0"/>
            </a:bodyPr>
            <a:lstStyle/>
            <a:p>
              <a:pPr algn="ctr">
                <a:spcBef>
                  <a:spcPts val="300"/>
                </a:spcBef>
                <a:defRPr b="1" sz="2400">
                  <a:solidFill>
                    <a:srgbClr val="FFFFFF"/>
                  </a:solidFill>
                  <a:latin typeface="Tahoma"/>
                  <a:ea typeface="Tahoma"/>
                  <a:cs typeface="Tahoma"/>
                  <a:sym typeface="Tahoma"/>
                </a:defRPr>
              </a:pPr>
              <a:r>
                <a:t>2M</a:t>
              </a:r>
            </a:p>
            <a:p>
              <a:pPr algn="ctr">
                <a:spcBef>
                  <a:spcPts val="300"/>
                </a:spcBef>
                <a:defRPr b="1" sz="2400">
                  <a:solidFill>
                    <a:srgbClr val="FFFFFF"/>
                  </a:solidFill>
                  <a:latin typeface="Tahoma"/>
                  <a:ea typeface="Tahoma"/>
                  <a:cs typeface="Tahoma"/>
                  <a:sym typeface="Tahoma"/>
                </a:defRPr>
              </a:pPr>
              <a:r>
                <a:t>Items on page</a:t>
              </a:r>
            </a:p>
          </p:txBody>
        </p:sp>
      </p:grpSp>
      <p:grpSp>
        <p:nvGrpSpPr>
          <p:cNvPr id="258" name="Rounded Rectangle 11"/>
          <p:cNvGrpSpPr/>
          <p:nvPr/>
        </p:nvGrpSpPr>
        <p:grpSpPr>
          <a:xfrm>
            <a:off x="9373423" y="3104703"/>
            <a:ext cx="2602506" cy="1776008"/>
            <a:chOff x="0" y="0"/>
            <a:chExt cx="2602504" cy="1776006"/>
          </a:xfrm>
        </p:grpSpPr>
        <p:sp>
          <p:nvSpPr>
            <p:cNvPr id="256" name="Abgerundetes Rechteck"/>
            <p:cNvSpPr/>
            <p:nvPr/>
          </p:nvSpPr>
          <p:spPr>
            <a:xfrm>
              <a:off x="0" y="0"/>
              <a:ext cx="2602505" cy="1776007"/>
            </a:xfrm>
            <a:prstGeom prst="roundRect">
              <a:avLst>
                <a:gd name="adj" fmla="val 16667"/>
              </a:avLst>
            </a:prstGeom>
            <a:solidFill>
              <a:srgbClr val="0070C0"/>
            </a:solidFill>
            <a:ln w="25400" cap="flat">
              <a:solidFill>
                <a:srgbClr val="FFFFFF"/>
              </a:solidFill>
              <a:prstDash val="solid"/>
              <a:round/>
            </a:ln>
            <a:effectLst>
              <a:outerShdw sx="100000" sy="100000" kx="0" ky="0" algn="b" rotWithShape="0" blurRad="50800" dist="76200" dir="2700000">
                <a:srgbClr val="000000">
                  <a:alpha val="40000"/>
                </a:srgbClr>
              </a:outerShdw>
            </a:effectLst>
          </p:spPr>
          <p:txBody>
            <a:bodyPr wrap="square" lIns="107999" tIns="107999" rIns="107999" bIns="107999" numCol="1" anchor="ctr">
              <a:normAutofit fontScale="100000" lnSpcReduction="0"/>
            </a:bodyPr>
            <a:lstStyle/>
            <a:p>
              <a:pPr algn="ctr">
                <a:spcBef>
                  <a:spcPts val="300"/>
                </a:spcBef>
                <a:defRPr b="1" sz="2400">
                  <a:solidFill>
                    <a:srgbClr val="FFFFFF"/>
                  </a:solidFill>
                  <a:latin typeface="Tahoma"/>
                  <a:ea typeface="Tahoma"/>
                  <a:cs typeface="Tahoma"/>
                  <a:sym typeface="Tahoma"/>
                </a:defRPr>
              </a:pPr>
            </a:p>
          </p:txBody>
        </p:sp>
        <p:sp>
          <p:nvSpPr>
            <p:cNvPr id="257" name="800K…"/>
            <p:cNvSpPr txBox="1"/>
            <p:nvPr/>
          </p:nvSpPr>
          <p:spPr>
            <a:xfrm>
              <a:off x="86697" y="208502"/>
              <a:ext cx="2429111" cy="1359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7999" tIns="107999" rIns="107999" bIns="107999" numCol="1" anchor="ctr">
              <a:spAutoFit/>
            </a:bodyPr>
            <a:lstStyle/>
            <a:p>
              <a:pPr algn="ctr">
                <a:spcBef>
                  <a:spcPts val="300"/>
                </a:spcBef>
                <a:defRPr b="1" sz="2400">
                  <a:solidFill>
                    <a:srgbClr val="FFFFFF"/>
                  </a:solidFill>
                  <a:latin typeface="Tahoma"/>
                  <a:ea typeface="Tahoma"/>
                  <a:cs typeface="Tahoma"/>
                  <a:sym typeface="Tahoma"/>
                </a:defRPr>
              </a:pPr>
              <a:r>
                <a:t>800K</a:t>
              </a:r>
            </a:p>
            <a:p>
              <a:pPr algn="ctr">
                <a:spcBef>
                  <a:spcPts val="300"/>
                </a:spcBef>
                <a:defRPr b="1" sz="2400">
                  <a:solidFill>
                    <a:srgbClr val="FFFFFF"/>
                  </a:solidFill>
                  <a:latin typeface="Tahoma"/>
                  <a:ea typeface="Tahoma"/>
                  <a:cs typeface="Tahoma"/>
                  <a:sym typeface="Tahoma"/>
                </a:defRPr>
              </a:pPr>
              <a:r>
                <a:t>Changes to Items</a:t>
              </a:r>
            </a:p>
          </p:txBody>
        </p:sp>
      </p:grpSp>
      <p:grpSp>
        <p:nvGrpSpPr>
          <p:cNvPr id="261" name="Rounded Rectangle 12"/>
          <p:cNvGrpSpPr/>
          <p:nvPr/>
        </p:nvGrpSpPr>
        <p:grpSpPr>
          <a:xfrm>
            <a:off x="3334379" y="3104703"/>
            <a:ext cx="2716612" cy="1776008"/>
            <a:chOff x="0" y="0"/>
            <a:chExt cx="2716610" cy="1776006"/>
          </a:xfrm>
        </p:grpSpPr>
        <p:sp>
          <p:nvSpPr>
            <p:cNvPr id="259" name="Abgerundetes Rechteck"/>
            <p:cNvSpPr/>
            <p:nvPr/>
          </p:nvSpPr>
          <p:spPr>
            <a:xfrm>
              <a:off x="0" y="0"/>
              <a:ext cx="2716611" cy="1776007"/>
            </a:xfrm>
            <a:prstGeom prst="roundRect">
              <a:avLst>
                <a:gd name="adj" fmla="val 16667"/>
              </a:avLst>
            </a:prstGeom>
            <a:solidFill>
              <a:srgbClr val="0070C0"/>
            </a:solidFill>
            <a:ln w="25400" cap="flat">
              <a:solidFill>
                <a:srgbClr val="FFFFFF"/>
              </a:solidFill>
              <a:prstDash val="solid"/>
              <a:round/>
            </a:ln>
            <a:effectLst>
              <a:outerShdw sx="100000" sy="100000" kx="0" ky="0" algn="b" rotWithShape="0" blurRad="50800" dist="76200" dir="2700000">
                <a:srgbClr val="000000">
                  <a:alpha val="40000"/>
                </a:srgbClr>
              </a:outerShdw>
            </a:effectLst>
          </p:spPr>
          <p:txBody>
            <a:bodyPr wrap="square" lIns="107999" tIns="107999" rIns="107999" bIns="107999" numCol="1" anchor="ctr">
              <a:normAutofit fontScale="100000" lnSpcReduction="0"/>
            </a:bodyPr>
            <a:lstStyle/>
            <a:p>
              <a:pPr algn="ctr">
                <a:spcBef>
                  <a:spcPts val="300"/>
                </a:spcBef>
                <a:defRPr b="1" sz="2400">
                  <a:solidFill>
                    <a:srgbClr val="FFFFFF"/>
                  </a:solidFill>
                  <a:latin typeface="Tahoma"/>
                  <a:ea typeface="Tahoma"/>
                  <a:cs typeface="Tahoma"/>
                  <a:sym typeface="Tahoma"/>
                </a:defRPr>
              </a:pPr>
            </a:p>
          </p:txBody>
        </p:sp>
        <p:sp>
          <p:nvSpPr>
            <p:cNvPr id="260" name="43K…"/>
            <p:cNvSpPr txBox="1"/>
            <p:nvPr/>
          </p:nvSpPr>
          <p:spPr>
            <a:xfrm>
              <a:off x="86696" y="86696"/>
              <a:ext cx="2543219" cy="16026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7999" tIns="107999" rIns="107999" bIns="107999" numCol="1" anchor="ctr">
              <a:normAutofit fontScale="100000" lnSpcReduction="0"/>
            </a:bodyPr>
            <a:lstStyle/>
            <a:p>
              <a:pPr algn="ctr">
                <a:spcBef>
                  <a:spcPts val="300"/>
                </a:spcBef>
                <a:defRPr b="1" sz="2400">
                  <a:solidFill>
                    <a:srgbClr val="FFFFFF"/>
                  </a:solidFill>
                  <a:latin typeface="Tahoma"/>
                  <a:ea typeface="Tahoma"/>
                  <a:cs typeface="Tahoma"/>
                  <a:sym typeface="Tahoma"/>
                </a:defRPr>
              </a:pPr>
              <a:r>
                <a:t>43K</a:t>
              </a:r>
            </a:p>
            <a:p>
              <a:pPr algn="ctr">
                <a:spcBef>
                  <a:spcPts val="300"/>
                </a:spcBef>
                <a:defRPr b="1" sz="2400">
                  <a:solidFill>
                    <a:srgbClr val="FFFFFF"/>
                  </a:solidFill>
                  <a:latin typeface="Tahoma"/>
                  <a:ea typeface="Tahoma"/>
                  <a:cs typeface="Tahoma"/>
                  <a:sym typeface="Tahoma"/>
                </a:defRPr>
              </a:pPr>
              <a:r>
                <a:t>Dealers</a:t>
              </a:r>
            </a:p>
          </p:txBody>
        </p:sp>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Foliennummernplatzhalter 6"/>
          <p:cNvSpPr txBox="1"/>
          <p:nvPr>
            <p:ph type="sldNum" sz="quarter" idx="2"/>
          </p:nvPr>
        </p:nvSpPr>
        <p:spPr>
          <a:xfrm>
            <a:off x="11613454" y="5746203"/>
            <a:ext cx="127001" cy="1778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64" name="Titel 1"/>
          <p:cNvSpPr txBox="1"/>
          <p:nvPr>
            <p:ph type="title"/>
          </p:nvPr>
        </p:nvSpPr>
        <p:spPr>
          <a:xfrm>
            <a:off x="503395" y="63973"/>
            <a:ext cx="8896379" cy="756296"/>
          </a:xfrm>
          <a:prstGeom prst="rect">
            <a:avLst/>
          </a:prstGeom>
        </p:spPr>
        <p:txBody>
          <a:bodyPr/>
          <a:lstStyle>
            <a:lvl1pPr>
              <a:defRPr sz="3600">
                <a:solidFill>
                  <a:srgbClr val="000000"/>
                </a:solidFill>
              </a:defRPr>
            </a:lvl1pPr>
          </a:lstStyle>
          <a:p>
            <a:pPr/>
            <a:r>
              <a:t>Motivation</a:t>
            </a:r>
          </a:p>
        </p:txBody>
      </p:sp>
      <p:grpSp>
        <p:nvGrpSpPr>
          <p:cNvPr id="291" name="Group 2"/>
          <p:cNvGrpSpPr/>
          <p:nvPr/>
        </p:nvGrpSpPr>
        <p:grpSpPr>
          <a:xfrm>
            <a:off x="2317895" y="1158948"/>
            <a:ext cx="7357731" cy="4784654"/>
            <a:chOff x="0" y="0"/>
            <a:chExt cx="7357729" cy="4784652"/>
          </a:xfrm>
        </p:grpSpPr>
        <p:sp>
          <p:nvSpPr>
            <p:cNvPr id="265" name="Rectangle 13"/>
            <p:cNvSpPr/>
            <p:nvPr/>
          </p:nvSpPr>
          <p:spPr>
            <a:xfrm>
              <a:off x="0" y="-1"/>
              <a:ext cx="7357730" cy="4784654"/>
            </a:xfrm>
            <a:prstGeom prst="rect">
              <a:avLst/>
            </a:prstGeom>
            <a:solidFill>
              <a:schemeClr val="accent2"/>
            </a:solidFill>
            <a:ln w="12700" cap="flat">
              <a:noFill/>
              <a:miter lim="400000"/>
            </a:ln>
            <a:effectLst/>
          </p:spPr>
          <p:txBody>
            <a:bodyPr wrap="square" lIns="107999" tIns="107999" rIns="107999" bIns="107999" numCol="1" anchor="ctr">
              <a:normAutofit fontScale="100000" lnSpcReduction="0"/>
            </a:bodyPr>
            <a:lstStyle/>
            <a:p>
              <a:pPr algn="ctr">
                <a:spcBef>
                  <a:spcPts val="300"/>
                </a:spcBef>
                <a:defRPr sz="1200">
                  <a:latin typeface="Tahoma"/>
                  <a:ea typeface="Tahoma"/>
                  <a:cs typeface="Tahoma"/>
                  <a:sym typeface="Tahoma"/>
                </a:defRPr>
              </a:pPr>
            </a:p>
          </p:txBody>
        </p:sp>
        <p:sp>
          <p:nvSpPr>
            <p:cNvPr id="266" name="Rounded Rectangle 14"/>
            <p:cNvSpPr txBox="1"/>
            <p:nvPr/>
          </p:nvSpPr>
          <p:spPr>
            <a:xfrm>
              <a:off x="2316316" y="2327322"/>
              <a:ext cx="2824330" cy="90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7999" tIns="107999" rIns="107999" bIns="107999" numCol="1" anchor="ctr">
              <a:spAutoFit/>
            </a:bodyPr>
            <a:lstStyle>
              <a:lvl1pPr algn="ctr">
                <a:spcBef>
                  <a:spcPts val="300"/>
                </a:spcBef>
                <a:defRPr b="1" sz="4500">
                  <a:solidFill>
                    <a:srgbClr val="FFFFFF"/>
                  </a:solidFill>
                  <a:latin typeface="Tahoma"/>
                  <a:ea typeface="Tahoma"/>
                  <a:cs typeface="Tahoma"/>
                  <a:sym typeface="Tahoma"/>
                </a:defRPr>
              </a:lvl1pPr>
            </a:lstStyle>
            <a:p>
              <a:pPr/>
              <a:r>
                <a:t>1 day</a:t>
              </a:r>
            </a:p>
          </p:txBody>
        </p:sp>
        <p:grpSp>
          <p:nvGrpSpPr>
            <p:cNvPr id="269" name="Rounded Rectangle 15"/>
            <p:cNvGrpSpPr/>
            <p:nvPr/>
          </p:nvGrpSpPr>
          <p:grpSpPr>
            <a:xfrm>
              <a:off x="4994615" y="2217161"/>
              <a:ext cx="1902975" cy="661021"/>
              <a:chOff x="0" y="0"/>
              <a:chExt cx="1902973" cy="661020"/>
            </a:xfrm>
          </p:grpSpPr>
          <p:sp>
            <p:nvSpPr>
              <p:cNvPr id="267" name="Abgerundetes Rechteck"/>
              <p:cNvSpPr/>
              <p:nvPr/>
            </p:nvSpPr>
            <p:spPr>
              <a:xfrm>
                <a:off x="0" y="0"/>
                <a:ext cx="1902974" cy="661021"/>
              </a:xfrm>
              <a:prstGeom prst="roundRect">
                <a:avLst>
                  <a:gd name="adj" fmla="val 16667"/>
                </a:avLst>
              </a:prstGeom>
              <a:solidFill>
                <a:srgbClr val="0070C0"/>
              </a:solidFill>
              <a:ln w="25400" cap="flat">
                <a:solidFill>
                  <a:srgbClr val="FFFFFF"/>
                </a:solidFill>
                <a:prstDash val="solid"/>
                <a:round/>
              </a:ln>
              <a:effectLst>
                <a:outerShdw sx="100000" sy="100000" kx="0" ky="0" algn="b" rotWithShape="0" blurRad="50800" dist="76200" dir="2700000">
                  <a:srgbClr val="000000">
                    <a:alpha val="40000"/>
                  </a:srgbClr>
                </a:outerShdw>
              </a:effectLst>
            </p:spPr>
            <p:txBody>
              <a:bodyPr wrap="square" lIns="107999" tIns="107999" rIns="107999" bIns="107999" numCol="1" anchor="ctr">
                <a:normAutofit fontScale="100000" lnSpcReduction="0"/>
              </a:bodyPr>
              <a:lstStyle/>
              <a:p>
                <a:pPr algn="ctr">
                  <a:lnSpc>
                    <a:spcPct val="80000"/>
                  </a:lnSpc>
                  <a:spcBef>
                    <a:spcPts val="300"/>
                  </a:spcBef>
                  <a:defRPr>
                    <a:solidFill>
                      <a:srgbClr val="FFFFFF"/>
                    </a:solidFill>
                  </a:defRPr>
                </a:pPr>
              </a:p>
            </p:txBody>
          </p:sp>
          <p:sp>
            <p:nvSpPr>
              <p:cNvPr id="268" name="70K…"/>
              <p:cNvSpPr txBox="1"/>
              <p:nvPr/>
            </p:nvSpPr>
            <p:spPr>
              <a:xfrm>
                <a:off x="32267" y="32268"/>
                <a:ext cx="1838439" cy="5964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7999" tIns="107999" rIns="107999" bIns="107999" numCol="1" anchor="ctr">
                <a:normAutofit fontScale="100000" lnSpcReduction="0"/>
              </a:bodyPr>
              <a:lstStyle/>
              <a:p>
                <a:pPr algn="ctr">
                  <a:lnSpc>
                    <a:spcPct val="80000"/>
                  </a:lnSpc>
                  <a:spcBef>
                    <a:spcPts val="300"/>
                  </a:spcBef>
                  <a:defRPr b="1" sz="1300">
                    <a:solidFill>
                      <a:srgbClr val="FFFFFF"/>
                    </a:solidFill>
                    <a:latin typeface="Tahoma"/>
                    <a:ea typeface="Tahoma"/>
                    <a:cs typeface="Tahoma"/>
                    <a:sym typeface="Tahoma"/>
                  </a:defRPr>
                </a:pPr>
                <a:r>
                  <a:t>70K</a:t>
                </a:r>
                <a:endParaRPr sz="2500"/>
              </a:p>
              <a:p>
                <a:pPr algn="ctr">
                  <a:lnSpc>
                    <a:spcPct val="80000"/>
                  </a:lnSpc>
                  <a:spcBef>
                    <a:spcPts val="300"/>
                  </a:spcBef>
                  <a:defRPr b="1" sz="800">
                    <a:solidFill>
                      <a:srgbClr val="FFFFFF"/>
                    </a:solidFill>
                    <a:latin typeface="Tahoma"/>
                    <a:ea typeface="Tahoma"/>
                    <a:cs typeface="Tahoma"/>
                    <a:sym typeface="Tahoma"/>
                  </a:defRPr>
                </a:pPr>
                <a:r>
                  <a:t>Dealer Contacts</a:t>
                </a:r>
              </a:p>
            </p:txBody>
          </p:sp>
        </p:grpSp>
        <p:grpSp>
          <p:nvGrpSpPr>
            <p:cNvPr id="272" name="Rounded Rectangle 16"/>
            <p:cNvGrpSpPr/>
            <p:nvPr/>
          </p:nvGrpSpPr>
          <p:grpSpPr>
            <a:xfrm>
              <a:off x="375655" y="322191"/>
              <a:ext cx="4472793" cy="1372806"/>
              <a:chOff x="0" y="0"/>
              <a:chExt cx="4472792" cy="1372805"/>
            </a:xfrm>
          </p:grpSpPr>
          <p:sp>
            <p:nvSpPr>
              <p:cNvPr id="270" name="Abgerundetes Rechteck"/>
              <p:cNvSpPr/>
              <p:nvPr/>
            </p:nvSpPr>
            <p:spPr>
              <a:xfrm>
                <a:off x="0" y="0"/>
                <a:ext cx="4472793" cy="1372806"/>
              </a:xfrm>
              <a:prstGeom prst="roundRect">
                <a:avLst>
                  <a:gd name="adj" fmla="val 16667"/>
                </a:avLst>
              </a:prstGeom>
              <a:solidFill>
                <a:srgbClr val="0070C0"/>
              </a:solidFill>
              <a:ln w="25400" cap="flat">
                <a:solidFill>
                  <a:srgbClr val="FFFFFF"/>
                </a:solidFill>
                <a:prstDash val="solid"/>
                <a:round/>
              </a:ln>
              <a:effectLst>
                <a:outerShdw sx="100000" sy="100000" kx="0" ky="0" algn="b" rotWithShape="0" blurRad="50800" dist="76200" dir="2700000">
                  <a:srgbClr val="000000">
                    <a:alpha val="40000"/>
                  </a:srgbClr>
                </a:outerShdw>
              </a:effectLst>
            </p:spPr>
            <p:txBody>
              <a:bodyPr wrap="square" lIns="107999" tIns="107999" rIns="107999" bIns="107999" numCol="1" anchor="ctr">
                <a:normAutofit fontScale="100000" lnSpcReduction="0"/>
              </a:bodyPr>
              <a:lstStyle/>
              <a:p>
                <a:pPr algn="ctr">
                  <a:lnSpc>
                    <a:spcPct val="90000"/>
                  </a:lnSpc>
                  <a:spcBef>
                    <a:spcPts val="300"/>
                  </a:spcBef>
                  <a:defRPr>
                    <a:solidFill>
                      <a:srgbClr val="FFFFFF"/>
                    </a:solidFill>
                  </a:defRPr>
                </a:pPr>
              </a:p>
            </p:txBody>
          </p:sp>
          <p:sp>
            <p:nvSpPr>
              <p:cNvPr id="271" name="50M…"/>
              <p:cNvSpPr txBox="1"/>
              <p:nvPr/>
            </p:nvSpPr>
            <p:spPr>
              <a:xfrm>
                <a:off x="67015" y="67014"/>
                <a:ext cx="4338762" cy="12387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7999" tIns="107999" rIns="107999" bIns="107999" numCol="1" anchor="ctr">
                <a:normAutofit fontScale="100000" lnSpcReduction="0"/>
              </a:bodyPr>
              <a:lstStyle/>
              <a:p>
                <a:pPr algn="ctr">
                  <a:lnSpc>
                    <a:spcPct val="90000"/>
                  </a:lnSpc>
                  <a:spcBef>
                    <a:spcPts val="300"/>
                  </a:spcBef>
                  <a:defRPr b="1" sz="3200">
                    <a:solidFill>
                      <a:srgbClr val="FFFFFF"/>
                    </a:solidFill>
                    <a:latin typeface="Tahoma"/>
                    <a:ea typeface="Tahoma"/>
                    <a:cs typeface="Tahoma"/>
                    <a:sym typeface="Tahoma"/>
                  </a:defRPr>
                </a:pPr>
                <a:r>
                  <a:t>50M</a:t>
                </a:r>
              </a:p>
              <a:p>
                <a:pPr algn="ctr">
                  <a:lnSpc>
                    <a:spcPct val="90000"/>
                  </a:lnSpc>
                  <a:spcBef>
                    <a:spcPts val="300"/>
                  </a:spcBef>
                  <a:defRPr b="1" sz="3200">
                    <a:solidFill>
                      <a:srgbClr val="FFFFFF"/>
                    </a:solidFill>
                    <a:latin typeface="Tahoma"/>
                    <a:ea typeface="Tahoma"/>
                    <a:cs typeface="Tahoma"/>
                    <a:sym typeface="Tahoma"/>
                  </a:defRPr>
                </a:pPr>
                <a:r>
                  <a:t>Individual Searches</a:t>
                </a:r>
              </a:p>
            </p:txBody>
          </p:sp>
        </p:grpSp>
        <p:grpSp>
          <p:nvGrpSpPr>
            <p:cNvPr id="275" name="Rounded Rectangle 17"/>
            <p:cNvGrpSpPr/>
            <p:nvPr/>
          </p:nvGrpSpPr>
          <p:grpSpPr>
            <a:xfrm>
              <a:off x="375655" y="1794440"/>
              <a:ext cx="2221954" cy="2632331"/>
              <a:chOff x="0" y="0"/>
              <a:chExt cx="2221953" cy="2632330"/>
            </a:xfrm>
          </p:grpSpPr>
          <p:sp>
            <p:nvSpPr>
              <p:cNvPr id="273" name="Abgerundetes Rechteck"/>
              <p:cNvSpPr/>
              <p:nvPr/>
            </p:nvSpPr>
            <p:spPr>
              <a:xfrm>
                <a:off x="0" y="0"/>
                <a:ext cx="2221954" cy="2632331"/>
              </a:xfrm>
              <a:prstGeom prst="roundRect">
                <a:avLst>
                  <a:gd name="adj" fmla="val 16667"/>
                </a:avLst>
              </a:prstGeom>
              <a:solidFill>
                <a:srgbClr val="0070C0"/>
              </a:solidFill>
              <a:ln w="25400" cap="flat">
                <a:solidFill>
                  <a:srgbClr val="FFFFFF"/>
                </a:solidFill>
                <a:prstDash val="solid"/>
                <a:round/>
              </a:ln>
              <a:effectLst>
                <a:outerShdw sx="100000" sy="100000" kx="0" ky="0" algn="b" rotWithShape="0" blurRad="50800" dist="76200" dir="2700000">
                  <a:srgbClr val="000000">
                    <a:alpha val="40000"/>
                  </a:srgbClr>
                </a:outerShdw>
              </a:effectLst>
            </p:spPr>
            <p:txBody>
              <a:bodyPr wrap="square" lIns="107999" tIns="107999" rIns="107999" bIns="107999" numCol="1" anchor="ctr">
                <a:normAutofit fontScale="100000" lnSpcReduction="0"/>
              </a:bodyPr>
              <a:lstStyle/>
              <a:p>
                <a:pPr algn="ctr">
                  <a:spcBef>
                    <a:spcPts val="300"/>
                  </a:spcBef>
                  <a:defRPr>
                    <a:solidFill>
                      <a:srgbClr val="FFFFFF"/>
                    </a:solidFill>
                  </a:defRPr>
                </a:pPr>
              </a:p>
            </p:txBody>
          </p:sp>
          <p:sp>
            <p:nvSpPr>
              <p:cNvPr id="274" name="40M…"/>
              <p:cNvSpPr txBox="1"/>
              <p:nvPr/>
            </p:nvSpPr>
            <p:spPr>
              <a:xfrm>
                <a:off x="108467" y="108467"/>
                <a:ext cx="2005020" cy="24153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7999" tIns="107999" rIns="107999" bIns="107999" numCol="1" anchor="ctr">
                <a:normAutofit fontScale="100000" lnSpcReduction="0"/>
              </a:bodyPr>
              <a:lstStyle/>
              <a:p>
                <a:pPr algn="ctr">
                  <a:spcBef>
                    <a:spcPts val="300"/>
                  </a:spcBef>
                  <a:defRPr b="1" sz="2500">
                    <a:solidFill>
                      <a:srgbClr val="FFFFFF"/>
                    </a:solidFill>
                    <a:latin typeface="Tahoma"/>
                    <a:ea typeface="Tahoma"/>
                    <a:cs typeface="Tahoma"/>
                    <a:sym typeface="Tahoma"/>
                  </a:defRPr>
                </a:pPr>
                <a:r>
                  <a:t>40M</a:t>
                </a:r>
              </a:p>
              <a:p>
                <a:pPr algn="ctr">
                  <a:spcBef>
                    <a:spcPts val="300"/>
                  </a:spcBef>
                  <a:defRPr b="1" sz="1600">
                    <a:solidFill>
                      <a:srgbClr val="FFFFFF"/>
                    </a:solidFill>
                    <a:latin typeface="Tahoma"/>
                    <a:ea typeface="Tahoma"/>
                    <a:cs typeface="Tahoma"/>
                    <a:sym typeface="Tahoma"/>
                  </a:defRPr>
                </a:pPr>
                <a:r>
                  <a:t>Item View Events</a:t>
                </a:r>
              </a:p>
            </p:txBody>
          </p:sp>
        </p:grpSp>
        <p:grpSp>
          <p:nvGrpSpPr>
            <p:cNvPr id="278" name="Rounded Rectangle 18"/>
            <p:cNvGrpSpPr/>
            <p:nvPr/>
          </p:nvGrpSpPr>
          <p:grpSpPr>
            <a:xfrm>
              <a:off x="4994615" y="322191"/>
              <a:ext cx="1902975" cy="980215"/>
              <a:chOff x="0" y="0"/>
              <a:chExt cx="1902973" cy="980214"/>
            </a:xfrm>
          </p:grpSpPr>
          <p:sp>
            <p:nvSpPr>
              <p:cNvPr id="276" name="Abgerundetes Rechteck"/>
              <p:cNvSpPr/>
              <p:nvPr/>
            </p:nvSpPr>
            <p:spPr>
              <a:xfrm>
                <a:off x="0" y="0"/>
                <a:ext cx="1902974" cy="980215"/>
              </a:xfrm>
              <a:prstGeom prst="roundRect">
                <a:avLst>
                  <a:gd name="adj" fmla="val 16667"/>
                </a:avLst>
              </a:prstGeom>
              <a:solidFill>
                <a:srgbClr val="0070C0"/>
              </a:solidFill>
              <a:ln w="25400" cap="flat">
                <a:solidFill>
                  <a:srgbClr val="FFFFFF"/>
                </a:solidFill>
                <a:prstDash val="solid"/>
                <a:round/>
              </a:ln>
              <a:effectLst>
                <a:outerShdw sx="100000" sy="100000" kx="0" ky="0" algn="b" rotWithShape="0" blurRad="50800" dist="76200" dir="2700000">
                  <a:srgbClr val="000000">
                    <a:alpha val="40000"/>
                  </a:srgbClr>
                </a:outerShdw>
              </a:effectLst>
            </p:spPr>
            <p:txBody>
              <a:bodyPr wrap="square" lIns="107999" tIns="107999" rIns="107999" bIns="107999" numCol="1" anchor="ctr">
                <a:normAutofit fontScale="100000" lnSpcReduction="0"/>
              </a:bodyPr>
              <a:lstStyle/>
              <a:p>
                <a:pPr algn="ctr">
                  <a:lnSpc>
                    <a:spcPct val="90000"/>
                  </a:lnSpc>
                  <a:spcBef>
                    <a:spcPts val="300"/>
                  </a:spcBef>
                  <a:defRPr>
                    <a:solidFill>
                      <a:srgbClr val="FFFFFF"/>
                    </a:solidFill>
                  </a:defRPr>
                </a:pPr>
              </a:p>
            </p:txBody>
          </p:sp>
          <p:sp>
            <p:nvSpPr>
              <p:cNvPr id="277" name="1M…"/>
              <p:cNvSpPr txBox="1"/>
              <p:nvPr/>
            </p:nvSpPr>
            <p:spPr>
              <a:xfrm>
                <a:off x="47849" y="47849"/>
                <a:ext cx="1807275" cy="8845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7999" tIns="107999" rIns="107999" bIns="107999" numCol="1" anchor="ctr">
                <a:normAutofit fontScale="100000" lnSpcReduction="0"/>
              </a:bodyPr>
              <a:lstStyle/>
              <a:p>
                <a:pPr algn="ctr">
                  <a:lnSpc>
                    <a:spcPct val="90000"/>
                  </a:lnSpc>
                  <a:spcBef>
                    <a:spcPts val="300"/>
                  </a:spcBef>
                  <a:defRPr b="1" sz="2500">
                    <a:solidFill>
                      <a:srgbClr val="FFFFFF"/>
                    </a:solidFill>
                    <a:latin typeface="Tahoma"/>
                    <a:ea typeface="Tahoma"/>
                    <a:cs typeface="Tahoma"/>
                    <a:sym typeface="Tahoma"/>
                  </a:defRPr>
                </a:pPr>
                <a:r>
                  <a:t>1M</a:t>
                </a:r>
              </a:p>
              <a:p>
                <a:pPr algn="ctr">
                  <a:lnSpc>
                    <a:spcPct val="90000"/>
                  </a:lnSpc>
                  <a:spcBef>
                    <a:spcPts val="300"/>
                  </a:spcBef>
                  <a:defRPr b="1" sz="1600">
                    <a:solidFill>
                      <a:srgbClr val="FFFFFF"/>
                    </a:solidFill>
                    <a:latin typeface="Tahoma"/>
                    <a:ea typeface="Tahoma"/>
                    <a:cs typeface="Tahoma"/>
                    <a:sym typeface="Tahoma"/>
                  </a:defRPr>
                </a:pPr>
                <a:r>
                  <a:t>Parking Events</a:t>
                </a:r>
              </a:p>
            </p:txBody>
          </p:sp>
        </p:grpSp>
        <p:grpSp>
          <p:nvGrpSpPr>
            <p:cNvPr id="281" name="Rounded Rectangle 19"/>
            <p:cNvGrpSpPr/>
            <p:nvPr/>
          </p:nvGrpSpPr>
          <p:grpSpPr>
            <a:xfrm>
              <a:off x="4994615" y="1399673"/>
              <a:ext cx="1902975" cy="702738"/>
              <a:chOff x="0" y="0"/>
              <a:chExt cx="1902973" cy="702736"/>
            </a:xfrm>
          </p:grpSpPr>
          <p:sp>
            <p:nvSpPr>
              <p:cNvPr id="279" name="Abgerundetes Rechteck"/>
              <p:cNvSpPr/>
              <p:nvPr/>
            </p:nvSpPr>
            <p:spPr>
              <a:xfrm>
                <a:off x="0" y="0"/>
                <a:ext cx="1902974" cy="702737"/>
              </a:xfrm>
              <a:prstGeom prst="roundRect">
                <a:avLst>
                  <a:gd name="adj" fmla="val 16667"/>
                </a:avLst>
              </a:prstGeom>
              <a:solidFill>
                <a:srgbClr val="0070C0"/>
              </a:solidFill>
              <a:ln w="25400" cap="flat">
                <a:solidFill>
                  <a:srgbClr val="FFFFFF"/>
                </a:solidFill>
                <a:prstDash val="solid"/>
                <a:round/>
              </a:ln>
              <a:effectLst>
                <a:outerShdw sx="100000" sy="100000" kx="0" ky="0" algn="b" rotWithShape="0" blurRad="50800" dist="76200" dir="2700000">
                  <a:srgbClr val="000000">
                    <a:alpha val="40000"/>
                  </a:srgbClr>
                </a:outerShdw>
              </a:effectLst>
            </p:spPr>
            <p:txBody>
              <a:bodyPr wrap="square" lIns="107999" tIns="107999" rIns="107999" bIns="107999" numCol="1" anchor="ctr">
                <a:normAutofit fontScale="100000" lnSpcReduction="0"/>
              </a:bodyPr>
              <a:lstStyle/>
              <a:p>
                <a:pPr algn="ctr">
                  <a:lnSpc>
                    <a:spcPct val="80000"/>
                  </a:lnSpc>
                  <a:spcBef>
                    <a:spcPts val="300"/>
                  </a:spcBef>
                  <a:defRPr>
                    <a:solidFill>
                      <a:srgbClr val="FFFFFF"/>
                    </a:solidFill>
                  </a:defRPr>
                </a:pPr>
              </a:p>
            </p:txBody>
          </p:sp>
          <p:sp>
            <p:nvSpPr>
              <p:cNvPr id="280" name="80K…"/>
              <p:cNvSpPr txBox="1"/>
              <p:nvPr/>
            </p:nvSpPr>
            <p:spPr>
              <a:xfrm>
                <a:off x="34304" y="34305"/>
                <a:ext cx="1834365" cy="6341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7999" tIns="107999" rIns="107999" bIns="107999" numCol="1" anchor="ctr">
                <a:normAutofit fontScale="100000" lnSpcReduction="0"/>
              </a:bodyPr>
              <a:lstStyle/>
              <a:p>
                <a:pPr algn="ctr">
                  <a:lnSpc>
                    <a:spcPct val="80000"/>
                  </a:lnSpc>
                  <a:spcBef>
                    <a:spcPts val="300"/>
                  </a:spcBef>
                  <a:defRPr b="1" sz="1500">
                    <a:solidFill>
                      <a:srgbClr val="FFFFFF"/>
                    </a:solidFill>
                    <a:latin typeface="Tahoma"/>
                    <a:ea typeface="Tahoma"/>
                    <a:cs typeface="Tahoma"/>
                    <a:sym typeface="Tahoma"/>
                  </a:defRPr>
                </a:pPr>
                <a:r>
                  <a:t>80K</a:t>
                </a:r>
                <a:endParaRPr sz="2500"/>
              </a:p>
              <a:p>
                <a:pPr algn="ctr">
                  <a:lnSpc>
                    <a:spcPct val="80000"/>
                  </a:lnSpc>
                  <a:spcBef>
                    <a:spcPts val="300"/>
                  </a:spcBef>
                  <a:defRPr b="1" sz="1000">
                    <a:solidFill>
                      <a:srgbClr val="FFFFFF"/>
                    </a:solidFill>
                    <a:latin typeface="Tahoma"/>
                    <a:ea typeface="Tahoma"/>
                    <a:cs typeface="Tahoma"/>
                    <a:sym typeface="Tahoma"/>
                  </a:defRPr>
                </a:pPr>
                <a:r>
                  <a:t>User Account Events</a:t>
                </a:r>
              </a:p>
            </p:txBody>
          </p:sp>
        </p:grpSp>
        <p:grpSp>
          <p:nvGrpSpPr>
            <p:cNvPr id="284" name="Rounded Rectangle 20"/>
            <p:cNvGrpSpPr/>
            <p:nvPr/>
          </p:nvGrpSpPr>
          <p:grpSpPr>
            <a:xfrm>
              <a:off x="4994616" y="2937089"/>
              <a:ext cx="1902975" cy="622401"/>
              <a:chOff x="0" y="0"/>
              <a:chExt cx="1902973" cy="622399"/>
            </a:xfrm>
          </p:grpSpPr>
          <p:sp>
            <p:nvSpPr>
              <p:cNvPr id="282" name="Abgerundetes Rechteck"/>
              <p:cNvSpPr/>
              <p:nvPr/>
            </p:nvSpPr>
            <p:spPr>
              <a:xfrm>
                <a:off x="0" y="55842"/>
                <a:ext cx="1902974" cy="510716"/>
              </a:xfrm>
              <a:prstGeom prst="roundRect">
                <a:avLst>
                  <a:gd name="adj" fmla="val 16667"/>
                </a:avLst>
              </a:prstGeom>
              <a:solidFill>
                <a:srgbClr val="0070C0"/>
              </a:solidFill>
              <a:ln w="25400" cap="flat">
                <a:solidFill>
                  <a:srgbClr val="FFFFFF"/>
                </a:solidFill>
                <a:prstDash val="solid"/>
                <a:round/>
              </a:ln>
              <a:effectLst>
                <a:outerShdw sx="100000" sy="100000" kx="0" ky="0" algn="b" rotWithShape="0" blurRad="50800" dist="76200" dir="2700000">
                  <a:srgbClr val="000000">
                    <a:alpha val="40000"/>
                  </a:srgbClr>
                </a:outerShdw>
              </a:effectLst>
            </p:spPr>
            <p:txBody>
              <a:bodyPr wrap="square" lIns="107999" tIns="107999" rIns="107999" bIns="107999" numCol="1" anchor="ctr">
                <a:normAutofit fontScale="100000" lnSpcReduction="0"/>
              </a:bodyPr>
              <a:lstStyle/>
              <a:p>
                <a:pPr algn="ctr">
                  <a:defRPr b="1" sz="1100">
                    <a:solidFill>
                      <a:srgbClr val="FFFFFF"/>
                    </a:solidFill>
                    <a:latin typeface="Tahoma"/>
                    <a:ea typeface="Tahoma"/>
                    <a:cs typeface="Tahoma"/>
                    <a:sym typeface="Tahoma"/>
                  </a:defRPr>
                </a:pPr>
              </a:p>
            </p:txBody>
          </p:sp>
          <p:sp>
            <p:nvSpPr>
              <p:cNvPr id="283" name="40K…"/>
              <p:cNvSpPr txBox="1"/>
              <p:nvPr/>
            </p:nvSpPr>
            <p:spPr>
              <a:xfrm>
                <a:off x="24930" y="0"/>
                <a:ext cx="1853113" cy="622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7999" tIns="107999" rIns="107999" bIns="107999" numCol="1" anchor="ctr">
                <a:spAutoFit/>
              </a:bodyPr>
              <a:lstStyle/>
              <a:p>
                <a:pPr algn="ctr">
                  <a:defRPr b="1" sz="1600">
                    <a:solidFill>
                      <a:srgbClr val="FFFFFF"/>
                    </a:solidFill>
                    <a:latin typeface="Tahoma"/>
                    <a:ea typeface="Tahoma"/>
                    <a:cs typeface="Tahoma"/>
                    <a:sym typeface="Tahoma"/>
                  </a:defRPr>
                </a:pPr>
                <a:r>
                  <a:t>40K</a:t>
                </a:r>
              </a:p>
              <a:p>
                <a:pPr algn="ctr">
                  <a:defRPr b="1" sz="1100">
                    <a:solidFill>
                      <a:srgbClr val="FFFFFF"/>
                    </a:solidFill>
                    <a:latin typeface="Tahoma"/>
                    <a:ea typeface="Tahoma"/>
                    <a:cs typeface="Tahoma"/>
                    <a:sym typeface="Tahoma"/>
                  </a:defRPr>
                </a:pPr>
                <a:r>
                  <a:t>Dealer Calls</a:t>
                </a:r>
              </a:p>
            </p:txBody>
          </p:sp>
        </p:grpSp>
        <p:grpSp>
          <p:nvGrpSpPr>
            <p:cNvPr id="287" name="Rounded Rectangle 21"/>
            <p:cNvGrpSpPr/>
            <p:nvPr/>
          </p:nvGrpSpPr>
          <p:grpSpPr>
            <a:xfrm>
              <a:off x="4957400" y="3539637"/>
              <a:ext cx="1940190" cy="978001"/>
              <a:chOff x="0" y="0"/>
              <a:chExt cx="1940188" cy="977999"/>
            </a:xfrm>
          </p:grpSpPr>
          <p:sp>
            <p:nvSpPr>
              <p:cNvPr id="285" name="Abgerundetes Rechteck"/>
              <p:cNvSpPr/>
              <p:nvPr/>
            </p:nvSpPr>
            <p:spPr>
              <a:xfrm>
                <a:off x="0" y="59597"/>
                <a:ext cx="1940189" cy="858805"/>
              </a:xfrm>
              <a:prstGeom prst="roundRect">
                <a:avLst>
                  <a:gd name="adj" fmla="val 16667"/>
                </a:avLst>
              </a:prstGeom>
              <a:solidFill>
                <a:srgbClr val="0070C0"/>
              </a:solidFill>
              <a:ln w="25400" cap="flat">
                <a:solidFill>
                  <a:srgbClr val="FFFFFF"/>
                </a:solidFill>
                <a:prstDash val="solid"/>
                <a:round/>
              </a:ln>
              <a:effectLst>
                <a:outerShdw sx="100000" sy="100000" kx="0" ky="0" algn="b" rotWithShape="0" blurRad="50800" dist="76200" dir="2700000">
                  <a:srgbClr val="000000">
                    <a:alpha val="40000"/>
                  </a:srgbClr>
                </a:outerShdw>
              </a:effectLst>
            </p:spPr>
            <p:txBody>
              <a:bodyPr wrap="square" lIns="107999" tIns="107999" rIns="107999" bIns="107999" numCol="1" anchor="ctr">
                <a:normAutofit fontScale="100000" lnSpcReduction="0"/>
              </a:bodyPr>
              <a:lstStyle/>
              <a:p>
                <a:pPr algn="ctr">
                  <a:spcBef>
                    <a:spcPts val="300"/>
                  </a:spcBef>
                  <a:defRPr>
                    <a:solidFill>
                      <a:srgbClr val="FFFFFF"/>
                    </a:solidFill>
                  </a:defRPr>
                </a:pPr>
              </a:p>
            </p:txBody>
          </p:sp>
          <p:sp>
            <p:nvSpPr>
              <p:cNvPr id="286" name="100K…"/>
              <p:cNvSpPr txBox="1"/>
              <p:nvPr/>
            </p:nvSpPr>
            <p:spPr>
              <a:xfrm>
                <a:off x="41922" y="0"/>
                <a:ext cx="1856344" cy="978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7999" tIns="107999" rIns="107999" bIns="107999" numCol="1" anchor="ctr">
                <a:spAutoFit/>
              </a:bodyPr>
              <a:lstStyle/>
              <a:p>
                <a:pPr algn="ctr">
                  <a:spcBef>
                    <a:spcPts val="300"/>
                  </a:spcBef>
                  <a:defRPr b="1" sz="1600">
                    <a:solidFill>
                      <a:srgbClr val="FFFFFF"/>
                    </a:solidFill>
                    <a:latin typeface="Tahoma"/>
                    <a:ea typeface="Tahoma"/>
                    <a:cs typeface="Tahoma"/>
                    <a:sym typeface="Tahoma"/>
                  </a:defRPr>
                </a:pPr>
                <a:r>
                  <a:t>100K</a:t>
                </a:r>
              </a:p>
              <a:p>
                <a:pPr algn="ctr">
                  <a:spcBef>
                    <a:spcPts val="300"/>
                  </a:spcBef>
                  <a:defRPr b="1" sz="1600">
                    <a:solidFill>
                      <a:srgbClr val="FFFFFF"/>
                    </a:solidFill>
                    <a:latin typeface="Tahoma"/>
                    <a:ea typeface="Tahoma"/>
                    <a:cs typeface="Tahoma"/>
                    <a:sym typeface="Tahoma"/>
                  </a:defRPr>
                </a:pPr>
                <a:r>
                  <a:t>Logins/Logout Events</a:t>
                </a:r>
              </a:p>
            </p:txBody>
          </p:sp>
        </p:grpSp>
        <p:grpSp>
          <p:nvGrpSpPr>
            <p:cNvPr id="290" name="Rounded Rectangle 22"/>
            <p:cNvGrpSpPr/>
            <p:nvPr/>
          </p:nvGrpSpPr>
          <p:grpSpPr>
            <a:xfrm>
              <a:off x="2747933" y="3861448"/>
              <a:ext cx="2059142" cy="565323"/>
              <a:chOff x="0" y="0"/>
              <a:chExt cx="2059140" cy="565321"/>
            </a:xfrm>
          </p:grpSpPr>
          <p:sp>
            <p:nvSpPr>
              <p:cNvPr id="288" name="Abgerundetes Rechteck"/>
              <p:cNvSpPr/>
              <p:nvPr/>
            </p:nvSpPr>
            <p:spPr>
              <a:xfrm>
                <a:off x="0" y="0"/>
                <a:ext cx="2059141" cy="565322"/>
              </a:xfrm>
              <a:prstGeom prst="roundRect">
                <a:avLst>
                  <a:gd name="adj" fmla="val 16667"/>
                </a:avLst>
              </a:prstGeom>
              <a:solidFill>
                <a:srgbClr val="0070C0"/>
              </a:solidFill>
              <a:ln w="25400" cap="flat">
                <a:solidFill>
                  <a:srgbClr val="FFFFFF"/>
                </a:solidFill>
                <a:prstDash val="solid"/>
                <a:round/>
              </a:ln>
              <a:effectLst>
                <a:outerShdw sx="100000" sy="100000" kx="0" ky="0" algn="b" rotWithShape="0" blurRad="50800" dist="76200" dir="2700000">
                  <a:srgbClr val="000000">
                    <a:alpha val="40000"/>
                  </a:srgbClr>
                </a:outerShdw>
              </a:effectLst>
            </p:spPr>
            <p:txBody>
              <a:bodyPr wrap="square" lIns="107999" tIns="107999" rIns="107999" bIns="107999" numCol="1" anchor="ctr">
                <a:normAutofit fontScale="100000" lnSpcReduction="0"/>
              </a:bodyPr>
              <a:lstStyle/>
              <a:p>
                <a:pPr algn="ctr">
                  <a:defRPr b="1" sz="800">
                    <a:solidFill>
                      <a:srgbClr val="FFFFFF"/>
                    </a:solidFill>
                    <a:latin typeface="Tahoma"/>
                    <a:ea typeface="Tahoma"/>
                    <a:cs typeface="Tahoma"/>
                    <a:sym typeface="Tahoma"/>
                  </a:defRPr>
                </a:pPr>
              </a:p>
            </p:txBody>
          </p:sp>
          <p:sp>
            <p:nvSpPr>
              <p:cNvPr id="289" name="5K…"/>
              <p:cNvSpPr txBox="1"/>
              <p:nvPr/>
            </p:nvSpPr>
            <p:spPr>
              <a:xfrm>
                <a:off x="27596" y="34961"/>
                <a:ext cx="2003948" cy="495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7999" tIns="107999" rIns="107999" bIns="107999" numCol="1" anchor="ctr">
                <a:spAutoFit/>
              </a:bodyPr>
              <a:lstStyle/>
              <a:p>
                <a:pPr algn="ctr">
                  <a:defRPr b="1" sz="1000">
                    <a:solidFill>
                      <a:srgbClr val="FFFFFF"/>
                    </a:solidFill>
                    <a:latin typeface="Tahoma"/>
                    <a:ea typeface="Tahoma"/>
                    <a:cs typeface="Tahoma"/>
                    <a:sym typeface="Tahoma"/>
                  </a:defRPr>
                </a:pPr>
                <a:r>
                  <a:t>5K</a:t>
                </a:r>
              </a:p>
              <a:p>
                <a:pPr algn="ctr">
                  <a:defRPr b="1" sz="800">
                    <a:solidFill>
                      <a:srgbClr val="FFFFFF"/>
                    </a:solidFill>
                    <a:latin typeface="Tahoma"/>
                    <a:ea typeface="Tahoma"/>
                    <a:cs typeface="Tahoma"/>
                    <a:sym typeface="Tahoma"/>
                  </a:defRPr>
                </a:pPr>
                <a:r>
                  <a:t>Item Comparisons</a:t>
                </a:r>
              </a:p>
            </p:txBody>
          </p:sp>
        </p:grpSp>
      </p:grpSp>
      <p:grpSp>
        <p:nvGrpSpPr>
          <p:cNvPr id="294" name="Round Diagonal Corner Rectangle 23"/>
          <p:cNvGrpSpPr/>
          <p:nvPr/>
        </p:nvGrpSpPr>
        <p:grpSpPr>
          <a:xfrm>
            <a:off x="3532509" y="2860268"/>
            <a:ext cx="4731490" cy="2110408"/>
            <a:chOff x="0" y="0"/>
            <a:chExt cx="4731489" cy="2110407"/>
          </a:xfrm>
        </p:grpSpPr>
        <p:sp>
          <p:nvSpPr>
            <p:cNvPr id="292" name="Form"/>
            <p:cNvSpPr/>
            <p:nvPr/>
          </p:nvSpPr>
          <p:spPr>
            <a:xfrm>
              <a:off x="-1" y="-1"/>
              <a:ext cx="4731491" cy="21104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06" y="0"/>
                  </a:moveTo>
                  <a:lnTo>
                    <a:pt x="21600" y="0"/>
                  </a:lnTo>
                  <a:lnTo>
                    <a:pt x="21600" y="18000"/>
                  </a:lnTo>
                  <a:cubicBezTo>
                    <a:pt x="21600" y="19988"/>
                    <a:pt x="20881" y="21600"/>
                    <a:pt x="19994" y="21600"/>
                  </a:cubicBezTo>
                  <a:lnTo>
                    <a:pt x="0" y="21600"/>
                  </a:lnTo>
                  <a:lnTo>
                    <a:pt x="0" y="3600"/>
                  </a:lnTo>
                  <a:cubicBezTo>
                    <a:pt x="0" y="1612"/>
                    <a:pt x="719" y="0"/>
                    <a:pt x="1606" y="0"/>
                  </a:cubicBezTo>
                  <a:close/>
                </a:path>
              </a:pathLst>
            </a:custGeom>
            <a:solidFill>
              <a:srgbClr val="3DA32A"/>
            </a:solidFill>
            <a:ln w="25400" cap="flat">
              <a:solidFill>
                <a:srgbClr val="FFFFFF"/>
              </a:solidFill>
              <a:prstDash val="solid"/>
              <a:round/>
            </a:ln>
            <a:effectLst>
              <a:outerShdw sx="100000" sy="100000" kx="0" ky="0" algn="b" rotWithShape="0" blurRad="50800" dist="76200" dir="2700000">
                <a:srgbClr val="000000">
                  <a:alpha val="40000"/>
                </a:srgbClr>
              </a:outerShdw>
            </a:effectLst>
          </p:spPr>
          <p:txBody>
            <a:bodyPr wrap="square" lIns="107999" tIns="107999" rIns="107999" bIns="107999" numCol="1" anchor="ctr">
              <a:normAutofit fontScale="100000" lnSpcReduction="0"/>
            </a:bodyPr>
            <a:lstStyle/>
            <a:p>
              <a:pPr algn="ctr">
                <a:spcBef>
                  <a:spcPts val="300"/>
                </a:spcBef>
                <a:defRPr b="1" sz="4000">
                  <a:solidFill>
                    <a:srgbClr val="FFFFFF"/>
                  </a:solidFill>
                  <a:latin typeface="Tahoma"/>
                  <a:ea typeface="Tahoma"/>
                  <a:cs typeface="Tahoma"/>
                  <a:sym typeface="Tahoma"/>
                </a:defRPr>
              </a:pPr>
            </a:p>
          </p:txBody>
        </p:sp>
        <p:sp>
          <p:nvSpPr>
            <p:cNvPr id="293" name="2M…"/>
            <p:cNvSpPr txBox="1"/>
            <p:nvPr/>
          </p:nvSpPr>
          <p:spPr>
            <a:xfrm>
              <a:off x="103021" y="103021"/>
              <a:ext cx="4525447" cy="19043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7999" tIns="107999" rIns="107999" bIns="107999" numCol="1" anchor="ctr">
              <a:normAutofit fontScale="100000" lnSpcReduction="0"/>
            </a:bodyPr>
            <a:lstStyle/>
            <a:p>
              <a:pPr algn="ctr">
                <a:spcBef>
                  <a:spcPts val="300"/>
                </a:spcBef>
                <a:defRPr b="1" sz="3700">
                  <a:solidFill>
                    <a:srgbClr val="FFFFFF"/>
                  </a:solidFill>
                  <a:latin typeface="Tahoma"/>
                  <a:ea typeface="Tahoma"/>
                  <a:cs typeface="Tahoma"/>
                  <a:sym typeface="Tahoma"/>
                </a:defRPr>
              </a:pPr>
              <a:r>
                <a:t>2M</a:t>
              </a:r>
              <a:endParaRPr sz="4000"/>
            </a:p>
            <a:p>
              <a:pPr algn="ctr">
                <a:spcBef>
                  <a:spcPts val="300"/>
                </a:spcBef>
                <a:defRPr b="1" sz="3700">
                  <a:solidFill>
                    <a:srgbClr val="FFFFFF"/>
                  </a:solidFill>
                  <a:latin typeface="Tahoma"/>
                  <a:ea typeface="Tahoma"/>
                  <a:cs typeface="Tahoma"/>
                  <a:sym typeface="Tahoma"/>
                </a:defRPr>
              </a:pPr>
              <a:r>
                <a:t>User Preferences</a:t>
              </a:r>
            </a:p>
          </p:txBody>
        </p:sp>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294"/>
                                        </p:tgtEl>
                                        <p:attrNameLst>
                                          <p:attrName>style.visibility</p:attrName>
                                        </p:attrNameLst>
                                      </p:cBhvr>
                                      <p:to>
                                        <p:strVal val="visible"/>
                                      </p:to>
                                    </p:set>
                                    <p:anim calcmode="lin" valueType="num">
                                      <p:cBhvr>
                                        <p:cTn id="7" dur="500" fill="hold"/>
                                        <p:tgtEl>
                                          <p:spTgt spid="294"/>
                                        </p:tgtEl>
                                        <p:attrNameLst>
                                          <p:attrName>ppt_w</p:attrName>
                                        </p:attrNameLst>
                                      </p:cBhvr>
                                      <p:tavLst>
                                        <p:tav tm="0">
                                          <p:val>
                                            <p:fltVal val="0"/>
                                          </p:val>
                                        </p:tav>
                                        <p:tav tm="100000">
                                          <p:val>
                                            <p:strVal val="#ppt_w"/>
                                          </p:val>
                                        </p:tav>
                                      </p:tavLst>
                                    </p:anim>
                                    <p:anim calcmode="lin" valueType="num">
                                      <p:cBhvr>
                                        <p:cTn id="8" dur="500" fill="hold"/>
                                        <p:tgtEl>
                                          <p:spTgt spid="29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4"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6" name="Foliennummernplatzhalter 6"/>
          <p:cNvSpPr txBox="1"/>
          <p:nvPr>
            <p:ph type="sldNum" sz="quarter" idx="2"/>
          </p:nvPr>
        </p:nvSpPr>
        <p:spPr>
          <a:xfrm>
            <a:off x="11613454" y="5746203"/>
            <a:ext cx="127001" cy="1778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97" name="Titel 1"/>
          <p:cNvSpPr txBox="1"/>
          <p:nvPr>
            <p:ph type="title"/>
          </p:nvPr>
        </p:nvSpPr>
        <p:spPr>
          <a:xfrm>
            <a:off x="503395" y="63973"/>
            <a:ext cx="8896379" cy="756296"/>
          </a:xfrm>
          <a:prstGeom prst="rect">
            <a:avLst/>
          </a:prstGeom>
        </p:spPr>
        <p:txBody>
          <a:bodyPr/>
          <a:lstStyle>
            <a:lvl1pPr>
              <a:defRPr sz="3600">
                <a:solidFill>
                  <a:srgbClr val="000000"/>
                </a:solidFill>
              </a:defRPr>
            </a:lvl1pPr>
          </a:lstStyle>
          <a:p>
            <a:pPr/>
            <a:r>
              <a:t>Motivation</a:t>
            </a:r>
          </a:p>
        </p:txBody>
      </p:sp>
      <p:grpSp>
        <p:nvGrpSpPr>
          <p:cNvPr id="313" name="Group 3"/>
          <p:cNvGrpSpPr/>
          <p:nvPr/>
        </p:nvGrpSpPr>
        <p:grpSpPr>
          <a:xfrm>
            <a:off x="2738245" y="1413386"/>
            <a:ext cx="6661529" cy="3966688"/>
            <a:chOff x="0" y="0"/>
            <a:chExt cx="6661528" cy="3966687"/>
          </a:xfrm>
        </p:grpSpPr>
        <p:grpSp>
          <p:nvGrpSpPr>
            <p:cNvPr id="300" name="Group 24"/>
            <p:cNvGrpSpPr/>
            <p:nvPr/>
          </p:nvGrpSpPr>
          <p:grpSpPr>
            <a:xfrm>
              <a:off x="4" y="0"/>
              <a:ext cx="3298495" cy="2098673"/>
              <a:chOff x="0" y="0"/>
              <a:chExt cx="3298494" cy="2098671"/>
            </a:xfrm>
          </p:grpSpPr>
          <p:sp>
            <p:nvSpPr>
              <p:cNvPr id="298" name="L-Shape 15"/>
              <p:cNvSpPr/>
              <p:nvPr/>
            </p:nvSpPr>
            <p:spPr>
              <a:xfrm rot="5400000">
                <a:off x="599911" y="-599912"/>
                <a:ext cx="2098672" cy="3298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834" y="0"/>
                    </a:lnTo>
                    <a:lnTo>
                      <a:pt x="7834" y="15842"/>
                    </a:lnTo>
                    <a:lnTo>
                      <a:pt x="21600" y="15842"/>
                    </a:lnTo>
                    <a:lnTo>
                      <a:pt x="21600" y="21600"/>
                    </a:lnTo>
                    <a:lnTo>
                      <a:pt x="0" y="21600"/>
                    </a:lnTo>
                    <a:close/>
                  </a:path>
                </a:pathLst>
              </a:custGeom>
              <a:gradFill flip="none" rotWithShape="1">
                <a:gsLst>
                  <a:gs pos="0">
                    <a:srgbClr val="FFFFFF"/>
                  </a:gs>
                  <a:gs pos="68000">
                    <a:srgbClr val="FFFFFF"/>
                  </a:gs>
                  <a:gs pos="100000">
                    <a:srgbClr val="BFBFBF"/>
                  </a:gs>
                </a:gsLst>
                <a:lin ang="8100000" scaled="0"/>
              </a:gradFill>
              <a:ln w="25400" cap="flat">
                <a:solidFill>
                  <a:srgbClr val="002060"/>
                </a:solidFill>
                <a:prstDash val="dash"/>
                <a:round/>
              </a:ln>
              <a:effectLst/>
            </p:spPr>
            <p:txBody>
              <a:bodyPr wrap="square" lIns="107999" tIns="107999" rIns="107999" bIns="107999" numCol="1" anchor="ctr">
                <a:normAutofit fontScale="100000" lnSpcReduction="0"/>
              </a:bodyPr>
              <a:lstStyle/>
              <a:p>
                <a:pPr algn="ctr">
                  <a:spcBef>
                    <a:spcPts val="200"/>
                  </a:spcBef>
                  <a:defRPr sz="1200">
                    <a:latin typeface="Tahoma"/>
                    <a:ea typeface="Tahoma"/>
                    <a:cs typeface="Tahoma"/>
                    <a:sym typeface="Tahoma"/>
                  </a:defRPr>
                </a:pPr>
              </a:p>
            </p:txBody>
          </p:sp>
          <p:sp>
            <p:nvSpPr>
              <p:cNvPr id="299" name="Rectangle 11"/>
              <p:cNvSpPr txBox="1"/>
              <p:nvPr/>
            </p:nvSpPr>
            <p:spPr>
              <a:xfrm>
                <a:off x="26357" y="18524"/>
                <a:ext cx="2619936" cy="7389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80999" tIns="80999" rIns="80999" bIns="80999" numCol="1" anchor="t">
                <a:normAutofit fontScale="100000" lnSpcReduction="0"/>
              </a:bodyPr>
              <a:lstStyle>
                <a:lvl1pPr>
                  <a:spcBef>
                    <a:spcPts val="200"/>
                  </a:spcBef>
                  <a:defRPr>
                    <a:solidFill>
                      <a:srgbClr val="002060"/>
                    </a:solidFill>
                    <a:latin typeface="Tahoma"/>
                    <a:ea typeface="Tahoma"/>
                    <a:cs typeface="Tahoma"/>
                    <a:sym typeface="Tahoma"/>
                  </a:defRPr>
                </a:lvl1pPr>
              </a:lstStyle>
              <a:p>
                <a:pPr/>
                <a:r>
                  <a:t>User’s Car Preferences</a:t>
                </a:r>
              </a:p>
            </p:txBody>
          </p:sp>
        </p:grpSp>
        <p:grpSp>
          <p:nvGrpSpPr>
            <p:cNvPr id="303" name="Group 25"/>
            <p:cNvGrpSpPr/>
            <p:nvPr/>
          </p:nvGrpSpPr>
          <p:grpSpPr>
            <a:xfrm>
              <a:off x="3355144" y="0"/>
              <a:ext cx="3306384" cy="2098673"/>
              <a:chOff x="0" y="0"/>
              <a:chExt cx="3306383" cy="2098671"/>
            </a:xfrm>
          </p:grpSpPr>
          <p:sp>
            <p:nvSpPr>
              <p:cNvPr id="301" name="L-Shape 16"/>
              <p:cNvSpPr/>
              <p:nvPr/>
            </p:nvSpPr>
            <p:spPr>
              <a:xfrm flipH="1" rot="16200000">
                <a:off x="603855" y="-603856"/>
                <a:ext cx="2098673" cy="33063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834" y="0"/>
                    </a:lnTo>
                    <a:lnTo>
                      <a:pt x="7834" y="15855"/>
                    </a:lnTo>
                    <a:lnTo>
                      <a:pt x="21600" y="15855"/>
                    </a:lnTo>
                    <a:lnTo>
                      <a:pt x="21600" y="21600"/>
                    </a:lnTo>
                    <a:lnTo>
                      <a:pt x="0" y="21600"/>
                    </a:lnTo>
                    <a:close/>
                  </a:path>
                </a:pathLst>
              </a:custGeom>
              <a:gradFill flip="none" rotWithShape="1">
                <a:gsLst>
                  <a:gs pos="0">
                    <a:srgbClr val="FFFFFF"/>
                  </a:gs>
                  <a:gs pos="68000">
                    <a:srgbClr val="FFFFFF"/>
                  </a:gs>
                  <a:gs pos="100000">
                    <a:srgbClr val="BFBFBF"/>
                  </a:gs>
                </a:gsLst>
                <a:lin ang="8100000" scaled="0"/>
              </a:gradFill>
              <a:ln w="25400" cap="flat">
                <a:solidFill>
                  <a:schemeClr val="accent1"/>
                </a:solidFill>
                <a:prstDash val="dash"/>
                <a:round/>
              </a:ln>
              <a:effectLst/>
            </p:spPr>
            <p:txBody>
              <a:bodyPr wrap="square" lIns="107999" tIns="107999" rIns="107999" bIns="107999" numCol="1" anchor="ctr">
                <a:normAutofit fontScale="100000" lnSpcReduction="0"/>
              </a:bodyPr>
              <a:lstStyle/>
              <a:p>
                <a:pPr algn="ctr">
                  <a:spcBef>
                    <a:spcPts val="200"/>
                  </a:spcBef>
                  <a:defRPr sz="1200">
                    <a:latin typeface="Tahoma"/>
                    <a:ea typeface="Tahoma"/>
                    <a:cs typeface="Tahoma"/>
                    <a:sym typeface="Tahoma"/>
                  </a:defRPr>
                </a:pPr>
              </a:p>
            </p:txBody>
          </p:sp>
          <p:sp>
            <p:nvSpPr>
              <p:cNvPr id="302" name="Rectangle 12"/>
              <p:cNvSpPr txBox="1"/>
              <p:nvPr/>
            </p:nvSpPr>
            <p:spPr>
              <a:xfrm>
                <a:off x="686447" y="14416"/>
                <a:ext cx="2619936" cy="7389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80999" tIns="80999" rIns="80999" bIns="80999" numCol="1" anchor="t">
                <a:normAutofit fontScale="100000" lnSpcReduction="0"/>
              </a:bodyPr>
              <a:lstStyle/>
              <a:p>
                <a:pPr algn="r">
                  <a:spcBef>
                    <a:spcPts val="200"/>
                  </a:spcBef>
                  <a:defRPr>
                    <a:solidFill>
                      <a:schemeClr val="accent1"/>
                    </a:solidFill>
                    <a:latin typeface="Tahoma"/>
                    <a:ea typeface="Tahoma"/>
                    <a:cs typeface="Tahoma"/>
                    <a:sym typeface="Tahoma"/>
                  </a:defRPr>
                </a:pPr>
                <a:r>
                  <a:t>Car Pool + Attributes</a:t>
                </a:r>
                <a:br/>
                <a:r>
                  <a:rPr sz="1200"/>
                  <a:t>(make, model, color, price, </a:t>
                </a:r>
                <a:r>
                  <a:rPr sz="1200"/>
                  <a:t>…</a:t>
                </a:r>
                <a:r>
                  <a:rPr sz="1200"/>
                  <a:t>)</a:t>
                </a:r>
              </a:p>
            </p:txBody>
          </p:sp>
        </p:grpSp>
        <p:grpSp>
          <p:nvGrpSpPr>
            <p:cNvPr id="306" name="Group 27"/>
            <p:cNvGrpSpPr/>
            <p:nvPr/>
          </p:nvGrpSpPr>
          <p:grpSpPr>
            <a:xfrm>
              <a:off x="3355144" y="2160235"/>
              <a:ext cx="3306384" cy="1806453"/>
              <a:chOff x="0" y="0"/>
              <a:chExt cx="3306382" cy="1806452"/>
            </a:xfrm>
          </p:grpSpPr>
          <p:sp>
            <p:nvSpPr>
              <p:cNvPr id="304" name="L-Shape 27"/>
              <p:cNvSpPr/>
              <p:nvPr/>
            </p:nvSpPr>
            <p:spPr>
              <a:xfrm rot="16200000">
                <a:off x="749964" y="-749965"/>
                <a:ext cx="1806453" cy="33063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9071" y="0"/>
                    </a:lnTo>
                    <a:lnTo>
                      <a:pt x="9071" y="15931"/>
                    </a:lnTo>
                    <a:lnTo>
                      <a:pt x="21600" y="15931"/>
                    </a:lnTo>
                    <a:lnTo>
                      <a:pt x="21600" y="21600"/>
                    </a:lnTo>
                    <a:lnTo>
                      <a:pt x="0" y="21600"/>
                    </a:lnTo>
                    <a:close/>
                  </a:path>
                </a:pathLst>
              </a:custGeom>
              <a:gradFill flip="none" rotWithShape="1">
                <a:gsLst>
                  <a:gs pos="0">
                    <a:srgbClr val="FFFFFF"/>
                  </a:gs>
                  <a:gs pos="68000">
                    <a:srgbClr val="FFFFFF"/>
                  </a:gs>
                  <a:gs pos="100000">
                    <a:srgbClr val="BFBFBF"/>
                  </a:gs>
                </a:gsLst>
                <a:lin ang="8100000" scaled="0"/>
              </a:gradFill>
              <a:ln w="25400" cap="flat">
                <a:solidFill>
                  <a:srgbClr val="008C40"/>
                </a:solidFill>
                <a:prstDash val="dash"/>
                <a:round/>
              </a:ln>
              <a:effectLst/>
            </p:spPr>
            <p:txBody>
              <a:bodyPr wrap="square" lIns="107999" tIns="107999" rIns="107999" bIns="107999" numCol="1" anchor="ctr">
                <a:normAutofit fontScale="100000" lnSpcReduction="0"/>
              </a:bodyPr>
              <a:lstStyle/>
              <a:p>
                <a:pPr algn="ctr">
                  <a:spcBef>
                    <a:spcPts val="200"/>
                  </a:spcBef>
                  <a:defRPr sz="1200">
                    <a:latin typeface="Tahoma"/>
                    <a:ea typeface="Tahoma"/>
                    <a:cs typeface="Tahoma"/>
                    <a:sym typeface="Tahoma"/>
                  </a:defRPr>
                </a:pPr>
              </a:p>
            </p:txBody>
          </p:sp>
          <p:sp>
            <p:nvSpPr>
              <p:cNvPr id="305" name="Rectangle 19"/>
              <p:cNvSpPr txBox="1"/>
              <p:nvPr/>
            </p:nvSpPr>
            <p:spPr>
              <a:xfrm>
                <a:off x="240751" y="1067483"/>
                <a:ext cx="3065632" cy="7389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80999" tIns="80999" rIns="80999" bIns="80999" numCol="1" anchor="b">
                <a:normAutofit fontScale="100000" lnSpcReduction="0"/>
              </a:bodyPr>
              <a:lstStyle/>
              <a:p>
                <a:pPr algn="r">
                  <a:spcBef>
                    <a:spcPts val="200"/>
                  </a:spcBef>
                  <a:defRPr>
                    <a:solidFill>
                      <a:srgbClr val="008C40"/>
                    </a:solidFill>
                    <a:latin typeface="Tahoma"/>
                    <a:ea typeface="Tahoma"/>
                    <a:cs typeface="Tahoma"/>
                    <a:sym typeface="Tahoma"/>
                  </a:defRPr>
                </a:pPr>
                <a:r>
                  <a:t>Flexible</a:t>
                </a:r>
                <a:br/>
                <a:r>
                  <a:rPr sz="1200"/>
                  <a:t>(cold-start, uncertainty, real-time, ...)</a:t>
                </a:r>
              </a:p>
            </p:txBody>
          </p:sp>
        </p:grpSp>
        <p:grpSp>
          <p:nvGrpSpPr>
            <p:cNvPr id="309" name="Group 26"/>
            <p:cNvGrpSpPr/>
            <p:nvPr/>
          </p:nvGrpSpPr>
          <p:grpSpPr>
            <a:xfrm>
              <a:off x="-1" y="2160234"/>
              <a:ext cx="3298497" cy="1806452"/>
              <a:chOff x="0" y="0"/>
              <a:chExt cx="3298495" cy="1806450"/>
            </a:xfrm>
          </p:grpSpPr>
          <p:sp>
            <p:nvSpPr>
              <p:cNvPr id="307" name="L-Shape 18"/>
              <p:cNvSpPr/>
              <p:nvPr/>
            </p:nvSpPr>
            <p:spPr>
              <a:xfrm flipH="1" rot="5400000">
                <a:off x="746022" y="-746022"/>
                <a:ext cx="1806452" cy="3298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9159" y="0"/>
                    </a:lnTo>
                    <a:lnTo>
                      <a:pt x="9159" y="15821"/>
                    </a:lnTo>
                    <a:lnTo>
                      <a:pt x="21600" y="15821"/>
                    </a:lnTo>
                    <a:lnTo>
                      <a:pt x="21600" y="21600"/>
                    </a:lnTo>
                    <a:lnTo>
                      <a:pt x="0" y="21600"/>
                    </a:lnTo>
                    <a:close/>
                  </a:path>
                </a:pathLst>
              </a:custGeom>
              <a:gradFill flip="none" rotWithShape="1">
                <a:gsLst>
                  <a:gs pos="0">
                    <a:srgbClr val="FFFFFF"/>
                  </a:gs>
                  <a:gs pos="68000">
                    <a:srgbClr val="FFFFFF"/>
                  </a:gs>
                  <a:gs pos="100000">
                    <a:srgbClr val="BFBFBF"/>
                  </a:gs>
                </a:gsLst>
                <a:lin ang="8100000" scaled="0"/>
              </a:gradFill>
              <a:ln w="25400" cap="flat">
                <a:solidFill>
                  <a:srgbClr val="C00000"/>
                </a:solidFill>
                <a:prstDash val="dash"/>
                <a:round/>
              </a:ln>
              <a:effectLst/>
            </p:spPr>
            <p:txBody>
              <a:bodyPr wrap="square" lIns="107999" tIns="107999" rIns="107999" bIns="107999" numCol="1" anchor="ctr">
                <a:normAutofit fontScale="100000" lnSpcReduction="0"/>
              </a:bodyPr>
              <a:lstStyle/>
              <a:p>
                <a:pPr algn="ctr">
                  <a:spcBef>
                    <a:spcPts val="200"/>
                  </a:spcBef>
                  <a:defRPr sz="1200">
                    <a:latin typeface="Tahoma"/>
                    <a:ea typeface="Tahoma"/>
                    <a:cs typeface="Tahoma"/>
                    <a:sym typeface="Tahoma"/>
                  </a:defRPr>
                </a:pPr>
              </a:p>
            </p:txBody>
          </p:sp>
          <p:sp>
            <p:nvSpPr>
              <p:cNvPr id="308" name="Rectangle 20"/>
              <p:cNvSpPr txBox="1"/>
              <p:nvPr/>
            </p:nvSpPr>
            <p:spPr>
              <a:xfrm>
                <a:off x="-1" y="1067482"/>
                <a:ext cx="3298497" cy="7389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80999" tIns="80999" rIns="80999" bIns="80999" numCol="1" anchor="b">
                <a:normAutofit fontScale="100000" lnSpcReduction="0"/>
              </a:bodyPr>
              <a:lstStyle/>
              <a:p>
                <a:pPr>
                  <a:spcBef>
                    <a:spcPts val="200"/>
                  </a:spcBef>
                  <a:defRPr>
                    <a:solidFill>
                      <a:srgbClr val="C00000"/>
                    </a:solidFill>
                    <a:latin typeface="Tahoma"/>
                    <a:ea typeface="Tahoma"/>
                    <a:cs typeface="Tahoma"/>
                    <a:sym typeface="Tahoma"/>
                  </a:defRPr>
                </a:pPr>
                <a:r>
                  <a:t>Interactions of other users</a:t>
                </a:r>
                <a:br/>
                <a:r>
                  <a:rPr sz="1200"/>
                  <a:t>(views, parkings, contacts)</a:t>
                </a:r>
              </a:p>
            </p:txBody>
          </p:sp>
        </p:grpSp>
        <p:pic>
          <p:nvPicPr>
            <p:cNvPr id="310" name="Bild 22" descr="Bild 22"/>
            <p:cNvPicPr>
              <a:picLocks noChangeAspect="1"/>
            </p:cNvPicPr>
            <p:nvPr/>
          </p:nvPicPr>
          <p:blipFill>
            <a:blip r:embed="rId2">
              <a:extLst/>
            </a:blip>
            <a:stretch>
              <a:fillRect/>
            </a:stretch>
          </p:blipFill>
          <p:spPr>
            <a:xfrm>
              <a:off x="991023" y="837310"/>
              <a:ext cx="2052659" cy="2236891"/>
            </a:xfrm>
            <a:prstGeom prst="rect">
              <a:avLst/>
            </a:prstGeom>
            <a:ln w="12700" cap="flat">
              <a:noFill/>
              <a:miter lim="400000"/>
            </a:ln>
            <a:effectLst/>
          </p:spPr>
        </p:pic>
        <p:pic>
          <p:nvPicPr>
            <p:cNvPr id="311" name="Bild 23" descr="Bild 23"/>
            <p:cNvPicPr>
              <a:picLocks noChangeAspect="1"/>
            </p:cNvPicPr>
            <p:nvPr/>
          </p:nvPicPr>
          <p:blipFill>
            <a:blip r:embed="rId3">
              <a:extLst/>
            </a:blip>
            <a:stretch>
              <a:fillRect/>
            </a:stretch>
          </p:blipFill>
          <p:spPr>
            <a:xfrm>
              <a:off x="3591716" y="814944"/>
              <a:ext cx="2030783" cy="2281497"/>
            </a:xfrm>
            <a:prstGeom prst="rect">
              <a:avLst/>
            </a:prstGeom>
            <a:ln w="12700" cap="flat">
              <a:noFill/>
              <a:miter lim="400000"/>
            </a:ln>
            <a:effectLst/>
          </p:spPr>
        </p:pic>
        <p:sp>
          <p:nvSpPr>
            <p:cNvPr id="312" name="Left-Right Arrow 7"/>
            <p:cNvSpPr/>
            <p:nvPr/>
          </p:nvSpPr>
          <p:spPr>
            <a:xfrm>
              <a:off x="2855773" y="1876698"/>
              <a:ext cx="913371" cy="437526"/>
            </a:xfrm>
            <a:prstGeom prst="leftRightArrow">
              <a:avLst>
                <a:gd name="adj1" fmla="val 50000"/>
                <a:gd name="adj2" fmla="val 75581"/>
              </a:avLst>
            </a:prstGeom>
            <a:solidFill>
              <a:srgbClr val="808080"/>
            </a:solidFill>
            <a:ln w="28575" cap="flat">
              <a:solidFill>
                <a:schemeClr val="accent1"/>
              </a:solidFill>
              <a:prstDash val="solid"/>
              <a:round/>
            </a:ln>
            <a:effectLst/>
          </p:spPr>
          <p:txBody>
            <a:bodyPr wrap="square" lIns="107999" tIns="107999" rIns="107999" bIns="107999" numCol="1" anchor="ctr">
              <a:normAutofit fontScale="100000" lnSpcReduction="0"/>
            </a:bodyPr>
            <a:lstStyle/>
            <a:p>
              <a:pPr algn="ctr">
                <a:lnSpc>
                  <a:spcPct val="80000"/>
                </a:lnSpc>
                <a:spcBef>
                  <a:spcPts val="200"/>
                </a:spcBef>
                <a:defRPr sz="1200">
                  <a:latin typeface="Tahoma"/>
                  <a:ea typeface="Tahoma"/>
                  <a:cs typeface="Tahoma"/>
                  <a:sym typeface="Tahoma"/>
                </a:defRPr>
              </a:pPr>
            </a:p>
          </p:txBody>
        </p:sp>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5" name="Foliennummernplatzhalter 6"/>
          <p:cNvSpPr txBox="1"/>
          <p:nvPr>
            <p:ph type="sldNum" sz="quarter" idx="2"/>
          </p:nvPr>
        </p:nvSpPr>
        <p:spPr>
          <a:xfrm>
            <a:off x="11613454" y="5746203"/>
            <a:ext cx="127001" cy="1778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16" name="Picture 2" descr="Picture 2"/>
          <p:cNvPicPr>
            <a:picLocks noChangeAspect="1"/>
          </p:cNvPicPr>
          <p:nvPr/>
        </p:nvPicPr>
        <p:blipFill>
          <a:blip r:embed="rId3">
            <a:extLst/>
          </a:blip>
          <a:stretch>
            <a:fillRect/>
          </a:stretch>
        </p:blipFill>
        <p:spPr>
          <a:xfrm>
            <a:off x="4443083" y="2249423"/>
            <a:ext cx="3194494" cy="2491705"/>
          </a:xfrm>
          <a:prstGeom prst="rect">
            <a:avLst/>
          </a:prstGeom>
          <a:ln w="12700">
            <a:miter lim="400000"/>
          </a:ln>
        </p:spPr>
      </p:pic>
      <p:sp>
        <p:nvSpPr>
          <p:cNvPr id="317" name="Titel 1"/>
          <p:cNvSpPr txBox="1"/>
          <p:nvPr>
            <p:ph type="title"/>
          </p:nvPr>
        </p:nvSpPr>
        <p:spPr>
          <a:xfrm>
            <a:off x="503395" y="63973"/>
            <a:ext cx="8896379" cy="756296"/>
          </a:xfrm>
          <a:prstGeom prst="rect">
            <a:avLst/>
          </a:prstGeom>
        </p:spPr>
        <p:txBody>
          <a:bodyPr/>
          <a:lstStyle>
            <a:lvl1pPr>
              <a:defRPr sz="3600">
                <a:solidFill>
                  <a:srgbClr val="000000"/>
                </a:solidFill>
              </a:defRPr>
            </a:lvl1pPr>
          </a:lstStyle>
          <a:p>
            <a:pPr/>
            <a:r>
              <a:t>Motivation</a:t>
            </a:r>
          </a:p>
        </p:txBody>
      </p:sp>
      <p:grpSp>
        <p:nvGrpSpPr>
          <p:cNvPr id="320" name="Abgerundetes Rechteck 47"/>
          <p:cNvGrpSpPr/>
          <p:nvPr/>
        </p:nvGrpSpPr>
        <p:grpSpPr>
          <a:xfrm>
            <a:off x="7494489" y="1119970"/>
            <a:ext cx="2904566" cy="1693397"/>
            <a:chOff x="0" y="0"/>
            <a:chExt cx="2904564" cy="1693395"/>
          </a:xfrm>
        </p:grpSpPr>
        <p:sp>
          <p:nvSpPr>
            <p:cNvPr id="318" name="Abgerundetes Rechteck"/>
            <p:cNvSpPr/>
            <p:nvPr/>
          </p:nvSpPr>
          <p:spPr>
            <a:xfrm>
              <a:off x="0" y="0"/>
              <a:ext cx="2904565" cy="1693396"/>
            </a:xfrm>
            <a:prstGeom prst="roundRect">
              <a:avLst>
                <a:gd name="adj" fmla="val 16667"/>
              </a:avLst>
            </a:prstGeom>
            <a:solidFill>
              <a:schemeClr val="accent6"/>
            </a:solidFill>
            <a:ln w="12700" cap="flat">
              <a:noFill/>
              <a:miter lim="400000"/>
            </a:ln>
            <a:effectLst>
              <a:outerShdw sx="100000" sy="100000" kx="0" ky="0" algn="b" rotWithShape="0" blurRad="50800" dist="76200" dir="2700000">
                <a:srgbClr val="000000">
                  <a:alpha val="40000"/>
                </a:srgbClr>
              </a:outerShdw>
            </a:effectLst>
          </p:spPr>
          <p:txBody>
            <a:bodyPr wrap="square" lIns="107999" tIns="107999" rIns="107999" bIns="107999" numCol="1" anchor="ctr">
              <a:normAutofit fontScale="100000" lnSpcReduction="0"/>
            </a:bodyPr>
            <a:lstStyle/>
            <a:p>
              <a:pPr algn="ctr">
                <a:spcBef>
                  <a:spcPts val="300"/>
                </a:spcBef>
                <a:defRPr b="1" sz="2400">
                  <a:solidFill>
                    <a:srgbClr val="FFFFFF"/>
                  </a:solidFill>
                  <a:latin typeface="Tahoma"/>
                  <a:ea typeface="Tahoma"/>
                  <a:cs typeface="Tahoma"/>
                  <a:sym typeface="Tahoma"/>
                </a:defRPr>
              </a:pPr>
            </a:p>
          </p:txBody>
        </p:sp>
        <p:sp>
          <p:nvSpPr>
            <p:cNvPr id="319" name="Flexible and Holistic Approach"/>
            <p:cNvSpPr txBox="1"/>
            <p:nvPr/>
          </p:nvSpPr>
          <p:spPr>
            <a:xfrm>
              <a:off x="82664" y="82664"/>
              <a:ext cx="2739237" cy="15280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7999" tIns="107999" rIns="107999" bIns="107999" numCol="1" anchor="ctr">
              <a:normAutofit fontScale="100000" lnSpcReduction="0"/>
            </a:bodyPr>
            <a:lstStyle>
              <a:lvl1pPr algn="ctr">
                <a:spcBef>
                  <a:spcPts val="300"/>
                </a:spcBef>
                <a:defRPr b="1" sz="2400">
                  <a:solidFill>
                    <a:srgbClr val="FFFFFF"/>
                  </a:solidFill>
                  <a:latin typeface="Tahoma"/>
                  <a:ea typeface="Tahoma"/>
                  <a:cs typeface="Tahoma"/>
                  <a:sym typeface="Tahoma"/>
                </a:defRPr>
              </a:lvl1pPr>
            </a:lstStyle>
            <a:p>
              <a:pPr/>
              <a:r>
                <a:t>Flexible and Holistic Approach</a:t>
              </a:r>
            </a:p>
          </p:txBody>
        </p:sp>
      </p:grpSp>
      <p:grpSp>
        <p:nvGrpSpPr>
          <p:cNvPr id="323" name="Abgerundetes Rechteck 50"/>
          <p:cNvGrpSpPr/>
          <p:nvPr/>
        </p:nvGrpSpPr>
        <p:grpSpPr>
          <a:xfrm>
            <a:off x="7494491" y="3666256"/>
            <a:ext cx="2904566" cy="1693396"/>
            <a:chOff x="0" y="0"/>
            <a:chExt cx="2904564" cy="1693395"/>
          </a:xfrm>
        </p:grpSpPr>
        <p:sp>
          <p:nvSpPr>
            <p:cNvPr id="321" name="Abgerundetes Rechteck"/>
            <p:cNvSpPr/>
            <p:nvPr/>
          </p:nvSpPr>
          <p:spPr>
            <a:xfrm>
              <a:off x="0" y="0"/>
              <a:ext cx="2904565" cy="1693396"/>
            </a:xfrm>
            <a:prstGeom prst="roundRect">
              <a:avLst>
                <a:gd name="adj" fmla="val 16667"/>
              </a:avLst>
            </a:prstGeom>
            <a:solidFill>
              <a:schemeClr val="accent2"/>
            </a:solidFill>
            <a:ln w="12700" cap="flat">
              <a:noFill/>
              <a:miter lim="400000"/>
            </a:ln>
            <a:effectLst>
              <a:outerShdw sx="100000" sy="100000" kx="0" ky="0" algn="b" rotWithShape="0" blurRad="50800" dist="76200" dir="2700000">
                <a:srgbClr val="000000">
                  <a:alpha val="40000"/>
                </a:srgbClr>
              </a:outerShdw>
            </a:effectLst>
          </p:spPr>
          <p:txBody>
            <a:bodyPr wrap="square" lIns="107999" tIns="107999" rIns="107999" bIns="107999" numCol="1" anchor="ctr">
              <a:normAutofit fontScale="100000" lnSpcReduction="0"/>
            </a:bodyPr>
            <a:lstStyle/>
            <a:p>
              <a:pPr algn="ctr">
                <a:spcBef>
                  <a:spcPts val="300"/>
                </a:spcBef>
                <a:defRPr b="1" sz="2400">
                  <a:solidFill>
                    <a:srgbClr val="FFFFFF"/>
                  </a:solidFill>
                  <a:latin typeface="Tahoma"/>
                  <a:ea typeface="Tahoma"/>
                  <a:cs typeface="Tahoma"/>
                  <a:sym typeface="Tahoma"/>
                </a:defRPr>
              </a:pPr>
            </a:p>
          </p:txBody>
        </p:sp>
        <p:sp>
          <p:nvSpPr>
            <p:cNvPr id="322" name="Improve Predictive Capability"/>
            <p:cNvSpPr txBox="1"/>
            <p:nvPr/>
          </p:nvSpPr>
          <p:spPr>
            <a:xfrm>
              <a:off x="82664" y="82664"/>
              <a:ext cx="2739237" cy="15280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7999" tIns="107999" rIns="107999" bIns="107999" numCol="1" anchor="ctr">
              <a:normAutofit fontScale="100000" lnSpcReduction="0"/>
            </a:bodyPr>
            <a:lstStyle>
              <a:lvl1pPr algn="ctr">
                <a:spcBef>
                  <a:spcPts val="300"/>
                </a:spcBef>
                <a:defRPr b="1" sz="2400">
                  <a:solidFill>
                    <a:srgbClr val="FFFFFF"/>
                  </a:solidFill>
                  <a:latin typeface="Tahoma"/>
                  <a:ea typeface="Tahoma"/>
                  <a:cs typeface="Tahoma"/>
                  <a:sym typeface="Tahoma"/>
                </a:defRPr>
              </a:lvl1pPr>
            </a:lstStyle>
            <a:p>
              <a:pPr/>
              <a:r>
                <a:t>Improve Predictive Capability</a:t>
              </a:r>
            </a:p>
          </p:txBody>
        </p:sp>
      </p:grpSp>
      <p:grpSp>
        <p:nvGrpSpPr>
          <p:cNvPr id="326" name="Abgerundetes Rechteck 47"/>
          <p:cNvGrpSpPr/>
          <p:nvPr/>
        </p:nvGrpSpPr>
        <p:grpSpPr>
          <a:xfrm>
            <a:off x="1483654" y="3666256"/>
            <a:ext cx="2904565" cy="1693396"/>
            <a:chOff x="0" y="0"/>
            <a:chExt cx="2904564" cy="1693395"/>
          </a:xfrm>
        </p:grpSpPr>
        <p:sp>
          <p:nvSpPr>
            <p:cNvPr id="324" name="Abgerundetes Rechteck"/>
            <p:cNvSpPr/>
            <p:nvPr/>
          </p:nvSpPr>
          <p:spPr>
            <a:xfrm>
              <a:off x="0" y="0"/>
              <a:ext cx="2904565" cy="1693396"/>
            </a:xfrm>
            <a:prstGeom prst="roundRect">
              <a:avLst>
                <a:gd name="adj" fmla="val 16667"/>
              </a:avLst>
            </a:prstGeom>
            <a:solidFill>
              <a:schemeClr val="accent6"/>
            </a:solidFill>
            <a:ln w="12700" cap="flat">
              <a:noFill/>
              <a:miter lim="400000"/>
            </a:ln>
            <a:effectLst>
              <a:outerShdw sx="100000" sy="100000" kx="0" ky="0" algn="b" rotWithShape="0" blurRad="50800" dist="76200" dir="2700000">
                <a:srgbClr val="000000">
                  <a:alpha val="40000"/>
                </a:srgbClr>
              </a:outerShdw>
            </a:effectLst>
          </p:spPr>
          <p:txBody>
            <a:bodyPr wrap="square" lIns="107999" tIns="107999" rIns="107999" bIns="107999" numCol="1" anchor="ctr">
              <a:normAutofit fontScale="100000" lnSpcReduction="0"/>
            </a:bodyPr>
            <a:lstStyle/>
            <a:p>
              <a:pPr algn="ctr">
                <a:spcBef>
                  <a:spcPts val="300"/>
                </a:spcBef>
                <a:defRPr>
                  <a:solidFill>
                    <a:srgbClr val="FFFFFF"/>
                  </a:solidFill>
                </a:defRPr>
              </a:pPr>
            </a:p>
          </p:txBody>
        </p:sp>
        <p:sp>
          <p:nvSpPr>
            <p:cNvPr id="325" name="Reduce Feature Engineering Effort"/>
            <p:cNvSpPr txBox="1"/>
            <p:nvPr/>
          </p:nvSpPr>
          <p:spPr>
            <a:xfrm>
              <a:off x="82664" y="82664"/>
              <a:ext cx="2739237" cy="15280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7999" tIns="107999" rIns="107999" bIns="107999" numCol="1" anchor="ctr">
              <a:normAutofit fontScale="100000" lnSpcReduction="0"/>
            </a:bodyPr>
            <a:lstStyle>
              <a:lvl1pPr algn="ctr">
                <a:spcBef>
                  <a:spcPts val="300"/>
                </a:spcBef>
                <a:defRPr b="1" sz="2400">
                  <a:solidFill>
                    <a:srgbClr val="FFFFFF"/>
                  </a:solidFill>
                  <a:latin typeface="Tahoma"/>
                  <a:ea typeface="Tahoma"/>
                  <a:cs typeface="Tahoma"/>
                  <a:sym typeface="Tahoma"/>
                </a:defRPr>
              </a:lvl1pPr>
            </a:lstStyle>
            <a:p>
              <a:pPr/>
              <a:r>
                <a:t>Reduce Feature Engineering Effort</a:t>
              </a:r>
            </a:p>
          </p:txBody>
        </p:sp>
      </p:grpSp>
      <p:grpSp>
        <p:nvGrpSpPr>
          <p:cNvPr id="329" name="Abgerundetes Rechteck 50"/>
          <p:cNvGrpSpPr/>
          <p:nvPr/>
        </p:nvGrpSpPr>
        <p:grpSpPr>
          <a:xfrm>
            <a:off x="1483654" y="1129245"/>
            <a:ext cx="2904565" cy="1693397"/>
            <a:chOff x="0" y="0"/>
            <a:chExt cx="2904564" cy="1693395"/>
          </a:xfrm>
        </p:grpSpPr>
        <p:sp>
          <p:nvSpPr>
            <p:cNvPr id="327" name="Abgerundetes Rechteck"/>
            <p:cNvSpPr/>
            <p:nvPr/>
          </p:nvSpPr>
          <p:spPr>
            <a:xfrm>
              <a:off x="0" y="0"/>
              <a:ext cx="2904565" cy="1693396"/>
            </a:xfrm>
            <a:prstGeom prst="roundRect">
              <a:avLst>
                <a:gd name="adj" fmla="val 16667"/>
              </a:avLst>
            </a:prstGeom>
            <a:solidFill>
              <a:schemeClr val="accent2"/>
            </a:solidFill>
            <a:ln w="12700" cap="flat">
              <a:noFill/>
              <a:miter lim="400000"/>
            </a:ln>
            <a:effectLst>
              <a:outerShdw sx="100000" sy="100000" kx="0" ky="0" algn="b" rotWithShape="0" blurRad="50800" dist="76200" dir="2700000">
                <a:srgbClr val="000000">
                  <a:alpha val="40000"/>
                </a:srgbClr>
              </a:outerShdw>
            </a:effectLst>
          </p:spPr>
          <p:txBody>
            <a:bodyPr wrap="square" lIns="107999" tIns="107999" rIns="107999" bIns="107999" numCol="1" anchor="ctr">
              <a:normAutofit fontScale="100000" lnSpcReduction="0"/>
            </a:bodyPr>
            <a:lstStyle/>
            <a:p>
              <a:pPr algn="ctr">
                <a:spcBef>
                  <a:spcPts val="300"/>
                </a:spcBef>
                <a:defRPr>
                  <a:solidFill>
                    <a:srgbClr val="FFFFFF"/>
                  </a:solidFill>
                </a:defRPr>
              </a:pPr>
            </a:p>
          </p:txBody>
        </p:sp>
        <p:sp>
          <p:nvSpPr>
            <p:cNvPr id="328" name="Capture Nonlinear Relationships"/>
            <p:cNvSpPr txBox="1"/>
            <p:nvPr/>
          </p:nvSpPr>
          <p:spPr>
            <a:xfrm>
              <a:off x="82664" y="82664"/>
              <a:ext cx="2739237" cy="15280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7999" tIns="107999" rIns="107999" bIns="107999" numCol="1" anchor="ctr">
              <a:normAutofit fontScale="100000" lnSpcReduction="0"/>
            </a:bodyPr>
            <a:lstStyle>
              <a:lvl1pPr algn="ctr">
                <a:spcBef>
                  <a:spcPts val="300"/>
                </a:spcBef>
                <a:defRPr b="1" sz="2400">
                  <a:solidFill>
                    <a:srgbClr val="FFFFFF"/>
                  </a:solidFill>
                  <a:latin typeface="Tahoma"/>
                  <a:ea typeface="Tahoma"/>
                  <a:cs typeface="Tahoma"/>
                  <a:sym typeface="Tahoma"/>
                </a:defRPr>
              </a:lvl1pPr>
            </a:lstStyle>
            <a:p>
              <a:pPr/>
              <a:r>
                <a:t>Capture Nonlinear Relationships</a:t>
              </a:r>
            </a:p>
          </p:txBody>
        </p:sp>
      </p:grpSp>
      <p:sp>
        <p:nvSpPr>
          <p:cNvPr id="330" name="TextBox 2"/>
          <p:cNvSpPr txBox="1"/>
          <p:nvPr/>
        </p:nvSpPr>
        <p:spPr>
          <a:xfrm>
            <a:off x="5175505" y="1557748"/>
            <a:ext cx="1826873" cy="9118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2800">
                <a:solidFill>
                  <a:srgbClr val="000000"/>
                </a:solidFill>
                <a:latin typeface="Tahoma"/>
                <a:ea typeface="Tahoma"/>
                <a:cs typeface="Tahoma"/>
                <a:sym typeface="Tahoma"/>
              </a:defRPr>
            </a:lvl1pPr>
          </a:lstStyle>
          <a:p>
            <a:pPr/>
            <a:r>
              <a:t>Deep Learning</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4" name="Foliennummernplatzhalter 6"/>
          <p:cNvSpPr txBox="1"/>
          <p:nvPr>
            <p:ph type="sldNum" sz="quarter" idx="2"/>
          </p:nvPr>
        </p:nvSpPr>
        <p:spPr>
          <a:xfrm>
            <a:off x="11613454" y="5746203"/>
            <a:ext cx="127001" cy="1778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35" name="Titel 1"/>
          <p:cNvSpPr txBox="1"/>
          <p:nvPr>
            <p:ph type="title"/>
          </p:nvPr>
        </p:nvSpPr>
        <p:spPr>
          <a:xfrm>
            <a:off x="503395" y="63973"/>
            <a:ext cx="8896379" cy="756296"/>
          </a:xfrm>
          <a:prstGeom prst="rect">
            <a:avLst/>
          </a:prstGeom>
        </p:spPr>
        <p:txBody>
          <a:bodyPr/>
          <a:lstStyle/>
          <a:p>
            <a:pPr>
              <a:defRPr sz="3600">
                <a:solidFill>
                  <a:srgbClr val="000000"/>
                </a:solidFill>
              </a:defRPr>
            </a:pPr>
            <a:r>
              <a:t>Components </a:t>
            </a:r>
            <a:r>
              <a:t>–</a:t>
            </a:r>
            <a:r>
              <a:t> Item</a:t>
            </a:r>
          </a:p>
        </p:txBody>
      </p:sp>
      <p:pic>
        <p:nvPicPr>
          <p:cNvPr id="336" name="Picture 24" descr="Picture 24"/>
          <p:cNvPicPr>
            <a:picLocks noChangeAspect="1"/>
          </p:cNvPicPr>
          <p:nvPr/>
        </p:nvPicPr>
        <p:blipFill>
          <a:blip r:embed="rId2">
            <a:extLst/>
          </a:blip>
          <a:srcRect l="0" t="0" r="33028" b="29268"/>
          <a:stretch>
            <a:fillRect/>
          </a:stretch>
        </p:blipFill>
        <p:spPr>
          <a:xfrm>
            <a:off x="407716" y="1178032"/>
            <a:ext cx="4345052" cy="3172874"/>
          </a:xfrm>
          <a:prstGeom prst="rect">
            <a:avLst/>
          </a:prstGeom>
          <a:ln w="12700">
            <a:miter lim="400000"/>
          </a:ln>
        </p:spPr>
      </p:pic>
      <p:grpSp>
        <p:nvGrpSpPr>
          <p:cNvPr id="339" name="Rectangle 25"/>
          <p:cNvGrpSpPr/>
          <p:nvPr/>
        </p:nvGrpSpPr>
        <p:grpSpPr>
          <a:xfrm>
            <a:off x="4850912" y="1499623"/>
            <a:ext cx="2028353" cy="453464"/>
            <a:chOff x="0" y="0"/>
            <a:chExt cx="2028351" cy="453463"/>
          </a:xfrm>
        </p:grpSpPr>
        <p:sp>
          <p:nvSpPr>
            <p:cNvPr id="337" name="Rechteck"/>
            <p:cNvSpPr/>
            <p:nvPr/>
          </p:nvSpPr>
          <p:spPr>
            <a:xfrm>
              <a:off x="0" y="0"/>
              <a:ext cx="2028352" cy="453464"/>
            </a:xfrm>
            <a:prstGeom prst="rect">
              <a:avLst/>
            </a:prstGeom>
            <a:solidFill>
              <a:srgbClr val="0070C0"/>
            </a:solidFill>
            <a:ln w="25400" cap="flat">
              <a:solidFill>
                <a:srgbClr val="BA4A00"/>
              </a:solidFill>
              <a:prstDash val="solid"/>
              <a:round/>
            </a:ln>
            <a:effectLst/>
          </p:spPr>
          <p:txBody>
            <a:bodyPr wrap="square" lIns="107999" tIns="107999" rIns="107999" bIns="107999" numCol="1" anchor="ctr">
              <a:normAutofit fontScale="100000" lnSpcReduction="0"/>
            </a:bodyPr>
            <a:lstStyle/>
            <a:p>
              <a:pPr>
                <a:defRPr b="1" sz="1400">
                  <a:solidFill>
                    <a:srgbClr val="FFFFFF"/>
                  </a:solidFill>
                </a:defRPr>
              </a:pPr>
            </a:p>
          </p:txBody>
        </p:sp>
        <p:sp>
          <p:nvSpPr>
            <p:cNvPr id="338" name="Item Attributes"/>
            <p:cNvSpPr txBox="1"/>
            <p:nvPr/>
          </p:nvSpPr>
          <p:spPr>
            <a:xfrm>
              <a:off x="0" y="82320"/>
              <a:ext cx="2028352"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defRPr b="1" sz="1400">
                  <a:solidFill>
                    <a:srgbClr val="FFFFFF"/>
                  </a:solidFill>
                </a:defRPr>
              </a:lvl1pPr>
            </a:lstStyle>
            <a:p>
              <a:pPr/>
              <a:r>
                <a:t>Item Attributes</a:t>
              </a:r>
            </a:p>
          </p:txBody>
        </p:sp>
      </p:grpSp>
      <p:grpSp>
        <p:nvGrpSpPr>
          <p:cNvPr id="342" name="Rectangle 26"/>
          <p:cNvGrpSpPr/>
          <p:nvPr/>
        </p:nvGrpSpPr>
        <p:grpSpPr>
          <a:xfrm>
            <a:off x="4870401" y="1953087"/>
            <a:ext cx="1998230" cy="2374359"/>
            <a:chOff x="0" y="0"/>
            <a:chExt cx="1998228" cy="2374358"/>
          </a:xfrm>
        </p:grpSpPr>
        <p:sp>
          <p:nvSpPr>
            <p:cNvPr id="340" name="Rechteck"/>
            <p:cNvSpPr/>
            <p:nvPr/>
          </p:nvSpPr>
          <p:spPr>
            <a:xfrm>
              <a:off x="0" y="0"/>
              <a:ext cx="1998229" cy="2374359"/>
            </a:xfrm>
            <a:prstGeom prst="rect">
              <a:avLst/>
            </a:prstGeom>
            <a:solidFill>
              <a:srgbClr val="D9D9D9">
                <a:alpha val="5000"/>
              </a:srgbClr>
            </a:solidFill>
            <a:ln w="25400" cap="flat">
              <a:solidFill>
                <a:srgbClr val="BA4A00"/>
              </a:solidFill>
              <a:prstDash val="solid"/>
              <a:round/>
            </a:ln>
            <a:effectLst/>
          </p:spPr>
          <p:txBody>
            <a:bodyPr wrap="square" lIns="107999" tIns="107999" rIns="107999" bIns="107999" numCol="1" anchor="ctr">
              <a:normAutofit fontScale="100000" lnSpcReduction="0"/>
            </a:bodyPr>
            <a:lstStyle/>
            <a:p>
              <a:pPr>
                <a:defRPr b="1" sz="1400">
                  <a:solidFill>
                    <a:srgbClr val="FFFFFF"/>
                  </a:solidFill>
                </a:defRPr>
              </a:pPr>
            </a:p>
          </p:txBody>
        </p:sp>
        <p:sp>
          <p:nvSpPr>
            <p:cNvPr id="341" name="Ad Attributes"/>
            <p:cNvSpPr txBox="1"/>
            <p:nvPr/>
          </p:nvSpPr>
          <p:spPr>
            <a:xfrm>
              <a:off x="0" y="1042767"/>
              <a:ext cx="1998229" cy="2888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defRPr b="1" sz="1400">
                  <a:solidFill>
                    <a:srgbClr val="FFFFFF"/>
                  </a:solidFill>
                </a:defRPr>
              </a:lvl1pPr>
            </a:lstStyle>
            <a:p>
              <a:pPr/>
              <a:r>
                <a:t>Ad Attributes</a:t>
              </a:r>
            </a:p>
          </p:txBody>
        </p:sp>
      </p:grpSp>
      <p:sp>
        <p:nvSpPr>
          <p:cNvPr id="343" name="TextBox 27"/>
          <p:cNvSpPr txBox="1"/>
          <p:nvPr/>
        </p:nvSpPr>
        <p:spPr>
          <a:xfrm>
            <a:off x="4929809" y="1953086"/>
            <a:ext cx="2102510" cy="19508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solidFill>
                  <a:srgbClr val="0070C0"/>
                </a:solidFill>
              </a:defRPr>
            </a:pPr>
            <a:r>
              <a:t>Condition</a:t>
            </a:r>
            <a:r>
              <a:rPr>
                <a:solidFill>
                  <a:schemeClr val="accent4"/>
                </a:solidFill>
              </a:rPr>
              <a:t>: New</a:t>
            </a:r>
            <a:endParaRPr>
              <a:solidFill>
                <a:schemeClr val="accent4"/>
              </a:solidFill>
            </a:endParaRPr>
          </a:p>
          <a:p>
            <a:pPr>
              <a:defRPr b="1">
                <a:solidFill>
                  <a:srgbClr val="0070C0"/>
                </a:solidFill>
              </a:defRPr>
            </a:pPr>
            <a:r>
              <a:t>Make</a:t>
            </a:r>
            <a:r>
              <a:rPr>
                <a:solidFill>
                  <a:schemeClr val="accent4"/>
                </a:solidFill>
              </a:rPr>
              <a:t>: VW</a:t>
            </a:r>
            <a:endParaRPr>
              <a:solidFill>
                <a:schemeClr val="accent4"/>
              </a:solidFill>
            </a:endParaRPr>
          </a:p>
          <a:p>
            <a:pPr>
              <a:defRPr b="1">
                <a:solidFill>
                  <a:srgbClr val="0070C0"/>
                </a:solidFill>
              </a:defRPr>
            </a:pPr>
            <a:r>
              <a:t>Model</a:t>
            </a:r>
            <a:r>
              <a:rPr>
                <a:solidFill>
                  <a:schemeClr val="accent4"/>
                </a:solidFill>
              </a:rPr>
              <a:t>: Golf</a:t>
            </a:r>
            <a:endParaRPr>
              <a:solidFill>
                <a:schemeClr val="accent4"/>
              </a:solidFill>
            </a:endParaRPr>
          </a:p>
          <a:p>
            <a:pPr>
              <a:defRPr b="1">
                <a:solidFill>
                  <a:srgbClr val="0070C0"/>
                </a:solidFill>
              </a:defRPr>
            </a:pPr>
            <a:r>
              <a:t>Price</a:t>
            </a:r>
            <a:r>
              <a:rPr>
                <a:solidFill>
                  <a:schemeClr val="accent4"/>
                </a:solidFill>
              </a:rPr>
              <a:t>: 32000</a:t>
            </a:r>
            <a:endParaRPr>
              <a:solidFill>
                <a:schemeClr val="accent4"/>
              </a:solidFill>
            </a:endParaRPr>
          </a:p>
          <a:p>
            <a:pPr>
              <a:defRPr b="1">
                <a:solidFill>
                  <a:srgbClr val="0070C0"/>
                </a:solidFill>
              </a:defRPr>
            </a:pPr>
            <a:r>
              <a:t>Mileage</a:t>
            </a:r>
            <a:r>
              <a:rPr>
                <a:solidFill>
                  <a:schemeClr val="accent4"/>
                </a:solidFill>
              </a:rPr>
              <a:t>: 11000</a:t>
            </a:r>
            <a:endParaRPr>
              <a:solidFill>
                <a:schemeClr val="accent4"/>
              </a:solidFill>
            </a:endParaRPr>
          </a:p>
          <a:p>
            <a:pPr>
              <a:defRPr b="1">
                <a:solidFill>
                  <a:srgbClr val="0070C0"/>
                </a:solidFill>
              </a:defRPr>
            </a:pPr>
            <a:r>
              <a:t>Doors</a:t>
            </a:r>
            <a:r>
              <a:rPr>
                <a:solidFill>
                  <a:schemeClr val="accent4"/>
                </a:solidFill>
              </a:rPr>
              <a:t>: 3</a:t>
            </a:r>
            <a:endParaRPr>
              <a:solidFill>
                <a:schemeClr val="accent4"/>
              </a:solidFill>
            </a:endParaRPr>
          </a:p>
          <a:p>
            <a:pPr>
              <a:defRPr b="1">
                <a:solidFill>
                  <a:srgbClr val="0070C0"/>
                </a:solidFill>
              </a:defRPr>
            </a:pPr>
            <a:r>
              <a:t>Seats</a:t>
            </a:r>
            <a:r>
              <a:rPr>
                <a:solidFill>
                  <a:schemeClr val="accent4"/>
                </a:solidFill>
              </a:rPr>
              <a:t>: 5</a:t>
            </a:r>
          </a:p>
        </p:txBody>
      </p:sp>
      <p:sp>
        <p:nvSpPr>
          <p:cNvPr id="344" name="TextBox 3"/>
          <p:cNvSpPr txBox="1"/>
          <p:nvPr/>
        </p:nvSpPr>
        <p:spPr>
          <a:xfrm>
            <a:off x="6928038" y="2203787"/>
            <a:ext cx="5448690" cy="1463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171450" indent="-171450">
              <a:lnSpc>
                <a:spcPct val="150000"/>
              </a:lnSpc>
              <a:buClr>
                <a:schemeClr val="accent1"/>
              </a:buClr>
              <a:buSzPct val="120000"/>
              <a:buFont typeface="Arial"/>
              <a:buChar char="•"/>
              <a:defRPr sz="2200">
                <a:solidFill>
                  <a:srgbClr val="000000"/>
                </a:solidFill>
                <a:latin typeface="Tahoma"/>
                <a:ea typeface="Tahoma"/>
                <a:cs typeface="Tahoma"/>
                <a:sym typeface="Tahoma"/>
              </a:defRPr>
            </a:pPr>
            <a:r>
              <a:t> More then 100 car attributes.</a:t>
            </a:r>
          </a:p>
          <a:p>
            <a:pPr marL="171450" indent="-171450">
              <a:lnSpc>
                <a:spcPct val="150000"/>
              </a:lnSpc>
              <a:buClr>
                <a:schemeClr val="accent1"/>
              </a:buClr>
              <a:buSzPct val="120000"/>
              <a:buFont typeface="Arial"/>
              <a:buChar char="•"/>
              <a:defRPr sz="2200">
                <a:solidFill>
                  <a:srgbClr val="000000"/>
                </a:solidFill>
                <a:latin typeface="Tahoma"/>
                <a:ea typeface="Tahoma"/>
                <a:cs typeface="Tahoma"/>
                <a:sym typeface="Tahoma"/>
              </a:defRPr>
            </a:pPr>
            <a:r>
              <a:t> Currently only 20 attributes are used.</a:t>
            </a:r>
          </a:p>
          <a:p>
            <a:pPr marL="171450" indent="-171450">
              <a:lnSpc>
                <a:spcPct val="150000"/>
              </a:lnSpc>
              <a:buClr>
                <a:schemeClr val="accent1"/>
              </a:buClr>
              <a:buSzPct val="120000"/>
              <a:buFont typeface="Arial"/>
              <a:buChar char="•"/>
              <a:defRPr sz="2200">
                <a:solidFill>
                  <a:srgbClr val="000000"/>
                </a:solidFill>
                <a:latin typeface="Tahoma"/>
                <a:ea typeface="Tahoma"/>
                <a:cs typeface="Tahoma"/>
                <a:sym typeface="Tahoma"/>
              </a:defRPr>
            </a:pPr>
            <a:r>
              <a:t> Items are updated constantly by dealers.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6" name="Foliennummernplatzhalter 6"/>
          <p:cNvSpPr txBox="1"/>
          <p:nvPr>
            <p:ph type="sldNum" sz="quarter" idx="2"/>
          </p:nvPr>
        </p:nvSpPr>
        <p:spPr>
          <a:xfrm>
            <a:off x="11613454" y="5746203"/>
            <a:ext cx="127001" cy="1778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47" name="Titel 1"/>
          <p:cNvSpPr txBox="1"/>
          <p:nvPr>
            <p:ph type="title"/>
          </p:nvPr>
        </p:nvSpPr>
        <p:spPr>
          <a:xfrm>
            <a:off x="503395" y="63973"/>
            <a:ext cx="8896379" cy="756296"/>
          </a:xfrm>
          <a:prstGeom prst="rect">
            <a:avLst/>
          </a:prstGeom>
        </p:spPr>
        <p:txBody>
          <a:bodyPr/>
          <a:lstStyle/>
          <a:p>
            <a:pPr>
              <a:defRPr sz="3600">
                <a:solidFill>
                  <a:srgbClr val="000000"/>
                </a:solidFill>
              </a:defRPr>
            </a:pPr>
            <a:r>
              <a:t>Components </a:t>
            </a:r>
            <a:r>
              <a:t>–</a:t>
            </a:r>
            <a:r>
              <a:t> User Preferences</a:t>
            </a:r>
          </a:p>
        </p:txBody>
      </p:sp>
      <p:pic>
        <p:nvPicPr>
          <p:cNvPr id="348" name="Picture 7" descr="Picture 7"/>
          <p:cNvPicPr>
            <a:picLocks noChangeAspect="1"/>
          </p:cNvPicPr>
          <p:nvPr/>
        </p:nvPicPr>
        <p:blipFill>
          <a:blip r:embed="rId2">
            <a:extLst/>
          </a:blip>
          <a:stretch>
            <a:fillRect/>
          </a:stretch>
        </p:blipFill>
        <p:spPr>
          <a:xfrm>
            <a:off x="503395" y="1423585"/>
            <a:ext cx="6407769" cy="2988928"/>
          </a:xfrm>
          <a:prstGeom prst="rect">
            <a:avLst/>
          </a:prstGeom>
          <a:ln w="12700">
            <a:miter lim="400000"/>
          </a:ln>
        </p:spPr>
      </p:pic>
      <p:sp>
        <p:nvSpPr>
          <p:cNvPr id="349" name="TextBox 8"/>
          <p:cNvSpPr txBox="1"/>
          <p:nvPr/>
        </p:nvSpPr>
        <p:spPr>
          <a:xfrm>
            <a:off x="7009551" y="1793964"/>
            <a:ext cx="4973342" cy="19773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171450" indent="-171450">
              <a:lnSpc>
                <a:spcPct val="150000"/>
              </a:lnSpc>
              <a:buClr>
                <a:schemeClr val="accent1"/>
              </a:buClr>
              <a:buSzPct val="120000"/>
              <a:buFont typeface="Arial"/>
              <a:buChar char="•"/>
              <a:defRPr sz="2200">
                <a:solidFill>
                  <a:srgbClr val="000000"/>
                </a:solidFill>
                <a:latin typeface="Tahoma"/>
                <a:ea typeface="Tahoma"/>
                <a:cs typeface="Tahoma"/>
                <a:sym typeface="Tahoma"/>
              </a:defRPr>
            </a:pPr>
            <a:r>
              <a:t> Based on user interactions with the platform.</a:t>
            </a:r>
          </a:p>
          <a:p>
            <a:pPr marL="171450" indent="-171450">
              <a:lnSpc>
                <a:spcPct val="150000"/>
              </a:lnSpc>
              <a:buClr>
                <a:schemeClr val="accent1"/>
              </a:buClr>
              <a:buSzPct val="120000"/>
              <a:buFont typeface="Arial"/>
              <a:buChar char="•"/>
              <a:defRPr sz="2200">
                <a:solidFill>
                  <a:srgbClr val="000000"/>
                </a:solidFill>
                <a:latin typeface="Tahoma"/>
                <a:ea typeface="Tahoma"/>
                <a:cs typeface="Tahoma"/>
                <a:sym typeface="Tahoma"/>
              </a:defRPr>
            </a:pPr>
            <a:r>
              <a:t> Updated just in time.</a:t>
            </a:r>
          </a:p>
          <a:p>
            <a:pPr marL="171450" indent="-171450">
              <a:lnSpc>
                <a:spcPct val="150000"/>
              </a:lnSpc>
              <a:buClr>
                <a:schemeClr val="accent1"/>
              </a:buClr>
              <a:buSzPct val="120000"/>
              <a:buFont typeface="Arial"/>
              <a:buChar char="•"/>
              <a:defRPr sz="2200">
                <a:solidFill>
                  <a:srgbClr val="000000"/>
                </a:solidFill>
                <a:latin typeface="Tahoma"/>
                <a:ea typeface="Tahoma"/>
                <a:cs typeface="Tahoma"/>
                <a:sym typeface="Tahoma"/>
              </a:defRPr>
            </a:pPr>
            <a:r>
              <a:t> Based on Bayesian Statistics.</a:t>
            </a:r>
          </a:p>
        </p:txBody>
      </p:sp>
      <p:pic>
        <p:nvPicPr>
          <p:cNvPr id="350" name="Picture 2" descr="Picture 2"/>
          <p:cNvPicPr>
            <a:picLocks noChangeAspect="1"/>
          </p:cNvPicPr>
          <p:nvPr/>
        </p:nvPicPr>
        <p:blipFill>
          <a:blip r:embed="rId3">
            <a:extLst/>
          </a:blip>
          <a:stretch>
            <a:fillRect/>
          </a:stretch>
        </p:blipFill>
        <p:spPr>
          <a:xfrm>
            <a:off x="7868093" y="4292863"/>
            <a:ext cx="738896" cy="1576310"/>
          </a:xfrm>
          <a:prstGeom prst="rect">
            <a:avLst/>
          </a:prstGeom>
          <a:ln w="12700">
            <a:miter lim="400000"/>
          </a:ln>
        </p:spPr>
      </p:pic>
      <p:pic>
        <p:nvPicPr>
          <p:cNvPr id="351" name="Bild 36" descr="Bild 36"/>
          <p:cNvPicPr>
            <a:picLocks noChangeAspect="1"/>
          </p:cNvPicPr>
          <p:nvPr/>
        </p:nvPicPr>
        <p:blipFill>
          <a:blip r:embed="rId4">
            <a:extLst/>
          </a:blip>
          <a:stretch>
            <a:fillRect/>
          </a:stretch>
        </p:blipFill>
        <p:spPr>
          <a:xfrm>
            <a:off x="9959020" y="4367453"/>
            <a:ext cx="821241" cy="821242"/>
          </a:xfrm>
          <a:prstGeom prst="rect">
            <a:avLst/>
          </a:prstGeom>
          <a:ln w="12700">
            <a:miter lim="400000"/>
          </a:ln>
        </p:spPr>
      </p:pic>
      <p:pic>
        <p:nvPicPr>
          <p:cNvPr id="352" name="Bild 49" descr="Bild 49"/>
          <p:cNvPicPr>
            <a:picLocks noChangeAspect="1"/>
          </p:cNvPicPr>
          <p:nvPr/>
        </p:nvPicPr>
        <p:blipFill>
          <a:blip r:embed="rId5">
            <a:extLst/>
          </a:blip>
          <a:stretch>
            <a:fillRect/>
          </a:stretch>
        </p:blipFill>
        <p:spPr>
          <a:xfrm>
            <a:off x="9371317" y="4858592"/>
            <a:ext cx="821242" cy="821242"/>
          </a:xfrm>
          <a:prstGeom prst="rect">
            <a:avLst/>
          </a:prstGeom>
          <a:ln w="12700">
            <a:miter lim="400000"/>
          </a:ln>
        </p:spPr>
      </p:pic>
      <p:pic>
        <p:nvPicPr>
          <p:cNvPr id="353" name="Bild 53" descr="Bild 53"/>
          <p:cNvPicPr>
            <a:picLocks noChangeAspect="1"/>
          </p:cNvPicPr>
          <p:nvPr/>
        </p:nvPicPr>
        <p:blipFill>
          <a:blip r:embed="rId6">
            <a:extLst/>
          </a:blip>
          <a:stretch>
            <a:fillRect/>
          </a:stretch>
        </p:blipFill>
        <p:spPr>
          <a:xfrm>
            <a:off x="9665168" y="5361540"/>
            <a:ext cx="821242" cy="821242"/>
          </a:xfrm>
          <a:prstGeom prst="rect">
            <a:avLst/>
          </a:prstGeom>
          <a:ln w="12700">
            <a:miter lim="400000"/>
          </a:ln>
        </p:spPr>
      </p:pic>
      <p:pic>
        <p:nvPicPr>
          <p:cNvPr id="354" name="Bild 53" descr="Bild 53"/>
          <p:cNvPicPr>
            <a:picLocks noChangeAspect="1"/>
          </p:cNvPicPr>
          <p:nvPr/>
        </p:nvPicPr>
        <p:blipFill>
          <a:blip r:embed="rId6">
            <a:extLst/>
          </a:blip>
          <a:stretch>
            <a:fillRect/>
          </a:stretch>
        </p:blipFill>
        <p:spPr>
          <a:xfrm>
            <a:off x="8926194" y="4212168"/>
            <a:ext cx="821242" cy="821242"/>
          </a:xfrm>
          <a:prstGeom prst="rect">
            <a:avLst/>
          </a:prstGeom>
          <a:ln w="12700">
            <a:miter lim="400000"/>
          </a:ln>
        </p:spPr>
      </p:pic>
      <p:sp>
        <p:nvSpPr>
          <p:cNvPr id="366" name="Straight Arrow Connector 5"/>
          <p:cNvSpPr/>
          <p:nvPr/>
        </p:nvSpPr>
        <p:spPr>
          <a:xfrm>
            <a:off x="8513061" y="4661457"/>
            <a:ext cx="679146" cy="2943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path>
            </a:pathLst>
          </a:custGeom>
          <a:ln>
            <a:solidFill>
              <a:schemeClr val="accent4"/>
            </a:solidFill>
            <a:tailEnd type="triangle"/>
          </a:ln>
        </p:spPr>
        <p:txBody>
          <a:bodyPr/>
          <a:lstStyle/>
          <a:p>
            <a:pPr/>
          </a:p>
        </p:txBody>
      </p:sp>
      <p:sp>
        <p:nvSpPr>
          <p:cNvPr id="367" name="Straight Arrow Connector 16"/>
          <p:cNvSpPr/>
          <p:nvPr/>
        </p:nvSpPr>
        <p:spPr>
          <a:xfrm>
            <a:off x="8492463" y="4772402"/>
            <a:ext cx="1717789" cy="2651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path>
            </a:pathLst>
          </a:custGeom>
          <a:ln>
            <a:solidFill>
              <a:schemeClr val="accent4"/>
            </a:solidFill>
            <a:tailEnd type="triangle"/>
          </a:ln>
        </p:spPr>
        <p:txBody>
          <a:bodyPr/>
          <a:lstStyle/>
          <a:p>
            <a:pPr/>
          </a:p>
        </p:txBody>
      </p:sp>
      <p:sp>
        <p:nvSpPr>
          <p:cNvPr id="368" name="Straight Arrow Connector 19"/>
          <p:cNvSpPr/>
          <p:nvPr/>
        </p:nvSpPr>
        <p:spPr>
          <a:xfrm>
            <a:off x="8427779" y="5097572"/>
            <a:ext cx="1091142" cy="1092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1600"/>
                </a:lnTo>
              </a:path>
            </a:pathLst>
          </a:custGeom>
          <a:ln>
            <a:solidFill>
              <a:schemeClr val="accent4"/>
            </a:solidFill>
            <a:tailEnd type="triangle"/>
          </a:ln>
        </p:spPr>
        <p:txBody>
          <a:bodyPr/>
          <a:lstStyle/>
          <a:p>
            <a:pPr/>
          </a:p>
        </p:txBody>
      </p:sp>
      <p:sp>
        <p:nvSpPr>
          <p:cNvPr id="369" name="Straight Arrow Connector 22"/>
          <p:cNvSpPr/>
          <p:nvPr/>
        </p:nvSpPr>
        <p:spPr>
          <a:xfrm>
            <a:off x="8360151" y="5123483"/>
            <a:ext cx="1555512" cy="5503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1600"/>
                </a:lnTo>
              </a:path>
            </a:pathLst>
          </a:custGeom>
          <a:ln>
            <a:solidFill>
              <a:schemeClr val="accent4"/>
            </a:solidFill>
            <a:tailEnd type="triangle"/>
          </a:ln>
        </p:spPr>
        <p:txBody>
          <a:bodyPr/>
          <a:lstStyle/>
          <a:p>
            <a:pPr/>
          </a:p>
        </p:txBody>
      </p:sp>
      <p:sp>
        <p:nvSpPr>
          <p:cNvPr id="359" name="TextBox 20"/>
          <p:cNvSpPr txBox="1"/>
          <p:nvPr/>
        </p:nvSpPr>
        <p:spPr>
          <a:xfrm>
            <a:off x="8402763" y="4600876"/>
            <a:ext cx="498075"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1200">
                <a:solidFill>
                  <a:srgbClr val="000000"/>
                </a:solidFill>
                <a:latin typeface="Tahoma"/>
                <a:ea typeface="Tahoma"/>
                <a:cs typeface="Tahoma"/>
                <a:sym typeface="Tahoma"/>
              </a:defRPr>
            </a:lvl1pPr>
          </a:lstStyle>
          <a:p>
            <a:pPr/>
            <a:r>
              <a:t>view</a:t>
            </a:r>
          </a:p>
        </p:txBody>
      </p:sp>
      <p:sp>
        <p:nvSpPr>
          <p:cNvPr id="360" name="TextBox 29"/>
          <p:cNvSpPr txBox="1"/>
          <p:nvPr/>
        </p:nvSpPr>
        <p:spPr>
          <a:xfrm>
            <a:off x="8887041" y="4711682"/>
            <a:ext cx="498075"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1200">
                <a:solidFill>
                  <a:srgbClr val="000000"/>
                </a:solidFill>
                <a:latin typeface="Tahoma"/>
                <a:ea typeface="Tahoma"/>
                <a:cs typeface="Tahoma"/>
                <a:sym typeface="Tahoma"/>
              </a:defRPr>
            </a:lvl1pPr>
          </a:lstStyle>
          <a:p>
            <a:pPr/>
            <a:r>
              <a:t>park</a:t>
            </a:r>
          </a:p>
        </p:txBody>
      </p:sp>
      <p:sp>
        <p:nvSpPr>
          <p:cNvPr id="361" name="TextBox 30"/>
          <p:cNvSpPr txBox="1"/>
          <p:nvPr/>
        </p:nvSpPr>
        <p:spPr>
          <a:xfrm>
            <a:off x="9033965" y="4988690"/>
            <a:ext cx="498075"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1200">
                <a:solidFill>
                  <a:srgbClr val="000000"/>
                </a:solidFill>
                <a:latin typeface="Tahoma"/>
                <a:ea typeface="Tahoma"/>
                <a:cs typeface="Tahoma"/>
                <a:sym typeface="Tahoma"/>
              </a:defRPr>
            </a:lvl1pPr>
          </a:lstStyle>
          <a:p>
            <a:pPr/>
            <a:r>
              <a:t>view</a:t>
            </a:r>
          </a:p>
        </p:txBody>
      </p:sp>
      <p:sp>
        <p:nvSpPr>
          <p:cNvPr id="362" name="TextBox 31"/>
          <p:cNvSpPr txBox="1"/>
          <p:nvPr/>
        </p:nvSpPr>
        <p:spPr>
          <a:xfrm>
            <a:off x="8843927" y="5572157"/>
            <a:ext cx="688114"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1200">
                <a:solidFill>
                  <a:srgbClr val="000000"/>
                </a:solidFill>
                <a:latin typeface="Tahoma"/>
                <a:ea typeface="Tahoma"/>
                <a:cs typeface="Tahoma"/>
                <a:sym typeface="Tahoma"/>
              </a:defRPr>
            </a:lvl1pPr>
          </a:lstStyle>
          <a:p>
            <a:pPr/>
            <a:r>
              <a:t>contact</a:t>
            </a:r>
          </a:p>
        </p:txBody>
      </p:sp>
      <p:grpSp>
        <p:nvGrpSpPr>
          <p:cNvPr id="365" name="Group 6"/>
          <p:cNvGrpSpPr/>
          <p:nvPr/>
        </p:nvGrpSpPr>
        <p:grpSpPr>
          <a:xfrm>
            <a:off x="1620980" y="1493953"/>
            <a:ext cx="1607128" cy="332510"/>
            <a:chOff x="0" y="0"/>
            <a:chExt cx="1607126" cy="332508"/>
          </a:xfrm>
        </p:grpSpPr>
        <p:sp>
          <p:nvSpPr>
            <p:cNvPr id="363" name="Rectangle 4"/>
            <p:cNvSpPr/>
            <p:nvPr/>
          </p:nvSpPr>
          <p:spPr>
            <a:xfrm>
              <a:off x="87745" y="0"/>
              <a:ext cx="1431638" cy="332509"/>
            </a:xfrm>
            <a:prstGeom prst="rect">
              <a:avLst/>
            </a:prstGeom>
            <a:solidFill>
              <a:srgbClr val="0070C0"/>
            </a:solidFill>
            <a:ln w="12700" cap="flat">
              <a:noFill/>
              <a:miter lim="400000"/>
            </a:ln>
            <a:effectLst/>
          </p:spPr>
          <p:txBody>
            <a:bodyPr wrap="square" lIns="107999" tIns="107999" rIns="107999" bIns="107999" numCol="1" anchor="ctr">
              <a:normAutofit fontScale="100000" lnSpcReduction="0"/>
            </a:bodyPr>
            <a:lstStyle/>
            <a:p>
              <a:pPr algn="ctr">
                <a:lnSpc>
                  <a:spcPct val="80000"/>
                </a:lnSpc>
                <a:spcBef>
                  <a:spcPts val="300"/>
                </a:spcBef>
                <a:defRPr sz="1200">
                  <a:latin typeface="Tahoma"/>
                  <a:ea typeface="Tahoma"/>
                  <a:cs typeface="Tahoma"/>
                  <a:sym typeface="Tahoma"/>
                </a:defRPr>
              </a:pPr>
            </a:p>
          </p:txBody>
        </p:sp>
        <p:sp>
          <p:nvSpPr>
            <p:cNvPr id="364" name="TextBox 3"/>
            <p:cNvSpPr txBox="1"/>
            <p:nvPr/>
          </p:nvSpPr>
          <p:spPr>
            <a:xfrm>
              <a:off x="0" y="36987"/>
              <a:ext cx="1607127"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lnSpc>
                  <a:spcPct val="90000"/>
                </a:lnSpc>
                <a:defRPr b="1" sz="1200">
                  <a:solidFill>
                    <a:srgbClr val="FFFFFF"/>
                  </a:solidFill>
                  <a:latin typeface="Tahoma"/>
                  <a:ea typeface="Tahoma"/>
                  <a:cs typeface="Tahoma"/>
                  <a:sym typeface="Tahoma"/>
                </a:defRPr>
              </a:lvl1pPr>
            </a:lstStyle>
            <a:p>
              <a:pPr/>
              <a:r>
                <a:t>User Preferences</a:t>
              </a:r>
            </a:p>
          </p:txBody>
        </p:sp>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1" name="Foliennummernplatzhalter 6"/>
          <p:cNvSpPr txBox="1"/>
          <p:nvPr>
            <p:ph type="sldNum" sz="quarter" idx="2"/>
          </p:nvPr>
        </p:nvSpPr>
        <p:spPr>
          <a:xfrm>
            <a:off x="11613454" y="5746203"/>
            <a:ext cx="127001" cy="1778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72" name="Titel 1"/>
          <p:cNvSpPr txBox="1"/>
          <p:nvPr>
            <p:ph type="title"/>
          </p:nvPr>
        </p:nvSpPr>
        <p:spPr>
          <a:xfrm>
            <a:off x="503395" y="63973"/>
            <a:ext cx="8896379" cy="756296"/>
          </a:xfrm>
          <a:prstGeom prst="rect">
            <a:avLst/>
          </a:prstGeom>
        </p:spPr>
        <p:txBody>
          <a:bodyPr/>
          <a:lstStyle>
            <a:lvl1pPr>
              <a:defRPr sz="3600">
                <a:solidFill>
                  <a:srgbClr val="000000"/>
                </a:solidFill>
              </a:defRPr>
            </a:lvl1pPr>
          </a:lstStyle>
          <a:p>
            <a:pPr/>
            <a:r>
              <a:t>Deep Learning Approach</a:t>
            </a:r>
          </a:p>
        </p:txBody>
      </p:sp>
      <p:pic>
        <p:nvPicPr>
          <p:cNvPr id="373" name="Bild 25" descr="Bild 25"/>
          <p:cNvPicPr>
            <a:picLocks noChangeAspect="1"/>
          </p:cNvPicPr>
          <p:nvPr/>
        </p:nvPicPr>
        <p:blipFill>
          <a:blip r:embed="rId2">
            <a:extLst/>
          </a:blip>
          <a:stretch>
            <a:fillRect/>
          </a:stretch>
        </p:blipFill>
        <p:spPr>
          <a:xfrm>
            <a:off x="1382681" y="1336544"/>
            <a:ext cx="2864980" cy="1229521"/>
          </a:xfrm>
          <a:prstGeom prst="rect">
            <a:avLst/>
          </a:prstGeom>
          <a:ln w="12700">
            <a:miter lim="400000"/>
          </a:ln>
        </p:spPr>
      </p:pic>
      <p:grpSp>
        <p:nvGrpSpPr>
          <p:cNvPr id="378" name="Würfel 26"/>
          <p:cNvGrpSpPr/>
          <p:nvPr/>
        </p:nvGrpSpPr>
        <p:grpSpPr>
          <a:xfrm>
            <a:off x="5765436" y="2149389"/>
            <a:ext cx="1905064" cy="1777104"/>
            <a:chOff x="0" y="0"/>
            <a:chExt cx="1905063" cy="1777103"/>
          </a:xfrm>
        </p:grpSpPr>
        <p:sp>
          <p:nvSpPr>
            <p:cNvPr id="374" name="Form"/>
            <p:cNvSpPr/>
            <p:nvPr/>
          </p:nvSpPr>
          <p:spPr>
            <a:xfrm>
              <a:off x="0" y="0"/>
              <a:ext cx="1905064" cy="17771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889"/>
                  </a:moveTo>
                  <a:lnTo>
                    <a:pt x="4561" y="0"/>
                  </a:lnTo>
                  <a:lnTo>
                    <a:pt x="21600" y="0"/>
                  </a:lnTo>
                  <a:lnTo>
                    <a:pt x="21600" y="16711"/>
                  </a:lnTo>
                  <a:lnTo>
                    <a:pt x="17039" y="21600"/>
                  </a:lnTo>
                  <a:lnTo>
                    <a:pt x="0" y="21600"/>
                  </a:lnTo>
                  <a:close/>
                </a:path>
              </a:pathLst>
            </a:custGeom>
            <a:solidFill>
              <a:schemeClr val="accent4"/>
            </a:solidFill>
            <a:ln w="12700" cap="flat">
              <a:noFill/>
              <a:miter lim="400000"/>
            </a:ln>
            <a:effectLst/>
          </p:spPr>
          <p:txBody>
            <a:bodyPr wrap="square" lIns="107999" tIns="107999" rIns="107999" bIns="107999" numCol="1" anchor="ctr">
              <a:normAutofit fontScale="100000" lnSpcReduction="0"/>
            </a:bodyPr>
            <a:lstStyle/>
            <a:p>
              <a:pPr marL="128587" indent="-128587" algn="ctr" defTabSz="685800">
                <a:spcBef>
                  <a:spcPts val="200"/>
                </a:spcBef>
                <a:defRPr>
                  <a:solidFill>
                    <a:srgbClr val="FFFFFF"/>
                  </a:solidFill>
                </a:defRPr>
              </a:pPr>
            </a:p>
          </p:txBody>
        </p:sp>
        <p:sp>
          <p:nvSpPr>
            <p:cNvPr id="375" name="Form"/>
            <p:cNvSpPr/>
            <p:nvPr/>
          </p:nvSpPr>
          <p:spPr>
            <a:xfrm>
              <a:off x="1502816" y="0"/>
              <a:ext cx="402248" cy="17771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889"/>
                  </a:moveTo>
                  <a:lnTo>
                    <a:pt x="21600" y="0"/>
                  </a:lnTo>
                  <a:lnTo>
                    <a:pt x="21600" y="16711"/>
                  </a:lnTo>
                  <a:lnTo>
                    <a:pt x="0" y="21600"/>
                  </a:lnTo>
                  <a:close/>
                </a:path>
              </a:pathLst>
            </a:custGeom>
            <a:solidFill>
              <a:srgbClr val="000000">
                <a:alpha val="20000"/>
              </a:srgbClr>
            </a:solidFill>
            <a:ln w="12700" cap="flat">
              <a:noFill/>
              <a:miter lim="400000"/>
            </a:ln>
            <a:effectLst/>
          </p:spPr>
          <p:txBody>
            <a:bodyPr wrap="square" lIns="107999" tIns="107999" rIns="107999" bIns="107999" numCol="1" anchor="ctr">
              <a:normAutofit fontScale="100000" lnSpcReduction="0"/>
            </a:bodyPr>
            <a:lstStyle/>
            <a:p>
              <a:pPr marL="128587" indent="-128587" algn="ctr" defTabSz="685800">
                <a:spcBef>
                  <a:spcPts val="200"/>
                </a:spcBef>
                <a:defRPr>
                  <a:solidFill>
                    <a:srgbClr val="FFFFFF"/>
                  </a:solidFill>
                </a:defRPr>
              </a:pPr>
            </a:p>
          </p:txBody>
        </p:sp>
        <p:sp>
          <p:nvSpPr>
            <p:cNvPr id="376" name="Form"/>
            <p:cNvSpPr/>
            <p:nvPr/>
          </p:nvSpPr>
          <p:spPr>
            <a:xfrm>
              <a:off x="0" y="-1"/>
              <a:ext cx="1905064" cy="402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4561" y="0"/>
                  </a:lnTo>
                  <a:lnTo>
                    <a:pt x="21600" y="0"/>
                  </a:lnTo>
                  <a:lnTo>
                    <a:pt x="17039" y="21600"/>
                  </a:lnTo>
                  <a:close/>
                </a:path>
              </a:pathLst>
            </a:custGeom>
            <a:solidFill>
              <a:srgbClr val="FFFFFF">
                <a:alpha val="20000"/>
              </a:srgbClr>
            </a:solidFill>
            <a:ln w="12700" cap="flat">
              <a:noFill/>
              <a:miter lim="400000"/>
            </a:ln>
            <a:effectLst/>
          </p:spPr>
          <p:txBody>
            <a:bodyPr wrap="square" lIns="107999" tIns="107999" rIns="107999" bIns="107999" numCol="1" anchor="ctr">
              <a:normAutofit fontScale="100000" lnSpcReduction="0"/>
            </a:bodyPr>
            <a:lstStyle/>
            <a:p>
              <a:pPr marL="128587" indent="-128587" algn="ctr" defTabSz="685800">
                <a:spcBef>
                  <a:spcPts val="200"/>
                </a:spcBef>
                <a:defRPr>
                  <a:solidFill>
                    <a:srgbClr val="FFFFFF"/>
                  </a:solidFill>
                </a:defRPr>
              </a:pPr>
            </a:p>
          </p:txBody>
        </p:sp>
        <p:sp>
          <p:nvSpPr>
            <p:cNvPr id="377" name="Black Box"/>
            <p:cNvSpPr txBox="1"/>
            <p:nvPr/>
          </p:nvSpPr>
          <p:spPr>
            <a:xfrm>
              <a:off x="-1" y="402247"/>
              <a:ext cx="1502818" cy="137485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80999" tIns="80999" rIns="80999" bIns="80999" numCol="1" anchor="ctr">
              <a:normAutofit fontScale="100000" lnSpcReduction="0"/>
            </a:bodyPr>
            <a:lstStyle>
              <a:lvl1pPr marL="128587" indent="-128587" algn="ctr" defTabSz="685800">
                <a:spcBef>
                  <a:spcPts val="200"/>
                </a:spcBef>
                <a:defRPr b="1" sz="2000">
                  <a:solidFill>
                    <a:srgbClr val="FFFFFF"/>
                  </a:solidFill>
                  <a:latin typeface="Tahoma"/>
                  <a:ea typeface="Tahoma"/>
                  <a:cs typeface="Tahoma"/>
                  <a:sym typeface="Tahoma"/>
                </a:defRPr>
              </a:lvl1pPr>
            </a:lstStyle>
            <a:p>
              <a:pPr/>
              <a:r>
                <a:t>Black Box</a:t>
              </a:r>
            </a:p>
          </p:txBody>
        </p:sp>
      </p:grpSp>
      <p:pic>
        <p:nvPicPr>
          <p:cNvPr id="379" name="Bild 45" descr="Bild 45"/>
          <p:cNvPicPr>
            <a:picLocks noChangeAspect="1"/>
          </p:cNvPicPr>
          <p:nvPr/>
        </p:nvPicPr>
        <p:blipFill>
          <a:blip r:embed="rId3">
            <a:extLst/>
          </a:blip>
          <a:stretch>
            <a:fillRect/>
          </a:stretch>
        </p:blipFill>
        <p:spPr>
          <a:xfrm>
            <a:off x="8877038" y="3174342"/>
            <a:ext cx="920713" cy="920713"/>
          </a:xfrm>
          <a:prstGeom prst="rect">
            <a:avLst/>
          </a:prstGeom>
          <a:ln w="12700">
            <a:miter lim="400000"/>
          </a:ln>
        </p:spPr>
      </p:pic>
      <p:pic>
        <p:nvPicPr>
          <p:cNvPr id="380" name="Bild 48" descr="Bild 48"/>
          <p:cNvPicPr>
            <a:picLocks noChangeAspect="1"/>
          </p:cNvPicPr>
          <p:nvPr/>
        </p:nvPicPr>
        <p:blipFill>
          <a:blip r:embed="rId4">
            <a:extLst/>
          </a:blip>
          <a:stretch>
            <a:fillRect/>
          </a:stretch>
        </p:blipFill>
        <p:spPr>
          <a:xfrm>
            <a:off x="8877040" y="2101141"/>
            <a:ext cx="920711" cy="920711"/>
          </a:xfrm>
          <a:prstGeom prst="rect">
            <a:avLst/>
          </a:prstGeom>
          <a:ln w="12700">
            <a:miter lim="400000"/>
          </a:ln>
        </p:spPr>
      </p:pic>
      <p:pic>
        <p:nvPicPr>
          <p:cNvPr id="381" name="Bild 49" descr="Bild 49"/>
          <p:cNvPicPr>
            <a:picLocks noChangeAspect="1"/>
          </p:cNvPicPr>
          <p:nvPr/>
        </p:nvPicPr>
        <p:blipFill>
          <a:blip r:embed="rId5">
            <a:extLst/>
          </a:blip>
          <a:stretch>
            <a:fillRect/>
          </a:stretch>
        </p:blipFill>
        <p:spPr>
          <a:xfrm>
            <a:off x="8892758" y="3526516"/>
            <a:ext cx="920713" cy="920713"/>
          </a:xfrm>
          <a:prstGeom prst="rect">
            <a:avLst/>
          </a:prstGeom>
          <a:ln w="12700">
            <a:miter lim="400000"/>
          </a:ln>
        </p:spPr>
      </p:pic>
      <p:pic>
        <p:nvPicPr>
          <p:cNvPr id="382" name="Bild 53" descr="Bild 53"/>
          <p:cNvPicPr>
            <a:picLocks noChangeAspect="1"/>
          </p:cNvPicPr>
          <p:nvPr/>
        </p:nvPicPr>
        <p:blipFill>
          <a:blip r:embed="rId6">
            <a:extLst/>
          </a:blip>
          <a:stretch>
            <a:fillRect/>
          </a:stretch>
        </p:blipFill>
        <p:spPr>
          <a:xfrm>
            <a:off x="8877040" y="2796466"/>
            <a:ext cx="920713" cy="920713"/>
          </a:xfrm>
          <a:prstGeom prst="rect">
            <a:avLst/>
          </a:prstGeom>
          <a:ln w="12700">
            <a:miter lim="400000"/>
          </a:ln>
        </p:spPr>
      </p:pic>
      <p:grpSp>
        <p:nvGrpSpPr>
          <p:cNvPr id="407" name="Group 45"/>
          <p:cNvGrpSpPr/>
          <p:nvPr/>
        </p:nvGrpSpPr>
        <p:grpSpPr>
          <a:xfrm>
            <a:off x="1404258" y="2953862"/>
            <a:ext cx="2864980" cy="2287550"/>
            <a:chOff x="0" y="0"/>
            <a:chExt cx="2864979" cy="2287549"/>
          </a:xfrm>
        </p:grpSpPr>
        <p:pic>
          <p:nvPicPr>
            <p:cNvPr id="383" name="Bild 27" descr="Bild 27"/>
            <p:cNvPicPr>
              <a:picLocks noChangeAspect="1"/>
            </p:cNvPicPr>
            <p:nvPr/>
          </p:nvPicPr>
          <p:blipFill>
            <a:blip r:embed="rId3">
              <a:extLst/>
            </a:blip>
            <a:stretch>
              <a:fillRect/>
            </a:stretch>
          </p:blipFill>
          <p:spPr>
            <a:xfrm>
              <a:off x="926410" y="436744"/>
              <a:ext cx="818059" cy="818057"/>
            </a:xfrm>
            <a:prstGeom prst="rect">
              <a:avLst/>
            </a:prstGeom>
            <a:ln w="12700" cap="flat">
              <a:noFill/>
              <a:miter lim="400000"/>
            </a:ln>
            <a:effectLst/>
          </p:spPr>
        </p:pic>
        <p:pic>
          <p:nvPicPr>
            <p:cNvPr id="384" name="Bild 28" descr="Bild 28"/>
            <p:cNvPicPr>
              <a:picLocks noChangeAspect="1"/>
            </p:cNvPicPr>
            <p:nvPr/>
          </p:nvPicPr>
          <p:blipFill>
            <a:blip r:embed="rId3">
              <a:extLst/>
            </a:blip>
            <a:stretch>
              <a:fillRect/>
            </a:stretch>
          </p:blipFill>
          <p:spPr>
            <a:xfrm>
              <a:off x="707400" y="698619"/>
              <a:ext cx="818059" cy="818058"/>
            </a:xfrm>
            <a:prstGeom prst="rect">
              <a:avLst/>
            </a:prstGeom>
            <a:ln w="12700" cap="flat">
              <a:noFill/>
              <a:miter lim="400000"/>
            </a:ln>
            <a:effectLst/>
          </p:spPr>
        </p:pic>
        <p:pic>
          <p:nvPicPr>
            <p:cNvPr id="385" name="Bild 29" descr="Bild 29"/>
            <p:cNvPicPr>
              <a:picLocks noChangeAspect="1"/>
            </p:cNvPicPr>
            <p:nvPr/>
          </p:nvPicPr>
          <p:blipFill>
            <a:blip r:embed="rId3">
              <a:extLst/>
            </a:blip>
            <a:stretch>
              <a:fillRect/>
            </a:stretch>
          </p:blipFill>
          <p:spPr>
            <a:xfrm>
              <a:off x="1145421" y="653467"/>
              <a:ext cx="818059" cy="818058"/>
            </a:xfrm>
            <a:prstGeom prst="rect">
              <a:avLst/>
            </a:prstGeom>
            <a:ln w="12700" cap="flat">
              <a:noFill/>
              <a:miter lim="400000"/>
            </a:ln>
            <a:effectLst/>
          </p:spPr>
        </p:pic>
        <p:pic>
          <p:nvPicPr>
            <p:cNvPr id="386" name="Bild 30" descr="Bild 30"/>
            <p:cNvPicPr>
              <a:picLocks noChangeAspect="1"/>
            </p:cNvPicPr>
            <p:nvPr/>
          </p:nvPicPr>
          <p:blipFill>
            <a:blip r:embed="rId3">
              <a:extLst/>
            </a:blip>
            <a:stretch>
              <a:fillRect/>
            </a:stretch>
          </p:blipFill>
          <p:spPr>
            <a:xfrm>
              <a:off x="1274073" y="915344"/>
              <a:ext cx="818059" cy="818058"/>
            </a:xfrm>
            <a:prstGeom prst="rect">
              <a:avLst/>
            </a:prstGeom>
            <a:ln w="12700" cap="flat">
              <a:noFill/>
              <a:miter lim="400000"/>
            </a:ln>
            <a:effectLst/>
          </p:spPr>
        </p:pic>
        <p:pic>
          <p:nvPicPr>
            <p:cNvPr id="387" name="Bild 31" descr="Bild 31"/>
            <p:cNvPicPr>
              <a:picLocks noChangeAspect="1"/>
            </p:cNvPicPr>
            <p:nvPr/>
          </p:nvPicPr>
          <p:blipFill>
            <a:blip r:embed="rId3">
              <a:extLst/>
            </a:blip>
            <a:stretch>
              <a:fillRect/>
            </a:stretch>
          </p:blipFill>
          <p:spPr>
            <a:xfrm>
              <a:off x="1439390" y="490332"/>
              <a:ext cx="818059" cy="818058"/>
            </a:xfrm>
            <a:prstGeom prst="rect">
              <a:avLst/>
            </a:prstGeom>
            <a:ln w="12700" cap="flat">
              <a:noFill/>
              <a:miter lim="400000"/>
            </a:ln>
            <a:effectLst/>
          </p:spPr>
        </p:pic>
        <p:pic>
          <p:nvPicPr>
            <p:cNvPr id="388" name="Bild 32" descr="Bild 32"/>
            <p:cNvPicPr>
              <a:picLocks noChangeAspect="1"/>
            </p:cNvPicPr>
            <p:nvPr/>
          </p:nvPicPr>
          <p:blipFill>
            <a:blip r:embed="rId3">
              <a:extLst/>
            </a:blip>
            <a:stretch>
              <a:fillRect/>
            </a:stretch>
          </p:blipFill>
          <p:spPr>
            <a:xfrm>
              <a:off x="1371344" y="256309"/>
              <a:ext cx="818059" cy="818057"/>
            </a:xfrm>
            <a:prstGeom prst="rect">
              <a:avLst/>
            </a:prstGeom>
            <a:ln w="12700" cap="flat">
              <a:noFill/>
              <a:miter lim="400000"/>
            </a:ln>
            <a:effectLst/>
          </p:spPr>
        </p:pic>
        <p:pic>
          <p:nvPicPr>
            <p:cNvPr id="389" name="Bild 33" descr="Bild 33"/>
            <p:cNvPicPr>
              <a:picLocks noChangeAspect="1"/>
            </p:cNvPicPr>
            <p:nvPr/>
          </p:nvPicPr>
          <p:blipFill>
            <a:blip r:embed="rId4">
              <a:extLst/>
            </a:blip>
            <a:stretch>
              <a:fillRect/>
            </a:stretch>
          </p:blipFill>
          <p:spPr>
            <a:xfrm>
              <a:off x="896154" y="934120"/>
              <a:ext cx="818059" cy="818058"/>
            </a:xfrm>
            <a:prstGeom prst="rect">
              <a:avLst/>
            </a:prstGeom>
            <a:ln w="12700" cap="flat">
              <a:noFill/>
              <a:miter lim="400000"/>
            </a:ln>
            <a:effectLst/>
          </p:spPr>
        </p:pic>
        <p:pic>
          <p:nvPicPr>
            <p:cNvPr id="390" name="Bild 34" descr="Bild 34"/>
            <p:cNvPicPr>
              <a:picLocks noChangeAspect="1"/>
            </p:cNvPicPr>
            <p:nvPr/>
          </p:nvPicPr>
          <p:blipFill>
            <a:blip r:embed="rId5">
              <a:extLst/>
            </a:blip>
            <a:stretch>
              <a:fillRect/>
            </a:stretch>
          </p:blipFill>
          <p:spPr>
            <a:xfrm>
              <a:off x="776290" y="214029"/>
              <a:ext cx="818059" cy="818057"/>
            </a:xfrm>
            <a:prstGeom prst="rect">
              <a:avLst/>
            </a:prstGeom>
            <a:ln w="12700" cap="flat">
              <a:noFill/>
              <a:miter lim="400000"/>
            </a:ln>
            <a:effectLst/>
          </p:spPr>
        </p:pic>
        <p:pic>
          <p:nvPicPr>
            <p:cNvPr id="391" name="Bild 35" descr="Bild 35"/>
            <p:cNvPicPr>
              <a:picLocks noChangeAspect="1"/>
            </p:cNvPicPr>
            <p:nvPr/>
          </p:nvPicPr>
          <p:blipFill>
            <a:blip r:embed="rId6">
              <a:extLst/>
            </a:blip>
            <a:stretch>
              <a:fillRect/>
            </a:stretch>
          </p:blipFill>
          <p:spPr>
            <a:xfrm>
              <a:off x="1740798" y="721116"/>
              <a:ext cx="818059" cy="818058"/>
            </a:xfrm>
            <a:prstGeom prst="rect">
              <a:avLst/>
            </a:prstGeom>
            <a:ln w="12700" cap="flat">
              <a:noFill/>
              <a:miter lim="400000"/>
            </a:ln>
            <a:effectLst/>
          </p:spPr>
        </p:pic>
        <p:pic>
          <p:nvPicPr>
            <p:cNvPr id="392" name="Bild 36" descr="Bild 36"/>
            <p:cNvPicPr>
              <a:picLocks noChangeAspect="1"/>
            </p:cNvPicPr>
            <p:nvPr/>
          </p:nvPicPr>
          <p:blipFill>
            <a:blip r:embed="rId3">
              <a:extLst/>
            </a:blip>
            <a:stretch>
              <a:fillRect/>
            </a:stretch>
          </p:blipFill>
          <p:spPr>
            <a:xfrm>
              <a:off x="1803588" y="364882"/>
              <a:ext cx="818059" cy="818057"/>
            </a:xfrm>
            <a:prstGeom prst="rect">
              <a:avLst/>
            </a:prstGeom>
            <a:ln w="12700" cap="flat">
              <a:noFill/>
              <a:miter lim="400000"/>
            </a:ln>
            <a:effectLst/>
          </p:spPr>
        </p:pic>
        <p:pic>
          <p:nvPicPr>
            <p:cNvPr id="393" name="Bild 37" descr="Bild 37"/>
            <p:cNvPicPr>
              <a:picLocks noChangeAspect="1"/>
            </p:cNvPicPr>
            <p:nvPr/>
          </p:nvPicPr>
          <p:blipFill>
            <a:blip r:embed="rId7">
              <a:extLst/>
            </a:blip>
            <a:stretch>
              <a:fillRect/>
            </a:stretch>
          </p:blipFill>
          <p:spPr>
            <a:xfrm>
              <a:off x="1301100" y="1121169"/>
              <a:ext cx="818059" cy="818058"/>
            </a:xfrm>
            <a:prstGeom prst="rect">
              <a:avLst/>
            </a:prstGeom>
            <a:ln w="12700" cap="flat">
              <a:noFill/>
              <a:miter lim="400000"/>
            </a:ln>
            <a:effectLst/>
          </p:spPr>
        </p:pic>
        <p:pic>
          <p:nvPicPr>
            <p:cNvPr id="394" name="Bild 38" descr="Bild 38"/>
            <p:cNvPicPr>
              <a:picLocks noChangeAspect="1"/>
            </p:cNvPicPr>
            <p:nvPr/>
          </p:nvPicPr>
          <p:blipFill>
            <a:blip r:embed="rId3">
              <a:extLst/>
            </a:blip>
            <a:stretch>
              <a:fillRect/>
            </a:stretch>
          </p:blipFill>
          <p:spPr>
            <a:xfrm>
              <a:off x="1612146" y="1059733"/>
              <a:ext cx="818059" cy="818058"/>
            </a:xfrm>
            <a:prstGeom prst="rect">
              <a:avLst/>
            </a:prstGeom>
            <a:ln w="12700" cap="flat">
              <a:noFill/>
              <a:miter lim="400000"/>
            </a:ln>
            <a:effectLst/>
          </p:spPr>
        </p:pic>
        <p:pic>
          <p:nvPicPr>
            <p:cNvPr id="395" name="Bild 39" descr="Bild 39"/>
            <p:cNvPicPr>
              <a:picLocks noChangeAspect="1"/>
            </p:cNvPicPr>
            <p:nvPr/>
          </p:nvPicPr>
          <p:blipFill>
            <a:blip r:embed="rId3">
              <a:extLst/>
            </a:blip>
            <a:stretch>
              <a:fillRect/>
            </a:stretch>
          </p:blipFill>
          <p:spPr>
            <a:xfrm>
              <a:off x="416887" y="1308129"/>
              <a:ext cx="818058" cy="818058"/>
            </a:xfrm>
            <a:prstGeom prst="rect">
              <a:avLst/>
            </a:prstGeom>
            <a:ln w="12700" cap="flat">
              <a:noFill/>
              <a:miter lim="400000"/>
            </a:ln>
            <a:effectLst/>
          </p:spPr>
        </p:pic>
        <p:pic>
          <p:nvPicPr>
            <p:cNvPr id="396" name="Bild 40" descr="Bild 40"/>
            <p:cNvPicPr>
              <a:picLocks noChangeAspect="1"/>
            </p:cNvPicPr>
            <p:nvPr/>
          </p:nvPicPr>
          <p:blipFill>
            <a:blip r:embed="rId8">
              <a:extLst/>
            </a:blip>
            <a:stretch>
              <a:fillRect/>
            </a:stretch>
          </p:blipFill>
          <p:spPr>
            <a:xfrm>
              <a:off x="446553" y="858042"/>
              <a:ext cx="818058" cy="818058"/>
            </a:xfrm>
            <a:prstGeom prst="rect">
              <a:avLst/>
            </a:prstGeom>
            <a:ln w="12700" cap="flat">
              <a:noFill/>
              <a:miter lim="400000"/>
            </a:ln>
            <a:effectLst/>
          </p:spPr>
        </p:pic>
        <p:pic>
          <p:nvPicPr>
            <p:cNvPr id="397" name="Bild 41" descr="Bild 41"/>
            <p:cNvPicPr>
              <a:picLocks noChangeAspect="1"/>
            </p:cNvPicPr>
            <p:nvPr/>
          </p:nvPicPr>
          <p:blipFill>
            <a:blip r:embed="rId9">
              <a:extLst/>
            </a:blip>
            <a:stretch>
              <a:fillRect/>
            </a:stretch>
          </p:blipFill>
          <p:spPr>
            <a:xfrm>
              <a:off x="791690" y="1422429"/>
              <a:ext cx="818059" cy="818058"/>
            </a:xfrm>
            <a:prstGeom prst="rect">
              <a:avLst/>
            </a:prstGeom>
            <a:ln w="12700" cap="flat">
              <a:noFill/>
              <a:miter lim="400000"/>
            </a:ln>
            <a:effectLst/>
          </p:spPr>
        </p:pic>
        <p:pic>
          <p:nvPicPr>
            <p:cNvPr id="398" name="Bild 42" descr="Bild 42"/>
            <p:cNvPicPr>
              <a:picLocks noChangeAspect="1"/>
            </p:cNvPicPr>
            <p:nvPr/>
          </p:nvPicPr>
          <p:blipFill>
            <a:blip r:embed="rId3">
              <a:extLst/>
            </a:blip>
            <a:stretch>
              <a:fillRect/>
            </a:stretch>
          </p:blipFill>
          <p:spPr>
            <a:xfrm>
              <a:off x="413086" y="624969"/>
              <a:ext cx="818058" cy="818058"/>
            </a:xfrm>
            <a:prstGeom prst="rect">
              <a:avLst/>
            </a:prstGeom>
            <a:ln w="12700" cap="flat">
              <a:noFill/>
              <a:miter lim="400000"/>
            </a:ln>
            <a:effectLst/>
          </p:spPr>
        </p:pic>
        <p:pic>
          <p:nvPicPr>
            <p:cNvPr id="399" name="Bild 43" descr="Bild 43"/>
            <p:cNvPicPr>
              <a:picLocks noChangeAspect="1"/>
            </p:cNvPicPr>
            <p:nvPr/>
          </p:nvPicPr>
          <p:blipFill>
            <a:blip r:embed="rId3">
              <a:extLst/>
            </a:blip>
            <a:stretch>
              <a:fillRect/>
            </a:stretch>
          </p:blipFill>
          <p:spPr>
            <a:xfrm>
              <a:off x="1356732" y="1355192"/>
              <a:ext cx="818059" cy="818058"/>
            </a:xfrm>
            <a:prstGeom prst="rect">
              <a:avLst/>
            </a:prstGeom>
            <a:ln w="12700" cap="flat">
              <a:noFill/>
              <a:miter lim="400000"/>
            </a:ln>
            <a:effectLst/>
          </p:spPr>
        </p:pic>
        <p:pic>
          <p:nvPicPr>
            <p:cNvPr id="400" name="Bild 44" descr="Bild 44"/>
            <p:cNvPicPr>
              <a:picLocks noChangeAspect="1"/>
            </p:cNvPicPr>
            <p:nvPr/>
          </p:nvPicPr>
          <p:blipFill>
            <a:blip r:embed="rId3">
              <a:extLst/>
            </a:blip>
            <a:stretch>
              <a:fillRect/>
            </a:stretch>
          </p:blipFill>
          <p:spPr>
            <a:xfrm>
              <a:off x="824081" y="1142166"/>
              <a:ext cx="818059" cy="818058"/>
            </a:xfrm>
            <a:prstGeom prst="rect">
              <a:avLst/>
            </a:prstGeom>
            <a:ln w="12700" cap="flat">
              <a:noFill/>
              <a:miter lim="400000"/>
            </a:ln>
            <a:effectLst/>
          </p:spPr>
        </p:pic>
        <p:pic>
          <p:nvPicPr>
            <p:cNvPr id="401" name="Bild 46" descr="Bild 46"/>
            <p:cNvPicPr>
              <a:picLocks noChangeAspect="1"/>
            </p:cNvPicPr>
            <p:nvPr/>
          </p:nvPicPr>
          <p:blipFill>
            <a:blip r:embed="rId9">
              <a:extLst/>
            </a:blip>
            <a:stretch>
              <a:fillRect/>
            </a:stretch>
          </p:blipFill>
          <p:spPr>
            <a:xfrm>
              <a:off x="337134" y="408259"/>
              <a:ext cx="818058" cy="818057"/>
            </a:xfrm>
            <a:prstGeom prst="rect">
              <a:avLst/>
            </a:prstGeom>
            <a:ln w="12700" cap="flat">
              <a:noFill/>
              <a:miter lim="400000"/>
            </a:ln>
            <a:effectLst/>
          </p:spPr>
        </p:pic>
        <p:pic>
          <p:nvPicPr>
            <p:cNvPr id="402" name="Bild 47" descr="Bild 47"/>
            <p:cNvPicPr>
              <a:picLocks noChangeAspect="1"/>
            </p:cNvPicPr>
            <p:nvPr/>
          </p:nvPicPr>
          <p:blipFill>
            <a:blip r:embed="rId9">
              <a:extLst/>
            </a:blip>
            <a:stretch>
              <a:fillRect/>
            </a:stretch>
          </p:blipFill>
          <p:spPr>
            <a:xfrm>
              <a:off x="307470" y="1030727"/>
              <a:ext cx="818058" cy="818058"/>
            </a:xfrm>
            <a:prstGeom prst="rect">
              <a:avLst/>
            </a:prstGeom>
            <a:ln w="12700" cap="flat">
              <a:noFill/>
              <a:miter lim="400000"/>
            </a:ln>
            <a:effectLst/>
          </p:spPr>
        </p:pic>
        <p:pic>
          <p:nvPicPr>
            <p:cNvPr id="403" name="Bild 50" descr="Bild 50"/>
            <p:cNvPicPr>
              <a:picLocks noChangeAspect="1"/>
            </p:cNvPicPr>
            <p:nvPr/>
          </p:nvPicPr>
          <p:blipFill>
            <a:blip r:embed="rId3">
              <a:extLst/>
            </a:blip>
            <a:stretch>
              <a:fillRect/>
            </a:stretch>
          </p:blipFill>
          <p:spPr>
            <a:xfrm>
              <a:off x="1471032" y="1469492"/>
              <a:ext cx="818059" cy="818058"/>
            </a:xfrm>
            <a:prstGeom prst="rect">
              <a:avLst/>
            </a:prstGeom>
            <a:ln w="12700" cap="flat">
              <a:noFill/>
              <a:miter lim="400000"/>
            </a:ln>
            <a:effectLst/>
          </p:spPr>
        </p:pic>
        <p:pic>
          <p:nvPicPr>
            <p:cNvPr id="404" name="Bild 51" descr="Bild 51"/>
            <p:cNvPicPr>
              <a:picLocks noChangeAspect="1"/>
            </p:cNvPicPr>
            <p:nvPr/>
          </p:nvPicPr>
          <p:blipFill>
            <a:blip r:embed="rId4">
              <a:extLst/>
            </a:blip>
            <a:stretch>
              <a:fillRect/>
            </a:stretch>
          </p:blipFill>
          <p:spPr>
            <a:xfrm>
              <a:off x="1801862" y="1290704"/>
              <a:ext cx="818059" cy="818058"/>
            </a:xfrm>
            <a:prstGeom prst="rect">
              <a:avLst/>
            </a:prstGeom>
            <a:ln w="12700" cap="flat">
              <a:noFill/>
              <a:miter lim="400000"/>
            </a:ln>
            <a:effectLst/>
          </p:spPr>
        </p:pic>
        <p:sp>
          <p:nvSpPr>
            <p:cNvPr id="405" name="Textfeld 55"/>
            <p:cNvSpPr txBox="1"/>
            <p:nvPr/>
          </p:nvSpPr>
          <p:spPr>
            <a:xfrm>
              <a:off x="252093" y="102589"/>
              <a:ext cx="2306763"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lnSpc>
                  <a:spcPct val="90000"/>
                </a:lnSpc>
                <a:defRPr b="1">
                  <a:latin typeface="Tahoma"/>
                  <a:ea typeface="Tahoma"/>
                  <a:cs typeface="Tahoma"/>
                  <a:sym typeface="Tahoma"/>
                </a:defRPr>
              </a:lvl1pPr>
            </a:lstStyle>
            <a:p>
              <a:pPr/>
              <a:r>
                <a:t>Mobile.de Listings</a:t>
              </a:r>
            </a:p>
          </p:txBody>
        </p:sp>
        <p:sp>
          <p:nvSpPr>
            <p:cNvPr id="406" name="Rechteck 56"/>
            <p:cNvSpPr/>
            <p:nvPr/>
          </p:nvSpPr>
          <p:spPr>
            <a:xfrm>
              <a:off x="0" y="0"/>
              <a:ext cx="2864980" cy="2208734"/>
            </a:xfrm>
            <a:prstGeom prst="rect">
              <a:avLst/>
            </a:prstGeom>
            <a:noFill/>
            <a:ln w="31750" cap="flat">
              <a:solidFill>
                <a:schemeClr val="accent2"/>
              </a:solidFill>
              <a:prstDash val="dash"/>
              <a:round/>
            </a:ln>
            <a:effectLst/>
          </p:spPr>
          <p:txBody>
            <a:bodyPr wrap="square" lIns="107999" tIns="107999" rIns="107999" bIns="107999" numCol="1" anchor="ctr">
              <a:normAutofit fontScale="100000" lnSpcReduction="0"/>
            </a:bodyPr>
            <a:lstStyle/>
            <a:p>
              <a:pPr algn="ctr">
                <a:defRPr sz="900"/>
              </a:pPr>
            </a:p>
          </p:txBody>
        </p:sp>
      </p:grpSp>
      <p:sp>
        <p:nvSpPr>
          <p:cNvPr id="408" name="Pfeil nach rechts 57"/>
          <p:cNvSpPr/>
          <p:nvPr/>
        </p:nvSpPr>
        <p:spPr>
          <a:xfrm rot="1485633">
            <a:off x="4316815" y="1934591"/>
            <a:ext cx="1539903" cy="314191"/>
          </a:xfrm>
          <a:prstGeom prst="rightArrow">
            <a:avLst>
              <a:gd name="adj1" fmla="val 50000"/>
              <a:gd name="adj2" fmla="val 50000"/>
            </a:avLst>
          </a:prstGeom>
          <a:solidFill>
            <a:srgbClr val="52AE49"/>
          </a:solidFill>
          <a:ln w="12700">
            <a:miter lim="400000"/>
          </a:ln>
        </p:spPr>
        <p:txBody>
          <a:bodyPr lIns="107999" tIns="107999" rIns="107999" bIns="107999" anchor="ctr">
            <a:normAutofit fontScale="100000" lnSpcReduction="0"/>
          </a:bodyPr>
          <a:lstStyle/>
          <a:p>
            <a:pPr algn="ctr">
              <a:lnSpc>
                <a:spcPct val="80000"/>
              </a:lnSpc>
              <a:spcBef>
                <a:spcPts val="200"/>
              </a:spcBef>
              <a:defRPr sz="900">
                <a:latin typeface="Tahoma"/>
                <a:ea typeface="Tahoma"/>
                <a:cs typeface="Tahoma"/>
                <a:sym typeface="Tahoma"/>
              </a:defRPr>
            </a:pPr>
          </a:p>
        </p:txBody>
      </p:sp>
      <p:sp>
        <p:nvSpPr>
          <p:cNvPr id="409" name="Pfeil nach rechts 58"/>
          <p:cNvSpPr/>
          <p:nvPr/>
        </p:nvSpPr>
        <p:spPr>
          <a:xfrm rot="19245883">
            <a:off x="4314590" y="3717371"/>
            <a:ext cx="1471212" cy="345463"/>
          </a:xfrm>
          <a:prstGeom prst="rightArrow">
            <a:avLst>
              <a:gd name="adj1" fmla="val 50000"/>
              <a:gd name="adj2" fmla="val 50000"/>
            </a:avLst>
          </a:prstGeom>
          <a:solidFill>
            <a:srgbClr val="52AE49"/>
          </a:solidFill>
          <a:ln w="12700">
            <a:miter lim="400000"/>
          </a:ln>
        </p:spPr>
        <p:txBody>
          <a:bodyPr lIns="107999" tIns="107999" rIns="107999" bIns="107999" anchor="ctr">
            <a:normAutofit fontScale="100000" lnSpcReduction="0"/>
          </a:bodyPr>
          <a:lstStyle/>
          <a:p>
            <a:pPr algn="ctr">
              <a:lnSpc>
                <a:spcPct val="80000"/>
              </a:lnSpc>
              <a:spcBef>
                <a:spcPts val="200"/>
              </a:spcBef>
              <a:defRPr sz="900">
                <a:latin typeface="Tahoma"/>
                <a:ea typeface="Tahoma"/>
                <a:cs typeface="Tahoma"/>
                <a:sym typeface="Tahoma"/>
              </a:defRPr>
            </a:pPr>
          </a:p>
        </p:txBody>
      </p:sp>
      <p:sp>
        <p:nvSpPr>
          <p:cNvPr id="410" name="Pfeil nach rechts 59"/>
          <p:cNvSpPr/>
          <p:nvPr/>
        </p:nvSpPr>
        <p:spPr>
          <a:xfrm>
            <a:off x="7726364" y="2950086"/>
            <a:ext cx="907589" cy="347664"/>
          </a:xfrm>
          <a:prstGeom prst="rightArrow">
            <a:avLst>
              <a:gd name="adj1" fmla="val 50000"/>
              <a:gd name="adj2" fmla="val 50000"/>
            </a:avLst>
          </a:prstGeom>
          <a:solidFill>
            <a:srgbClr val="52AE49"/>
          </a:solidFill>
          <a:ln w="12700">
            <a:miter lim="400000"/>
          </a:ln>
        </p:spPr>
        <p:txBody>
          <a:bodyPr lIns="107999" tIns="107999" rIns="107999" bIns="107999" anchor="ctr">
            <a:normAutofit fontScale="100000" lnSpcReduction="0"/>
          </a:bodyPr>
          <a:lstStyle/>
          <a:p>
            <a:pPr algn="ctr">
              <a:lnSpc>
                <a:spcPct val="80000"/>
              </a:lnSpc>
              <a:spcBef>
                <a:spcPts val="200"/>
              </a:spcBef>
              <a:defRPr sz="900">
                <a:latin typeface="Tahoma"/>
                <a:ea typeface="Tahoma"/>
                <a:cs typeface="Tahoma"/>
                <a:sym typeface="Tahoma"/>
              </a:defRPr>
            </a:pPr>
          </a:p>
        </p:txBody>
      </p:sp>
      <p:sp>
        <p:nvSpPr>
          <p:cNvPr id="411" name="Textfeld 60"/>
          <p:cNvSpPr txBox="1"/>
          <p:nvPr/>
        </p:nvSpPr>
        <p:spPr>
          <a:xfrm>
            <a:off x="8586723" y="2320693"/>
            <a:ext cx="480987" cy="307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1400">
                <a:solidFill>
                  <a:srgbClr val="000000"/>
                </a:solidFill>
                <a:latin typeface="Tahoma"/>
                <a:ea typeface="Tahoma"/>
                <a:cs typeface="Tahoma"/>
                <a:sym typeface="Tahoma"/>
              </a:defRPr>
            </a:lvl1pPr>
          </a:lstStyle>
          <a:p>
            <a:pPr/>
            <a:r>
              <a:t>1:</a:t>
            </a:r>
          </a:p>
        </p:txBody>
      </p:sp>
      <p:sp>
        <p:nvSpPr>
          <p:cNvPr id="412" name="Textfeld 61"/>
          <p:cNvSpPr txBox="1"/>
          <p:nvPr/>
        </p:nvSpPr>
        <p:spPr>
          <a:xfrm>
            <a:off x="8586723" y="2637449"/>
            <a:ext cx="480987" cy="307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1400">
                <a:solidFill>
                  <a:srgbClr val="000000"/>
                </a:solidFill>
                <a:latin typeface="Tahoma"/>
                <a:ea typeface="Tahoma"/>
                <a:cs typeface="Tahoma"/>
                <a:sym typeface="Tahoma"/>
              </a:defRPr>
            </a:lvl1pPr>
          </a:lstStyle>
          <a:p>
            <a:pPr/>
            <a:r>
              <a:t>2:</a:t>
            </a:r>
          </a:p>
        </p:txBody>
      </p:sp>
      <p:sp>
        <p:nvSpPr>
          <p:cNvPr id="413" name="Textfeld 62"/>
          <p:cNvSpPr txBox="1"/>
          <p:nvPr/>
        </p:nvSpPr>
        <p:spPr>
          <a:xfrm>
            <a:off x="8586723" y="3370098"/>
            <a:ext cx="480987" cy="307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1400">
                <a:solidFill>
                  <a:srgbClr val="000000"/>
                </a:solidFill>
                <a:latin typeface="Tahoma"/>
                <a:ea typeface="Tahoma"/>
                <a:cs typeface="Tahoma"/>
                <a:sym typeface="Tahoma"/>
              </a:defRPr>
            </a:lvl1pPr>
          </a:lstStyle>
          <a:p>
            <a:pPr/>
            <a:r>
              <a:t>4:</a:t>
            </a:r>
          </a:p>
        </p:txBody>
      </p:sp>
      <p:sp>
        <p:nvSpPr>
          <p:cNvPr id="414" name="Textfeld 63"/>
          <p:cNvSpPr txBox="1"/>
          <p:nvPr/>
        </p:nvSpPr>
        <p:spPr>
          <a:xfrm>
            <a:off x="8586723" y="3009600"/>
            <a:ext cx="480987" cy="307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1400">
                <a:solidFill>
                  <a:srgbClr val="000000"/>
                </a:solidFill>
                <a:latin typeface="Tahoma"/>
                <a:ea typeface="Tahoma"/>
                <a:cs typeface="Tahoma"/>
                <a:sym typeface="Tahoma"/>
              </a:defRPr>
            </a:lvl1pPr>
          </a:lstStyle>
          <a:p>
            <a:pPr/>
            <a:r>
              <a:t>3:</a:t>
            </a:r>
          </a:p>
        </p:txBody>
      </p:sp>
      <p:sp>
        <p:nvSpPr>
          <p:cNvPr id="415" name="Textfeld 64"/>
          <p:cNvSpPr txBox="1"/>
          <p:nvPr/>
        </p:nvSpPr>
        <p:spPr>
          <a:xfrm>
            <a:off x="8586723" y="3735189"/>
            <a:ext cx="480987" cy="307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1400">
                <a:solidFill>
                  <a:srgbClr val="000000"/>
                </a:solidFill>
                <a:latin typeface="Tahoma"/>
                <a:ea typeface="Tahoma"/>
                <a:cs typeface="Tahoma"/>
                <a:sym typeface="Tahoma"/>
              </a:defRPr>
            </a:lvl1pPr>
          </a:lstStyle>
          <a:p>
            <a:pPr/>
            <a:r>
              <a:t>5:</a:t>
            </a:r>
          </a:p>
        </p:txBody>
      </p:sp>
      <p:sp>
        <p:nvSpPr>
          <p:cNvPr id="416" name="Textfeld 65"/>
          <p:cNvSpPr txBox="1"/>
          <p:nvPr/>
        </p:nvSpPr>
        <p:spPr>
          <a:xfrm>
            <a:off x="8264431" y="1481823"/>
            <a:ext cx="1951979" cy="11226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lnSpc>
                <a:spcPct val="90000"/>
              </a:lnSpc>
              <a:defRPr b="1" sz="2400">
                <a:solidFill>
                  <a:srgbClr val="000000"/>
                </a:solidFill>
                <a:latin typeface="Lato"/>
                <a:ea typeface="Lato"/>
                <a:cs typeface="Lato"/>
                <a:sym typeface="Lato"/>
              </a:defRPr>
            </a:pPr>
            <a:r>
              <a:t>Personalized</a:t>
            </a:r>
          </a:p>
          <a:p>
            <a:pPr algn="ctr">
              <a:lnSpc>
                <a:spcPct val="90000"/>
              </a:lnSpc>
              <a:defRPr b="1" sz="2400">
                <a:solidFill>
                  <a:srgbClr val="000000"/>
                </a:solidFill>
                <a:latin typeface="Lato"/>
                <a:ea typeface="Lato"/>
                <a:cs typeface="Lato"/>
                <a:sym typeface="Lato"/>
              </a:defRPr>
            </a:pPr>
            <a:r>
              <a:t>Ranking</a:t>
            </a:r>
          </a:p>
        </p:txBody>
      </p:sp>
      <p:sp>
        <p:nvSpPr>
          <p:cNvPr id="417" name="Textfeld 66"/>
          <p:cNvSpPr txBox="1"/>
          <p:nvPr/>
        </p:nvSpPr>
        <p:spPr>
          <a:xfrm>
            <a:off x="6693999" y="4650394"/>
            <a:ext cx="4518946" cy="13716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i="1" sz="2500">
                <a:solidFill>
                  <a:srgbClr val="000000"/>
                </a:solidFill>
                <a:latin typeface="Lato"/>
                <a:ea typeface="Lato"/>
                <a:cs typeface="Lato"/>
                <a:sym typeface="Lato"/>
              </a:defRPr>
            </a:pPr>
            <a:r>
              <a:t>„</a:t>
            </a:r>
            <a:r>
              <a:rPr sz="3000"/>
              <a:t>Which car would the user </a:t>
            </a:r>
            <a:r>
              <a:rPr b="1" sz="3000"/>
              <a:t>most likely </a:t>
            </a:r>
            <a:r>
              <a:rPr sz="3000"/>
              <a:t>consider next?“</a:t>
            </a:r>
          </a:p>
        </p:txBody>
      </p:sp>
      <p:pic>
        <p:nvPicPr>
          <p:cNvPr id="418" name="Bild 67" descr="Bild 67"/>
          <p:cNvPicPr>
            <a:picLocks noChangeAspect="1"/>
          </p:cNvPicPr>
          <p:nvPr/>
        </p:nvPicPr>
        <p:blipFill>
          <a:blip r:embed="rId9">
            <a:extLst/>
          </a:blip>
          <a:stretch>
            <a:fillRect/>
          </a:stretch>
        </p:blipFill>
        <p:spPr>
          <a:xfrm>
            <a:off x="8877038" y="2444874"/>
            <a:ext cx="920713" cy="920714"/>
          </a:xfrm>
          <a:prstGeom prst="rect">
            <a:avLst/>
          </a:prstGeom>
          <a:ln w="12700">
            <a:miter lim="400000"/>
          </a:ln>
        </p:spPr>
      </p:pic>
      <p:sp>
        <p:nvSpPr>
          <p:cNvPr id="419" name="TextBox 46"/>
          <p:cNvSpPr txBox="1"/>
          <p:nvPr/>
        </p:nvSpPr>
        <p:spPr>
          <a:xfrm>
            <a:off x="4438937" y="1336543"/>
            <a:ext cx="1876093" cy="50165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1400">
                <a:solidFill>
                  <a:srgbClr val="000000"/>
                </a:solidFill>
                <a:latin typeface="Tahoma"/>
                <a:ea typeface="Tahoma"/>
                <a:cs typeface="Tahoma"/>
                <a:sym typeface="Tahoma"/>
              </a:defRPr>
            </a:lvl1pPr>
          </a:lstStyle>
          <a:p>
            <a:pPr/>
            <a:r>
              <a:t>User Preferences Abstraction</a:t>
            </a:r>
          </a:p>
        </p:txBody>
      </p:sp>
      <p:sp>
        <p:nvSpPr>
          <p:cNvPr id="420" name="TextBox 47"/>
          <p:cNvSpPr txBox="1"/>
          <p:nvPr/>
        </p:nvSpPr>
        <p:spPr>
          <a:xfrm>
            <a:off x="4739562" y="4057732"/>
            <a:ext cx="1876094" cy="307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1400">
                <a:solidFill>
                  <a:srgbClr val="000000"/>
                </a:solidFill>
                <a:latin typeface="Tahoma"/>
                <a:ea typeface="Tahoma"/>
                <a:cs typeface="Tahoma"/>
                <a:sym typeface="Tahoma"/>
              </a:defRPr>
            </a:lvl1pPr>
          </a:lstStyle>
          <a:p>
            <a:pPr/>
            <a:r>
              <a:t>Item Abstraction</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mobile_B2C_16_9_basics_Master">
  <a:themeElements>
    <a:clrScheme name="mobile_B2C_16_9_basics_Master">
      <a:dk1>
        <a:srgbClr val="2D2D2D"/>
      </a:dk1>
      <a:lt1>
        <a:srgbClr val="FFFFFF"/>
      </a:lt1>
      <a:dk2>
        <a:srgbClr val="A7A7A7"/>
      </a:dk2>
      <a:lt2>
        <a:srgbClr val="535353"/>
      </a:lt2>
      <a:accent1>
        <a:srgbClr val="FF6600"/>
      </a:accent1>
      <a:accent2>
        <a:srgbClr val="FF8B3D"/>
      </a:accent2>
      <a:accent3>
        <a:srgbClr val="FFA366"/>
      </a:accent3>
      <a:accent4>
        <a:srgbClr val="2D2D2D"/>
      </a:accent4>
      <a:accent5>
        <a:srgbClr val="6E6E6E"/>
      </a:accent5>
      <a:accent6>
        <a:srgbClr val="969696"/>
      </a:accent6>
      <a:hlink>
        <a:srgbClr val="0000FF"/>
      </a:hlink>
      <a:folHlink>
        <a:srgbClr val="FF00FF"/>
      </a:folHlink>
    </a:clrScheme>
    <a:fontScheme name="mobile_B2C_16_9_basics_Master">
      <a:majorFont>
        <a:latin typeface="Calibri"/>
        <a:ea typeface="Calibri"/>
        <a:cs typeface="Calibri"/>
      </a:majorFont>
      <a:minorFont>
        <a:latin typeface="Helvetica"/>
        <a:ea typeface="Helvetica"/>
        <a:cs typeface="Helvetica"/>
      </a:minorFont>
    </a:fontScheme>
    <a:fmtScheme name="mobile_B2C_16_9_basics_Mast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107999" tIns="107999" rIns="107999" bIns="107999" numCol="1" spcCol="38100" rtlCol="0" anchor="ctr" upright="0">
        <a:normAutofit fontScale="100000" lnSpcReduction="0"/>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mobile_B2C_16_9_basics_Master">
  <a:themeElements>
    <a:clrScheme name="mobile_B2C_16_9_basics_Master">
      <a:dk1>
        <a:srgbClr val="000000"/>
      </a:dk1>
      <a:lt1>
        <a:srgbClr val="FFFFFF"/>
      </a:lt1>
      <a:dk2>
        <a:srgbClr val="A7A7A7"/>
      </a:dk2>
      <a:lt2>
        <a:srgbClr val="535353"/>
      </a:lt2>
      <a:accent1>
        <a:srgbClr val="FF6600"/>
      </a:accent1>
      <a:accent2>
        <a:srgbClr val="FF8B3D"/>
      </a:accent2>
      <a:accent3>
        <a:srgbClr val="FFA366"/>
      </a:accent3>
      <a:accent4>
        <a:srgbClr val="2D2D2D"/>
      </a:accent4>
      <a:accent5>
        <a:srgbClr val="6E6E6E"/>
      </a:accent5>
      <a:accent6>
        <a:srgbClr val="969696"/>
      </a:accent6>
      <a:hlink>
        <a:srgbClr val="0000FF"/>
      </a:hlink>
      <a:folHlink>
        <a:srgbClr val="FF00FF"/>
      </a:folHlink>
    </a:clrScheme>
    <a:fontScheme name="mobile_B2C_16_9_basics_Master">
      <a:majorFont>
        <a:latin typeface="Calibri"/>
        <a:ea typeface="Calibri"/>
        <a:cs typeface="Calibri"/>
      </a:majorFont>
      <a:minorFont>
        <a:latin typeface="Helvetica"/>
        <a:ea typeface="Helvetica"/>
        <a:cs typeface="Helvetica"/>
      </a:minorFont>
    </a:fontScheme>
    <a:fmtScheme name="mobile_B2C_16_9_basics_Mast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107999" tIns="107999" rIns="107999" bIns="107999" numCol="1" spcCol="38100" rtlCol="0" anchor="ctr" upright="0">
        <a:normAutofit fontScale="100000" lnSpcReduction="0"/>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