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sldIdLst>
    <p:sldId id="272" r:id="rId2"/>
    <p:sldId id="655" r:id="rId3"/>
    <p:sldId id="600" r:id="rId4"/>
    <p:sldId id="483" r:id="rId5"/>
    <p:sldId id="490" r:id="rId6"/>
    <p:sldId id="411" r:id="rId7"/>
    <p:sldId id="476" r:id="rId8"/>
    <p:sldId id="593" r:id="rId9"/>
    <p:sldId id="597" r:id="rId10"/>
    <p:sldId id="599" r:id="rId11"/>
    <p:sldId id="598" r:id="rId12"/>
    <p:sldId id="601" r:id="rId13"/>
    <p:sldId id="497" r:id="rId14"/>
    <p:sldId id="609" r:id="rId15"/>
    <p:sldId id="610" r:id="rId16"/>
    <p:sldId id="632" r:id="rId17"/>
    <p:sldId id="606" r:id="rId18"/>
    <p:sldId id="616" r:id="rId19"/>
    <p:sldId id="617" r:id="rId20"/>
    <p:sldId id="646" r:id="rId21"/>
    <p:sldId id="592" r:id="rId22"/>
    <p:sldId id="619" r:id="rId23"/>
    <p:sldId id="681" r:id="rId24"/>
    <p:sldId id="623" r:id="rId25"/>
    <p:sldId id="624" r:id="rId26"/>
    <p:sldId id="626" r:id="rId27"/>
    <p:sldId id="668" r:id="rId28"/>
    <p:sldId id="676" r:id="rId29"/>
    <p:sldId id="677" r:id="rId30"/>
    <p:sldId id="670" r:id="rId31"/>
    <p:sldId id="656" r:id="rId32"/>
    <p:sldId id="657" r:id="rId33"/>
    <p:sldId id="658" r:id="rId34"/>
    <p:sldId id="661" r:id="rId35"/>
    <p:sldId id="662" r:id="rId36"/>
    <p:sldId id="663" r:id="rId37"/>
    <p:sldId id="666" r:id="rId38"/>
    <p:sldId id="667" r:id="rId39"/>
    <p:sldId id="664" r:id="rId40"/>
    <p:sldId id="665" r:id="rId41"/>
    <p:sldId id="576" r:id="rId42"/>
    <p:sldId id="589" r:id="rId43"/>
    <p:sldId id="519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Segoe UI Light" panose="020B0502040204020203" pitchFamily="34" charset="0"/>
      <p:regular r:id="rId54"/>
      <p:italic r:id="rId55"/>
    </p:embeddedFont>
    <p:embeddedFont>
      <p:font typeface="Segoe UI Semilight" panose="020B0402040204020203" pitchFamily="34" charset="0"/>
      <p:regular r:id="rId56"/>
      <p: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CCF"/>
    <a:srgbClr val="556E6F"/>
    <a:srgbClr val="548486"/>
    <a:srgbClr val="AECBCC"/>
    <a:srgbClr val="CAD9DF"/>
    <a:srgbClr val="497273"/>
    <a:srgbClr val="7CABAC"/>
    <a:srgbClr val="6EA8B3"/>
    <a:srgbClr val="85B1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7" autoAdjust="0"/>
    <p:restoredTop sz="95501" autoAdjust="0"/>
  </p:normalViewPr>
  <p:slideViewPr>
    <p:cSldViewPr snapToGrid="0">
      <p:cViewPr varScale="1">
        <p:scale>
          <a:sx n="100" d="100"/>
          <a:sy n="100" d="100"/>
        </p:scale>
        <p:origin x="63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110A-4E3B-4A8E-8787-C829840F3EF1}" type="datetimeFigureOut">
              <a:rPr lang="id-ID" smtClean="0"/>
              <a:t>27/06/2019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ABBD-5B74-40BE-9196-802D2FD825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858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Sub-second latency</a:t>
            </a:r>
          </a:p>
          <a:p>
            <a:r>
              <a:rPr lang="en-US" altLang="zh-CN" dirty="0"/>
              <a:t>Peak throughput:</a:t>
            </a:r>
            <a:r>
              <a:rPr lang="zh-CN" altLang="en-US" dirty="0"/>
              <a:t> </a:t>
            </a:r>
            <a:r>
              <a:rPr lang="en-US" altLang="zh-CN" dirty="0"/>
              <a:t>1.7B</a:t>
            </a:r>
            <a:r>
              <a:rPr lang="zh-CN" altLang="en-US" dirty="0"/>
              <a:t> </a:t>
            </a:r>
            <a:r>
              <a:rPr lang="en-US" altLang="zh-CN" dirty="0"/>
              <a:t>Event/s</a:t>
            </a:r>
          </a:p>
          <a:p>
            <a:r>
              <a:rPr lang="en-US" dirty="0"/>
              <a:t>Largest Batch Job Input size: </a:t>
            </a:r>
            <a:r>
              <a:rPr lang="en-US" altLang="zh-CN" dirty="0"/>
              <a:t>100TB</a:t>
            </a:r>
          </a:p>
          <a:p>
            <a:r>
              <a:rPr lang="en-US" altLang="zh-CN" dirty="0" err="1"/>
              <a:t>Flink</a:t>
            </a:r>
            <a:r>
              <a:rPr lang="en-US" altLang="zh-CN" dirty="0"/>
              <a:t> cluster size: 10K</a:t>
            </a:r>
          </a:p>
          <a:p>
            <a:r>
              <a:rPr lang="en-US" altLang="zh-CN" dirty="0" err="1"/>
              <a:t>Flink</a:t>
            </a:r>
            <a:r>
              <a:rPr lang="zh-CN" altLang="en-US" dirty="0"/>
              <a:t> </a:t>
            </a:r>
            <a:r>
              <a:rPr lang="en-US" altLang="zh-CN" dirty="0"/>
              <a:t>jobs: 10K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97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Sub-second latency</a:t>
            </a:r>
          </a:p>
          <a:p>
            <a:r>
              <a:rPr lang="en-US" altLang="zh-CN" dirty="0"/>
              <a:t>Peak throughput:</a:t>
            </a:r>
            <a:r>
              <a:rPr lang="zh-CN" altLang="en-US" dirty="0"/>
              <a:t> </a:t>
            </a:r>
            <a:r>
              <a:rPr lang="en-US" altLang="zh-CN" dirty="0"/>
              <a:t>1.7B</a:t>
            </a:r>
            <a:r>
              <a:rPr lang="zh-CN" altLang="en-US" dirty="0"/>
              <a:t> </a:t>
            </a:r>
            <a:r>
              <a:rPr lang="en-US" altLang="zh-CN" dirty="0"/>
              <a:t>Event/s</a:t>
            </a:r>
          </a:p>
          <a:p>
            <a:r>
              <a:rPr lang="en-US" dirty="0"/>
              <a:t>Largest Batch Job Input size: </a:t>
            </a:r>
            <a:r>
              <a:rPr lang="en-US" altLang="zh-CN" dirty="0"/>
              <a:t>100TB</a:t>
            </a:r>
          </a:p>
          <a:p>
            <a:r>
              <a:rPr lang="en-US" altLang="zh-CN" dirty="0" err="1"/>
              <a:t>Flink</a:t>
            </a:r>
            <a:r>
              <a:rPr lang="en-US" altLang="zh-CN" dirty="0"/>
              <a:t> cluster size: 10K</a:t>
            </a:r>
          </a:p>
          <a:p>
            <a:r>
              <a:rPr lang="en-US" altLang="zh-CN" dirty="0" err="1"/>
              <a:t>Flink</a:t>
            </a:r>
            <a:r>
              <a:rPr lang="zh-CN" altLang="en-US" dirty="0"/>
              <a:t> </a:t>
            </a:r>
            <a:r>
              <a:rPr lang="en-US" altLang="zh-CN" dirty="0"/>
              <a:t>jobs: 10K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641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Time in data stream must be quasi monotonous to produce time progress (watermarks)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Always have close-to-latest incremental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Resource requirements change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Recovery must catch up very fast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00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Time in data stream must be quasi monotonous to produce time progress (watermarks)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Always have close-to-latest incremental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Resource requirements change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Recovery must catch up very fast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961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Order of time in data does not matter (parallel unordered reads)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Bulk operations (2 phase hash/sort)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Longer time for recovery (no low latency SLA)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Resource requirements change fast throughout the execution of a single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ABBD-5B74-40BE-9196-802D2FD825F4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3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7FA247-99B5-4ADB-813E-965729C5E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3762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7FA247-99B5-4ADB-813E-965729C5E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413313-17A3-4521-9D8C-4BDA408ECD66}"/>
              </a:ext>
            </a:extLst>
          </p:cNvPr>
          <p:cNvSpPr/>
          <p:nvPr userDrawn="1"/>
        </p:nvSpPr>
        <p:spPr>
          <a:xfrm>
            <a:off x="7442200" y="0"/>
            <a:ext cx="4749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35AD01-44C0-4343-9177-08837812CC36}"/>
              </a:ext>
            </a:extLst>
          </p:cNvPr>
          <p:cNvSpPr/>
          <p:nvPr userDrawn="1"/>
        </p:nvSpPr>
        <p:spPr>
          <a:xfrm>
            <a:off x="0" y="0"/>
            <a:ext cx="12192000" cy="53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B05A90-C33E-4329-864E-6B67C04C1DC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6440" y="3054678"/>
            <a:ext cx="96830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Sub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74E466-694C-43FC-AEEE-4EDA6C4710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6440" y="2211200"/>
            <a:ext cx="9683046" cy="49244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FDDD00-3DEC-490E-A56B-B6A1D55C611E}"/>
              </a:ext>
            </a:extLst>
          </p:cNvPr>
          <p:cNvCxnSpPr/>
          <p:nvPr userDrawn="1"/>
        </p:nvCxnSpPr>
        <p:spPr>
          <a:xfrm>
            <a:off x="716440" y="2879160"/>
            <a:ext cx="145344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45602B7-7230-47F3-B221-8088DB5CE9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5942303"/>
            <a:ext cx="2336800" cy="6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8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4770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2D059C3-3C82-4D9D-97A4-A19D46166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524B3-EA7E-498A-B9FC-98DFFC5FF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4DC98-0C2A-4553-95A8-4C27837C7F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3" y="1609213"/>
            <a:ext cx="2674374" cy="2674374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01D46E9-F2B7-4AE5-94D8-725D173FD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0276" y="4748785"/>
            <a:ext cx="1071447" cy="677108"/>
          </a:xfrm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708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6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25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0" i="0" baseline="0" dirty="0">
              <a:latin typeface="Open Sans Semibold" panose="020B0706030804020204" pitchFamily="34" charset="0"/>
              <a:ea typeface="+mj-ea"/>
              <a:cs typeface="+mj-cs"/>
              <a:sym typeface="Open Sans Semibold" panose="020B07060308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253E4-F9FB-4E56-A4FE-15C044CC32CE}"/>
              </a:ext>
            </a:extLst>
          </p:cNvPr>
          <p:cNvCxnSpPr>
            <a:cxnSpLocks/>
          </p:cNvCxnSpPr>
          <p:nvPr userDrawn="1"/>
        </p:nvCxnSpPr>
        <p:spPr>
          <a:xfrm>
            <a:off x="656583" y="6435832"/>
            <a:ext cx="0" cy="2190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C402102-B92A-47CA-A71C-15D151A24773}"/>
              </a:ext>
            </a:extLst>
          </p:cNvPr>
          <p:cNvSpPr txBox="1">
            <a:spLocks/>
          </p:cNvSpPr>
          <p:nvPr userDrawn="1"/>
        </p:nvSpPr>
        <p:spPr>
          <a:xfrm>
            <a:off x="340519" y="6476120"/>
            <a:ext cx="21050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D5A19A-06B2-4215-BFC5-83356291DD65}" type="slidenum">
              <a:rPr lang="en-US" sz="9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ctr"/>
              <a:t>‹#›</a:t>
            </a:fld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D48CE2-D785-4FD2-8983-84505403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>
            <a:lvl1pPr>
              <a:lnSpc>
                <a:spcPct val="100000"/>
              </a:lnSpc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379E42D-5A34-4947-96C3-85BFA9D72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357327"/>
            <a:ext cx="11544300" cy="163121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9EE633F-1476-4A28-A77B-DC02917140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968948"/>
            <a:ext cx="11544300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527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lines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233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2D059C3-3C82-4D9D-97A4-A19D46166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0" i="0" baseline="0" dirty="0"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48CE2-D785-4FD2-8983-84505403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365125"/>
            <a:ext cx="11544300" cy="923330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EE633F-1476-4A28-A77B-DC02917140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1407530"/>
            <a:ext cx="11544300" cy="30777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6FF1EB-086E-43DA-88DA-ACACFDAA95B8}"/>
              </a:ext>
            </a:extLst>
          </p:cNvPr>
          <p:cNvCxnSpPr>
            <a:cxnSpLocks/>
          </p:cNvCxnSpPr>
          <p:nvPr userDrawn="1"/>
        </p:nvCxnSpPr>
        <p:spPr>
          <a:xfrm>
            <a:off x="656583" y="6435832"/>
            <a:ext cx="0" cy="2190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9083B82-F629-4A8E-8994-B930E401DBAC}"/>
              </a:ext>
            </a:extLst>
          </p:cNvPr>
          <p:cNvSpPr txBox="1">
            <a:spLocks/>
          </p:cNvSpPr>
          <p:nvPr userDrawn="1"/>
        </p:nvSpPr>
        <p:spPr>
          <a:xfrm>
            <a:off x="340519" y="6476120"/>
            <a:ext cx="21050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D5A19A-06B2-4215-BFC5-83356291DD65}" type="slidenum">
              <a:rPr lang="en-US" sz="9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ctr"/>
              <a:t>‹#›</a:t>
            </a:fld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379E42D-5A34-4947-96C3-85BFA9D72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834382"/>
            <a:ext cx="11544300" cy="1769715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28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sz="2000" dirty="0"/>
            </a:lvl4pPr>
          </a:lstStyle>
          <a:p>
            <a:pPr lvl="0">
              <a:spcAft>
                <a:spcPts val="1200"/>
              </a:spcAf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073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0" i="0" baseline="0" dirty="0">
              <a:latin typeface="Open Sans Semibold" panose="020B0706030804020204" pitchFamily="34" charset="0"/>
              <a:ea typeface="+mj-ea"/>
              <a:cs typeface="+mj-cs"/>
              <a:sym typeface="Open Sans Semibold" panose="020B07060308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48CE2-D785-4FD2-8983-84505403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61665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253E4-F9FB-4E56-A4FE-15C044CC32CE}"/>
              </a:ext>
            </a:extLst>
          </p:cNvPr>
          <p:cNvCxnSpPr>
            <a:cxnSpLocks/>
          </p:cNvCxnSpPr>
          <p:nvPr userDrawn="1"/>
        </p:nvCxnSpPr>
        <p:spPr>
          <a:xfrm>
            <a:off x="656583" y="6435832"/>
            <a:ext cx="0" cy="2190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C402102-B92A-47CA-A71C-15D151A24773}"/>
              </a:ext>
            </a:extLst>
          </p:cNvPr>
          <p:cNvSpPr txBox="1">
            <a:spLocks/>
          </p:cNvSpPr>
          <p:nvPr userDrawn="1"/>
        </p:nvSpPr>
        <p:spPr>
          <a:xfrm>
            <a:off x="340519" y="6476120"/>
            <a:ext cx="21050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D5A19A-06B2-4215-BFC5-83356291DD65}" type="slidenum">
              <a:rPr lang="en-US" sz="9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ctr"/>
              <a:t>‹#›</a:t>
            </a:fld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9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5280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2D059C3-3C82-4D9D-97A4-A19D46166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0" i="0" baseline="0" dirty="0"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48CE2-D785-4FD2-8983-84505403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61665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79E42D-5A34-4947-96C3-85BFA9D72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9944" y="4399295"/>
            <a:ext cx="3025932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EE633F-1476-4A28-A77B-DC02917140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923925"/>
            <a:ext cx="11544300" cy="30777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35939-CD00-4B16-8302-F471D8E9C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60254" y="2307849"/>
            <a:ext cx="1865313" cy="1865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AF16B0E-D741-4125-8E4E-96CE7BED0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630" y="2307849"/>
            <a:ext cx="1865313" cy="186531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245F721-6DC3-4A2F-9208-75016A6125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0320" y="4399295"/>
            <a:ext cx="3025932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89B247-631A-43A4-B6AD-FA13A80F47B8}"/>
              </a:ext>
            </a:extLst>
          </p:cNvPr>
          <p:cNvCxnSpPr>
            <a:cxnSpLocks/>
          </p:cNvCxnSpPr>
          <p:nvPr userDrawn="1"/>
        </p:nvCxnSpPr>
        <p:spPr>
          <a:xfrm>
            <a:off x="656583" y="6435832"/>
            <a:ext cx="0" cy="2190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9747742-DA8D-42FF-8B41-95BC5B140DB8}"/>
              </a:ext>
            </a:extLst>
          </p:cNvPr>
          <p:cNvSpPr txBox="1">
            <a:spLocks/>
          </p:cNvSpPr>
          <p:nvPr userDrawn="1"/>
        </p:nvSpPr>
        <p:spPr>
          <a:xfrm>
            <a:off x="340519" y="6476120"/>
            <a:ext cx="21050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d-ID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5D5A19A-06B2-4215-BFC5-83356291DD65}" type="slidenum">
              <a:rPr lang="en-US" sz="9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ctr"/>
              <a:t>‹#›</a:t>
            </a:fld>
            <a:endParaRPr lang="en-US" sz="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524B3-EA7E-498A-B9FC-98DFFC5FF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D48CE2-D785-4FD2-8983-84505403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92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5876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2D059C3-3C82-4D9D-97A4-A19D46166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524B3-EA7E-498A-B9FC-98DFFC5FF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48CE2-D785-4FD2-8983-84505403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090448"/>
            <a:ext cx="11544300" cy="677108"/>
          </a:xfrm>
        </p:spPr>
        <p:txBody>
          <a:bodyPr anchor="ctr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29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2D059C3-3C82-4D9D-97A4-A19D46166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10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2D059C3-3C82-4D9D-97A4-A19D46166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6459704-2190-4F47-AD75-E24F63030C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 dirty="0"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524B3-EA7E-498A-B9FC-98DFFC5FF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47056-8ACF-4FB2-A67B-2E858D822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200" y="1881885"/>
            <a:ext cx="5689600" cy="22644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C3AB6E-15BB-45F5-A25B-D88D792B7547}"/>
              </a:ext>
            </a:extLst>
          </p:cNvPr>
          <p:cNvCxnSpPr/>
          <p:nvPr userDrawn="1"/>
        </p:nvCxnSpPr>
        <p:spPr>
          <a:xfrm>
            <a:off x="3251200" y="4543137"/>
            <a:ext cx="568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A0FB54F-1E19-4EBB-A0C3-A592D7AFC9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325" y="4748785"/>
            <a:ext cx="439352" cy="276999"/>
          </a:xfrm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FFDDBA-92BF-4111-A32F-D5D4965281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01448" y="4748785"/>
            <a:ext cx="439352" cy="276999"/>
          </a:xfrm>
        </p:spPr>
        <p:txBody>
          <a:bodyPr wrap="none" lIns="0" tIns="0" rIns="0" bIns="0">
            <a:sp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12F9B5A-E9E4-47FA-9E06-B9B31E896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200" y="4748785"/>
            <a:ext cx="878840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54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852EAAE8-CCF3-4F96-9EDD-F18979507D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84470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think-cell Slide" r:id="rId16" imgW="347" imgH="348" progId="TCLayout.ActiveDocument.1">
                  <p:embed/>
                </p:oleObj>
              </mc:Choice>
              <mc:Fallback>
                <p:oleObj name="think-cell Slide" r:id="rId1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A2F4731-8C7A-4F17-A98B-01B40BA4B33F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latin typeface="Open Sans Semibold" panose="020B0706030804020204" pitchFamily="34" charset="0"/>
              <a:ea typeface="+mj-ea"/>
              <a:cs typeface="+mj-cs"/>
              <a:sym typeface="Open Sans Semibold" panose="020B07060308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5443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id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91BA3-019D-4D9A-9DC6-96C19E65F20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70" y="6326294"/>
            <a:ext cx="438150" cy="438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82597-6773-446E-ABF3-5B67E8EBC3F7}"/>
              </a:ext>
            </a:extLst>
          </p:cNvPr>
          <p:cNvSpPr/>
          <p:nvPr userDrawn="1"/>
        </p:nvSpPr>
        <p:spPr>
          <a:xfrm>
            <a:off x="0" y="0"/>
            <a:ext cx="121920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A420CA4-5303-4AC0-8115-6EF5ED840544}"/>
              </a:ext>
            </a:extLst>
          </p:cNvPr>
          <p:cNvSpPr txBox="1">
            <a:spLocks/>
          </p:cNvSpPr>
          <p:nvPr userDrawn="1"/>
        </p:nvSpPr>
        <p:spPr>
          <a:xfrm>
            <a:off x="787155" y="6460731"/>
            <a:ext cx="1035540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© 2019 </a:t>
            </a:r>
            <a:r>
              <a:rPr lang="en-US" sz="11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Ververica</a:t>
            </a:r>
            <a:endParaRPr lang="en-US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FFB246-15C6-440B-B6DF-8D3070DC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76" y="1176973"/>
            <a:ext cx="11133044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18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7" r:id="rId4"/>
    <p:sldLayoutId id="2147483686" r:id="rId5"/>
    <p:sldLayoutId id="2147483680" r:id="rId6"/>
    <p:sldLayoutId id="2147483688" r:id="rId7"/>
    <p:sldLayoutId id="2147483682" r:id="rId8"/>
    <p:sldLayoutId id="2147483683" r:id="rId9"/>
    <p:sldLayoutId id="2147483684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id-ID" sz="3200" b="0" kern="1200">
          <a:solidFill>
            <a:srgbClr val="548486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39846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Open Sans" panose="020B0606030504020204" pitchFamily="34" charset="0"/>
        <a:buChar char="–"/>
        <a:defRPr sz="2400" b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625475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SzPct val="75000"/>
        <a:buFont typeface="Arial" panose="020B0604020202020204" pitchFamily="34" charset="0"/>
        <a:buChar char="•"/>
        <a:tabLst>
          <a:tab pos="1663700" algn="l"/>
        </a:tabLst>
        <a:defRPr sz="2400" b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860425" indent="-2349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75000"/>
        <a:buFont typeface="Open Sans" panose="020B0606030504020204" pitchFamily="34" charset="0"/>
        <a:buChar char="–"/>
        <a:tabLst>
          <a:tab pos="860425" algn="l"/>
        </a:tabLst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wiki.apache.org/confluence/display/FLINK/FLIP-27%3A+Refactor+Source+Interfac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link.apache.org/poweredby.html" TargetMode="External"/><Relationship Id="rId13" Type="http://schemas.openxmlformats.org/officeDocument/2006/relationships/image" Target="../media/image15.tiff"/><Relationship Id="rId18" Type="http://schemas.openxmlformats.org/officeDocument/2006/relationships/image" Target="../media/image20.tiff"/><Relationship Id="rId26" Type="http://schemas.openxmlformats.org/officeDocument/2006/relationships/image" Target="../media/image28.tiff"/><Relationship Id="rId3" Type="http://schemas.openxmlformats.org/officeDocument/2006/relationships/tags" Target="../tags/tag24.xml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.emf"/><Relationship Id="rId12" Type="http://schemas.openxmlformats.org/officeDocument/2006/relationships/image" Target="../media/image14.tiff"/><Relationship Id="rId17" Type="http://schemas.openxmlformats.org/officeDocument/2006/relationships/image" Target="../media/image19.tiff"/><Relationship Id="rId25" Type="http://schemas.openxmlformats.org/officeDocument/2006/relationships/image" Target="../media/image27.tiff"/><Relationship Id="rId33" Type="http://schemas.openxmlformats.org/officeDocument/2006/relationships/image" Target="../media/image35.png"/><Relationship Id="rId2" Type="http://schemas.openxmlformats.org/officeDocument/2006/relationships/tags" Target="../tags/tag23.xml"/><Relationship Id="rId16" Type="http://schemas.openxmlformats.org/officeDocument/2006/relationships/image" Target="../media/image18.tiff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7.tiff"/><Relationship Id="rId23" Type="http://schemas.openxmlformats.org/officeDocument/2006/relationships/image" Target="../media/image25.tiff"/><Relationship Id="rId28" Type="http://schemas.openxmlformats.org/officeDocument/2006/relationships/image" Target="../media/image30.png"/><Relationship Id="rId10" Type="http://schemas.openxmlformats.org/officeDocument/2006/relationships/image" Target="../media/image12.tiff"/><Relationship Id="rId19" Type="http://schemas.openxmlformats.org/officeDocument/2006/relationships/image" Target="../media/image21.tiff"/><Relationship Id="rId31" Type="http://schemas.openxmlformats.org/officeDocument/2006/relationships/image" Target="../media/image3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sf-2019.flink-forward.org/speakers" TargetMode="External"/><Relationship Id="rId14" Type="http://schemas.openxmlformats.org/officeDocument/2006/relationships/image" Target="../media/image16.tiff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716440" y="3054678"/>
            <a:ext cx="9683046" cy="1000274"/>
          </a:xfrm>
        </p:spPr>
        <p:txBody>
          <a:bodyPr/>
          <a:lstStyle/>
          <a:p>
            <a:r>
              <a:rPr lang="en-US" dirty="0"/>
              <a:t>Stephan Ewen</a:t>
            </a:r>
          </a:p>
          <a:p>
            <a:r>
              <a:rPr lang="en-US" dirty="0"/>
              <a:t>Co-creator and PMC of Apache Flink</a:t>
            </a:r>
          </a:p>
          <a:p>
            <a:r>
              <a:rPr lang="en-US" dirty="0" err="1"/>
              <a:t>Ververica</a:t>
            </a:r>
            <a:r>
              <a:rPr lang="en-US" dirty="0"/>
              <a:t> (formerly </a:t>
            </a:r>
            <a:r>
              <a:rPr lang="en-US" dirty="0" err="1"/>
              <a:t>dataArtisans</a:t>
            </a:r>
            <a:r>
              <a:rPr lang="en-US" dirty="0"/>
              <a:t>, now part of Alibaba Group)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16440" y="1718759"/>
            <a:ext cx="9683046" cy="984885"/>
          </a:xfrm>
        </p:spPr>
        <p:txBody>
          <a:bodyPr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Towards Flink 2.0 –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Unifying the Batch and Streaming Stack</a:t>
            </a:r>
          </a:p>
        </p:txBody>
      </p:sp>
    </p:spTree>
    <p:extLst>
      <p:ext uri="{BB962C8B-B14F-4D97-AF65-F5344CB8AC3E}">
        <p14:creationId xmlns:p14="http://schemas.microsoft.com/office/powerpoint/2010/main" val="144743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Everything is a Stream</a:t>
            </a:r>
          </a:p>
        </p:txBody>
      </p:sp>
      <p:sp>
        <p:nvSpPr>
          <p:cNvPr id="63" name="Pfeil nach rechts 62"/>
          <p:cNvSpPr/>
          <p:nvPr/>
        </p:nvSpPr>
        <p:spPr>
          <a:xfrm>
            <a:off x="468464" y="2792104"/>
            <a:ext cx="4395635" cy="941696"/>
          </a:xfrm>
          <a:prstGeom prst="rightArrow">
            <a:avLst>
              <a:gd name="adj1" fmla="val 61478"/>
              <a:gd name="adj2" fmla="val 50000"/>
            </a:avLst>
          </a:prstGeom>
          <a:solidFill>
            <a:srgbClr val="85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Textfeld 74"/>
          <p:cNvSpPr txBox="1"/>
          <p:nvPr/>
        </p:nvSpPr>
        <p:spPr>
          <a:xfrm>
            <a:off x="2754830" y="1920532"/>
            <a:ext cx="624303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Stream of Requests/Responses to/from Services</a:t>
            </a:r>
          </a:p>
        </p:txBody>
      </p:sp>
      <p:sp>
        <p:nvSpPr>
          <p:cNvPr id="81" name="Abgerundetes Rechteck 80"/>
          <p:cNvSpPr/>
          <p:nvPr/>
        </p:nvSpPr>
        <p:spPr>
          <a:xfrm>
            <a:off x="5270344" y="2820321"/>
            <a:ext cx="1395784" cy="824580"/>
          </a:xfrm>
          <a:prstGeom prst="round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Service</a:t>
            </a:r>
          </a:p>
        </p:txBody>
      </p:sp>
      <p:sp>
        <p:nvSpPr>
          <p:cNvPr id="82" name="Flussdiagramm: Magnetplattenspeicher 81"/>
          <p:cNvSpPr/>
          <p:nvPr/>
        </p:nvSpPr>
        <p:spPr>
          <a:xfrm>
            <a:off x="5373472" y="3963973"/>
            <a:ext cx="1138048" cy="871192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DB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731817" y="5502344"/>
            <a:ext cx="4142463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  <a:sym typeface="Wingdings" panose="05000000000000000000" pitchFamily="2" charset="2"/>
              </a:rPr>
              <a:t> event sourcing architecture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5968747" y="3467101"/>
            <a:ext cx="0" cy="64770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42467" y="3035299"/>
            <a:ext cx="1097433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GET /a/b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848093" y="3035299"/>
            <a:ext cx="1205626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POST /b/c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3157160" y="3035299"/>
            <a:ext cx="1097433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PUT /e/f</a:t>
            </a:r>
          </a:p>
        </p:txBody>
      </p:sp>
      <p:sp>
        <p:nvSpPr>
          <p:cNvPr id="71" name="Pfeil nach rechts 70"/>
          <p:cNvSpPr/>
          <p:nvPr/>
        </p:nvSpPr>
        <p:spPr>
          <a:xfrm>
            <a:off x="7072373" y="2792104"/>
            <a:ext cx="4395635" cy="941696"/>
          </a:xfrm>
          <a:prstGeom prst="rightArrow">
            <a:avLst>
              <a:gd name="adj1" fmla="val 61478"/>
              <a:gd name="adj2" fmla="val 50000"/>
            </a:avLst>
          </a:prstGeom>
          <a:solidFill>
            <a:srgbClr val="85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Textfeld 71"/>
          <p:cNvSpPr txBox="1"/>
          <p:nvPr/>
        </p:nvSpPr>
        <p:spPr>
          <a:xfrm>
            <a:off x="7246377" y="3035299"/>
            <a:ext cx="616672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7967954" y="3035299"/>
            <a:ext cx="616672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404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8689532" y="3035299"/>
            <a:ext cx="616672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9409645" y="3035299"/>
            <a:ext cx="616672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200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0131222" y="3035299"/>
            <a:ext cx="616672" cy="444501"/>
          </a:xfrm>
          <a:prstGeom prst="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d-ID"/>
            </a:defPPr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403</a:t>
            </a:r>
          </a:p>
        </p:txBody>
      </p:sp>
    </p:spTree>
    <p:extLst>
      <p:ext uri="{BB962C8B-B14F-4D97-AF65-F5344CB8AC3E}">
        <p14:creationId xmlns:p14="http://schemas.microsoft.com/office/powerpoint/2010/main" val="297956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Everything is a Stream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3338404" y="2580121"/>
            <a:ext cx="4895233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Stream of Rows in a Table or in Files</a:t>
            </a:r>
          </a:p>
        </p:txBody>
      </p:sp>
      <p:grpSp>
        <p:nvGrpSpPr>
          <p:cNvPr id="113" name="Gruppieren 112"/>
          <p:cNvGrpSpPr/>
          <p:nvPr/>
        </p:nvGrpSpPr>
        <p:grpSpPr>
          <a:xfrm>
            <a:off x="675469" y="3039389"/>
            <a:ext cx="10891461" cy="1394675"/>
            <a:chOff x="425098" y="3148301"/>
            <a:chExt cx="10891461" cy="1394675"/>
          </a:xfrm>
        </p:grpSpPr>
        <p:sp>
          <p:nvSpPr>
            <p:cNvPr id="114" name="Pfeil nach rechts 113"/>
            <p:cNvSpPr/>
            <p:nvPr/>
          </p:nvSpPr>
          <p:spPr>
            <a:xfrm>
              <a:off x="425098" y="3148301"/>
              <a:ext cx="10891461" cy="1394675"/>
            </a:xfrm>
            <a:prstGeom prst="rightArrow">
              <a:avLst>
                <a:gd name="adj1" fmla="val 61478"/>
                <a:gd name="adj2" fmla="val 50000"/>
              </a:avLst>
            </a:prstGeom>
            <a:solidFill>
              <a:srgbClr val="85B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Gefaltete Ecke 114"/>
            <p:cNvSpPr/>
            <p:nvPr/>
          </p:nvSpPr>
          <p:spPr>
            <a:xfrm rot="10800000" flipH="1" flipV="1">
              <a:off x="1144329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12:00 am</a:t>
              </a:r>
            </a:p>
          </p:txBody>
        </p:sp>
        <p:sp>
          <p:nvSpPr>
            <p:cNvPr id="116" name="Gefaltete Ecke 115"/>
            <p:cNvSpPr/>
            <p:nvPr/>
          </p:nvSpPr>
          <p:spPr>
            <a:xfrm rot="10800000" flipH="1" flipV="1">
              <a:off x="2107239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1:00 am</a:t>
              </a:r>
            </a:p>
          </p:txBody>
        </p:sp>
        <p:sp>
          <p:nvSpPr>
            <p:cNvPr id="117" name="Gefaltete Ecke 116"/>
            <p:cNvSpPr/>
            <p:nvPr/>
          </p:nvSpPr>
          <p:spPr>
            <a:xfrm rot="10800000" flipH="1" flipV="1">
              <a:off x="3070147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2:00 am</a:t>
              </a:r>
            </a:p>
          </p:txBody>
        </p:sp>
        <p:sp>
          <p:nvSpPr>
            <p:cNvPr id="118" name="Gefaltete Ecke 117"/>
            <p:cNvSpPr/>
            <p:nvPr/>
          </p:nvSpPr>
          <p:spPr>
            <a:xfrm rot="10800000" flipH="1" flipV="1">
              <a:off x="5795302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11:00pm</a:t>
              </a:r>
            </a:p>
          </p:txBody>
        </p:sp>
        <p:sp>
          <p:nvSpPr>
            <p:cNvPr id="119" name="Gefaltete Ecke 118"/>
            <p:cNvSpPr/>
            <p:nvPr/>
          </p:nvSpPr>
          <p:spPr>
            <a:xfrm rot="10800000" flipH="1" flipV="1">
              <a:off x="6758210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12:00am</a:t>
              </a:r>
            </a:p>
          </p:txBody>
        </p:sp>
        <p:sp>
          <p:nvSpPr>
            <p:cNvPr id="120" name="Gefaltete Ecke 119"/>
            <p:cNvSpPr/>
            <p:nvPr/>
          </p:nvSpPr>
          <p:spPr>
            <a:xfrm rot="10800000" flipH="1" flipV="1">
              <a:off x="7721119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1:00am</a:t>
              </a:r>
            </a:p>
          </p:txBody>
        </p:sp>
        <p:sp>
          <p:nvSpPr>
            <p:cNvPr id="121" name="Gefaltete Ecke 120"/>
            <p:cNvSpPr/>
            <p:nvPr/>
          </p:nvSpPr>
          <p:spPr>
            <a:xfrm rot="10800000" flipH="1" flipV="1">
              <a:off x="4832393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10:00pm</a:t>
              </a:r>
            </a:p>
          </p:txBody>
        </p:sp>
        <p:sp>
          <p:nvSpPr>
            <p:cNvPr id="122" name="Gefaltete Ecke 121"/>
            <p:cNvSpPr/>
            <p:nvPr/>
          </p:nvSpPr>
          <p:spPr>
            <a:xfrm rot="10800000" flipH="1" flipV="1">
              <a:off x="8698367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2:00am</a:t>
              </a:r>
            </a:p>
          </p:txBody>
        </p:sp>
        <p:sp>
          <p:nvSpPr>
            <p:cNvPr id="123" name="Gefaltete Ecke 122"/>
            <p:cNvSpPr/>
            <p:nvPr/>
          </p:nvSpPr>
          <p:spPr>
            <a:xfrm rot="10800000" flipH="1" flipV="1">
              <a:off x="9661484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3:00am</a:t>
              </a: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4161741" y="3558937"/>
              <a:ext cx="454988" cy="48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79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A batch is a Bounded Stream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3338404" y="2580121"/>
            <a:ext cx="4895233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Stream of Rows in a Table or in Files</a:t>
            </a:r>
          </a:p>
        </p:txBody>
      </p:sp>
      <p:grpSp>
        <p:nvGrpSpPr>
          <p:cNvPr id="113" name="Gruppieren 112"/>
          <p:cNvGrpSpPr/>
          <p:nvPr/>
        </p:nvGrpSpPr>
        <p:grpSpPr>
          <a:xfrm>
            <a:off x="675469" y="3039389"/>
            <a:ext cx="10891461" cy="1394675"/>
            <a:chOff x="425098" y="3148301"/>
            <a:chExt cx="10891461" cy="1394675"/>
          </a:xfrm>
        </p:grpSpPr>
        <p:sp>
          <p:nvSpPr>
            <p:cNvPr id="114" name="Pfeil nach rechts 113"/>
            <p:cNvSpPr/>
            <p:nvPr/>
          </p:nvSpPr>
          <p:spPr>
            <a:xfrm>
              <a:off x="425098" y="3148301"/>
              <a:ext cx="10891461" cy="1394675"/>
            </a:xfrm>
            <a:prstGeom prst="rightArrow">
              <a:avLst>
                <a:gd name="adj1" fmla="val 61478"/>
                <a:gd name="adj2" fmla="val 50000"/>
              </a:avLst>
            </a:prstGeom>
            <a:solidFill>
              <a:srgbClr val="85B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Gefaltete Ecke 114"/>
            <p:cNvSpPr/>
            <p:nvPr/>
          </p:nvSpPr>
          <p:spPr>
            <a:xfrm rot="10800000" flipH="1" flipV="1">
              <a:off x="1144329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12:00 am</a:t>
              </a:r>
            </a:p>
          </p:txBody>
        </p:sp>
        <p:sp>
          <p:nvSpPr>
            <p:cNvPr id="116" name="Gefaltete Ecke 115"/>
            <p:cNvSpPr/>
            <p:nvPr/>
          </p:nvSpPr>
          <p:spPr>
            <a:xfrm rot="10800000" flipH="1" flipV="1">
              <a:off x="2107239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1:00 am</a:t>
              </a:r>
            </a:p>
          </p:txBody>
        </p:sp>
        <p:sp>
          <p:nvSpPr>
            <p:cNvPr id="117" name="Gefaltete Ecke 116"/>
            <p:cNvSpPr/>
            <p:nvPr/>
          </p:nvSpPr>
          <p:spPr>
            <a:xfrm rot="10800000" flipH="1" flipV="1">
              <a:off x="3070147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2:00 am</a:t>
              </a:r>
            </a:p>
          </p:txBody>
        </p:sp>
        <p:sp>
          <p:nvSpPr>
            <p:cNvPr id="118" name="Gefaltete Ecke 117"/>
            <p:cNvSpPr/>
            <p:nvPr/>
          </p:nvSpPr>
          <p:spPr>
            <a:xfrm rot="10800000" flipH="1" flipV="1">
              <a:off x="5795302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11:00pm</a:t>
              </a:r>
            </a:p>
          </p:txBody>
        </p:sp>
        <p:sp>
          <p:nvSpPr>
            <p:cNvPr id="119" name="Gefaltete Ecke 118"/>
            <p:cNvSpPr/>
            <p:nvPr/>
          </p:nvSpPr>
          <p:spPr>
            <a:xfrm rot="10800000" flipH="1" flipV="1">
              <a:off x="6758210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12:00am</a:t>
              </a:r>
            </a:p>
          </p:txBody>
        </p:sp>
        <p:sp>
          <p:nvSpPr>
            <p:cNvPr id="120" name="Gefaltete Ecke 119"/>
            <p:cNvSpPr/>
            <p:nvPr/>
          </p:nvSpPr>
          <p:spPr>
            <a:xfrm rot="10800000" flipH="1" flipV="1">
              <a:off x="7721119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1:00am</a:t>
              </a:r>
            </a:p>
          </p:txBody>
        </p:sp>
        <p:sp>
          <p:nvSpPr>
            <p:cNvPr id="121" name="Gefaltete Ecke 120"/>
            <p:cNvSpPr/>
            <p:nvPr/>
          </p:nvSpPr>
          <p:spPr>
            <a:xfrm rot="10800000" flipH="1" flipV="1">
              <a:off x="4832393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2016-3-11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10:00pm</a:t>
              </a:r>
            </a:p>
          </p:txBody>
        </p:sp>
        <p:sp>
          <p:nvSpPr>
            <p:cNvPr id="122" name="Gefaltete Ecke 121"/>
            <p:cNvSpPr/>
            <p:nvPr/>
          </p:nvSpPr>
          <p:spPr>
            <a:xfrm rot="10800000" flipH="1" flipV="1">
              <a:off x="8698367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2:00am</a:t>
              </a:r>
            </a:p>
          </p:txBody>
        </p:sp>
        <p:sp>
          <p:nvSpPr>
            <p:cNvPr id="123" name="Gefaltete Ecke 122"/>
            <p:cNvSpPr/>
            <p:nvPr/>
          </p:nvSpPr>
          <p:spPr>
            <a:xfrm rot="10800000" flipH="1" flipV="1">
              <a:off x="9661484" y="3469952"/>
              <a:ext cx="823000" cy="751373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 dirty="0">
                  <a:latin typeface="Segoe UI Light" panose="020B0502040204020203" pitchFamily="34" charset="0"/>
                </a:rPr>
                <a:t>2016-3-12</a:t>
              </a:r>
              <a:br>
                <a:rPr lang="en-US" sz="1100" dirty="0">
                  <a:latin typeface="Segoe UI Light" panose="020B0502040204020203" pitchFamily="34" charset="0"/>
                </a:rPr>
              </a:br>
              <a:r>
                <a:rPr lang="en-US" sz="1100" dirty="0">
                  <a:latin typeface="Segoe UI Light" panose="020B0502040204020203" pitchFamily="34" charset="0"/>
                </a:rPr>
                <a:t>3:00am</a:t>
              </a: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4161741" y="3558937"/>
              <a:ext cx="454988" cy="48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3" name="Rechteck 2"/>
          <p:cNvSpPr/>
          <p:nvPr/>
        </p:nvSpPr>
        <p:spPr>
          <a:xfrm>
            <a:off x="4996543" y="3167743"/>
            <a:ext cx="2928257" cy="10776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5962213" y="4982959"/>
            <a:ext cx="1100796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a batch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6491772" y="4379636"/>
            <a:ext cx="0" cy="529822"/>
          </a:xfrm>
          <a:prstGeom prst="straightConnector1">
            <a:avLst/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3870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Batch Processing is a special case of Stream Processing</a:t>
            </a:r>
          </a:p>
        </p:txBody>
      </p:sp>
      <p:pic>
        <p:nvPicPr>
          <p:cNvPr id="3" name="Picture 2" descr="https://flink.apache.org/img/blog/unified-batch-streaming-blink/bounded-unbounde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" y="2052886"/>
            <a:ext cx="10861718" cy="25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85336" y="1422714"/>
            <a:ext cx="4456138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A batch is just a bounded stream.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13882" y="5256600"/>
            <a:ext cx="5542909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3200" dirty="0">
                <a:latin typeface="Segoe UI Light" panose="020B0502040204020203" pitchFamily="34" charset="0"/>
              </a:rPr>
              <a:t>That is about 60% of the truth…</a:t>
            </a:r>
          </a:p>
        </p:txBody>
      </p:sp>
    </p:spTree>
    <p:extLst>
      <p:ext uri="{BB962C8B-B14F-4D97-AF65-F5344CB8AC3E}">
        <p14:creationId xmlns:p14="http://schemas.microsoft.com/office/powerpoint/2010/main" val="36204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The remaining 40% of the truth</a:t>
            </a:r>
          </a:p>
        </p:txBody>
      </p:sp>
      <p:pic>
        <p:nvPicPr>
          <p:cNvPr id="12" name="Picture 2" descr="Post01_Fig01_Time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267" y="1533159"/>
            <a:ext cx="3565668" cy="3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899268" y="5581055"/>
            <a:ext cx="6433666" cy="62670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3600" dirty="0">
                <a:solidFill>
                  <a:srgbClr val="556E6F"/>
                </a:solidFill>
                <a:latin typeface="Segoe UI Light" panose="020B0502040204020203" pitchFamily="34" charset="0"/>
              </a:rPr>
              <a:t>The (Event-time Low) Watermark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704625" y="2550360"/>
            <a:ext cx="3570831" cy="155003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3200" dirty="0">
                <a:solidFill>
                  <a:srgbClr val="556E6F"/>
                </a:solidFill>
                <a:latin typeface="Segoe UI Light" panose="020B0502040204020203" pitchFamily="34" charset="0"/>
              </a:rPr>
              <a:t>… never seen this in</a:t>
            </a:r>
            <a:br>
              <a:rPr lang="en-US" sz="3200" dirty="0">
                <a:solidFill>
                  <a:srgbClr val="556E6F"/>
                </a:solidFill>
                <a:latin typeface="Segoe UI Light" panose="020B0502040204020203" pitchFamily="34" charset="0"/>
              </a:rPr>
            </a:br>
            <a:r>
              <a:rPr lang="en-US" sz="3200" dirty="0">
                <a:solidFill>
                  <a:srgbClr val="556E6F"/>
                </a:solidFill>
                <a:latin typeface="Segoe UI Light" panose="020B0502040204020203" pitchFamily="34" charset="0"/>
              </a:rPr>
              <a:t>   Batch Processing,</a:t>
            </a:r>
            <a:br>
              <a:rPr lang="en-US" sz="3200" dirty="0">
                <a:solidFill>
                  <a:srgbClr val="556E6F"/>
                </a:solidFill>
                <a:latin typeface="Segoe UI Light" panose="020B0502040204020203" pitchFamily="34" charset="0"/>
              </a:rPr>
            </a:br>
            <a:r>
              <a:rPr lang="en-US" sz="3200" dirty="0">
                <a:solidFill>
                  <a:srgbClr val="556E6F"/>
                </a:solidFill>
                <a:latin typeface="Segoe UI Light" panose="020B0502040204020203" pitchFamily="34" charset="0"/>
              </a:rPr>
              <a:t>   though.</a:t>
            </a:r>
          </a:p>
        </p:txBody>
      </p:sp>
    </p:spTree>
    <p:extLst>
      <p:ext uri="{BB962C8B-B14F-4D97-AF65-F5344CB8AC3E}">
        <p14:creationId xmlns:p14="http://schemas.microsoft.com/office/powerpoint/2010/main" val="28574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The remaining 40% of the truth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1472294" y="1358595"/>
            <a:ext cx="3903619" cy="12526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</a:rPr>
              <a:t>Continuous</a:t>
            </a:r>
          </a:p>
          <a:p>
            <a:pPr algn="ctr"/>
            <a:r>
              <a:rPr lang="en-US" sz="2800" dirty="0">
                <a:latin typeface="Segoe UI Light" panose="020B0502040204020203" pitchFamily="34" charset="0"/>
              </a:rPr>
              <a:t>Streaming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608226" y="1391253"/>
            <a:ext cx="3903619" cy="1252614"/>
          </a:xfrm>
          <a:prstGeom prst="rect">
            <a:avLst/>
          </a:prstGeom>
          <a:solidFill>
            <a:srgbClr val="85B1B3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</a:rPr>
              <a:t>Batch</a:t>
            </a:r>
          </a:p>
          <a:p>
            <a:pPr algn="ctr"/>
            <a:r>
              <a:rPr lang="en-US" sz="2800" dirty="0">
                <a:latin typeface="Segoe UI Light" panose="020B0502040204020203" pitchFamily="34" charset="0"/>
              </a:rPr>
              <a:t>Processing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61596" y="3177552"/>
            <a:ext cx="2925013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latin typeface="Segoe UI Light" panose="020B0502040204020203" pitchFamily="34" charset="0"/>
              </a:rPr>
              <a:t>Data is incomplete</a:t>
            </a:r>
            <a:endParaRPr lang="en-US" sz="2400" i="1" dirty="0">
              <a:latin typeface="Segoe UI Light" panose="020B05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367287" y="3963032"/>
            <a:ext cx="2113637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latin typeface="Segoe UI Light" panose="020B0502040204020203" pitchFamily="34" charset="0"/>
              </a:rPr>
              <a:t>Latency SLAs</a:t>
            </a:r>
            <a:endParaRPr lang="en-US" sz="2400" i="1" dirty="0">
              <a:latin typeface="Segoe UI Light" panose="020B0502040204020203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847789" y="4741105"/>
            <a:ext cx="3152640" cy="93447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latin typeface="Segoe UI Light" panose="020B0502040204020203" pitchFamily="34" charset="0"/>
              </a:rPr>
              <a:t>Completeness and</a:t>
            </a:r>
            <a:br>
              <a:rPr lang="en-US" sz="2800" dirty="0">
                <a:latin typeface="Segoe UI Light" panose="020B0502040204020203" pitchFamily="34" charset="0"/>
              </a:rPr>
            </a:br>
            <a:r>
              <a:rPr lang="en-US" sz="2800" dirty="0">
                <a:latin typeface="Segoe UI Light" panose="020B0502040204020203" pitchFamily="34" charset="0"/>
              </a:rPr>
              <a:t>Latency is a tradeoff</a:t>
            </a:r>
            <a:endParaRPr lang="en-US" sz="2400" i="1" dirty="0">
              <a:latin typeface="Segoe UI Light" panose="020B0502040204020203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83023" y="3177552"/>
            <a:ext cx="3601481" cy="93447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latin typeface="Segoe UI Light" panose="020B0502040204020203" pitchFamily="34" charset="0"/>
              </a:rPr>
              <a:t>Data is as complete</a:t>
            </a:r>
            <a:br>
              <a:rPr lang="en-US" sz="2800" dirty="0">
                <a:latin typeface="Segoe UI Light" panose="020B0502040204020203" pitchFamily="34" charset="0"/>
              </a:rPr>
            </a:br>
            <a:r>
              <a:rPr lang="en-US" sz="2800" dirty="0">
                <a:latin typeface="Segoe UI Light" panose="020B0502040204020203" pitchFamily="34" charset="0"/>
              </a:rPr>
              <a:t>as it gets within the job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995368" y="4956549"/>
            <a:ext cx="3376805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latin typeface="Segoe UI Light" panose="020B0502040204020203" pitchFamily="34" charset="0"/>
              </a:rPr>
              <a:t>No Low Latency SLAs</a:t>
            </a:r>
            <a:endParaRPr lang="en-US" sz="2400" i="1" dirty="0">
              <a:latin typeface="Segoe UI Light" panose="020B0502040204020203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244022" y="1143376"/>
            <a:ext cx="4386943" cy="4757057"/>
          </a:xfrm>
          <a:prstGeom prst="rect">
            <a:avLst/>
          </a:prstGeom>
          <a:solidFill>
            <a:srgbClr val="4B838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6362166" y="1143376"/>
            <a:ext cx="4386943" cy="4757057"/>
          </a:xfrm>
          <a:prstGeom prst="rect">
            <a:avLst/>
          </a:prstGeom>
          <a:solidFill>
            <a:srgbClr val="4B838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DB8-4E52-EE4B-AF15-301C4116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Stream Real-time Processing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9BCFD99-9F00-2743-AD89-460F52E3BE63}"/>
              </a:ext>
            </a:extLst>
          </p:cNvPr>
          <p:cNvSpPr/>
          <p:nvPr/>
        </p:nvSpPr>
        <p:spPr>
          <a:xfrm rot="5400000">
            <a:off x="5416952" y="-1840372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9EB5F761-255C-3E4C-8214-D570E87240B0}"/>
              </a:ext>
            </a:extLst>
          </p:cNvPr>
          <p:cNvSpPr/>
          <p:nvPr/>
        </p:nvSpPr>
        <p:spPr>
          <a:xfrm rot="5400000">
            <a:off x="5416952" y="-287435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B718910-E793-5849-ADA6-6FB0AA257AD3}"/>
              </a:ext>
            </a:extLst>
          </p:cNvPr>
          <p:cNvSpPr/>
          <p:nvPr/>
        </p:nvSpPr>
        <p:spPr>
          <a:xfrm rot="5400000">
            <a:off x="5416952" y="1265502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6D8AB-D318-2847-B84D-6302B76595D9}"/>
              </a:ext>
            </a:extLst>
          </p:cNvPr>
          <p:cNvSpPr/>
          <p:nvPr/>
        </p:nvSpPr>
        <p:spPr>
          <a:xfrm>
            <a:off x="2465408" y="1516283"/>
            <a:ext cx="949124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B2B51-D79F-BD42-ABC7-1BFDFFBD1B0F}"/>
              </a:ext>
            </a:extLst>
          </p:cNvPr>
          <p:cNvSpPr/>
          <p:nvPr/>
        </p:nvSpPr>
        <p:spPr>
          <a:xfrm>
            <a:off x="2465408" y="1925255"/>
            <a:ext cx="474562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BEEED-E8B2-8A48-9CA5-458F4DC13068}"/>
              </a:ext>
            </a:extLst>
          </p:cNvPr>
          <p:cNvSpPr/>
          <p:nvPr/>
        </p:nvSpPr>
        <p:spPr>
          <a:xfrm>
            <a:off x="3078867" y="1925255"/>
            <a:ext cx="763928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A7EEC-0730-7844-9D47-290FE56CE9E4}"/>
              </a:ext>
            </a:extLst>
          </p:cNvPr>
          <p:cNvSpPr/>
          <p:nvPr/>
        </p:nvSpPr>
        <p:spPr>
          <a:xfrm>
            <a:off x="3553430" y="1516283"/>
            <a:ext cx="763928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A9A7B-E988-AB42-AE34-65012722EAFE}"/>
              </a:ext>
            </a:extLst>
          </p:cNvPr>
          <p:cNvSpPr/>
          <p:nvPr/>
        </p:nvSpPr>
        <p:spPr>
          <a:xfrm>
            <a:off x="3935394" y="1925255"/>
            <a:ext cx="381964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81EE7-F4FB-9648-BFCF-35DE66FE0138}"/>
              </a:ext>
            </a:extLst>
          </p:cNvPr>
          <p:cNvSpPr/>
          <p:nvPr/>
        </p:nvSpPr>
        <p:spPr>
          <a:xfrm>
            <a:off x="4456256" y="1516283"/>
            <a:ext cx="949124" cy="7099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E6589-22FA-694B-9B81-2C542156101E}"/>
              </a:ext>
            </a:extLst>
          </p:cNvPr>
          <p:cNvSpPr/>
          <p:nvPr/>
        </p:nvSpPr>
        <p:spPr>
          <a:xfrm>
            <a:off x="5497983" y="1513024"/>
            <a:ext cx="949121" cy="3009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EB189A-0994-D147-8252-6F068DDAB86F}"/>
              </a:ext>
            </a:extLst>
          </p:cNvPr>
          <p:cNvSpPr/>
          <p:nvPr/>
        </p:nvSpPr>
        <p:spPr>
          <a:xfrm>
            <a:off x="5497983" y="1906201"/>
            <a:ext cx="949121" cy="1425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EC592-A6C7-BB44-9073-05377B2F7876}"/>
              </a:ext>
            </a:extLst>
          </p:cNvPr>
          <p:cNvSpPr/>
          <p:nvPr/>
        </p:nvSpPr>
        <p:spPr>
          <a:xfrm>
            <a:off x="5497983" y="2151081"/>
            <a:ext cx="949121" cy="611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40F8AB-025B-034B-919C-A09791D1D781}"/>
              </a:ext>
            </a:extLst>
          </p:cNvPr>
          <p:cNvSpPr/>
          <p:nvPr/>
        </p:nvSpPr>
        <p:spPr>
          <a:xfrm>
            <a:off x="6603363" y="1513023"/>
            <a:ext cx="434045" cy="6991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48A3D0-004D-7042-8B26-61D0C54FD77D}"/>
              </a:ext>
            </a:extLst>
          </p:cNvPr>
          <p:cNvSpPr/>
          <p:nvPr/>
        </p:nvSpPr>
        <p:spPr>
          <a:xfrm>
            <a:off x="7170537" y="1513022"/>
            <a:ext cx="734972" cy="3009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AD92F-41C9-5F40-9A3B-E5DA4269D034}"/>
              </a:ext>
            </a:extLst>
          </p:cNvPr>
          <p:cNvSpPr/>
          <p:nvPr/>
        </p:nvSpPr>
        <p:spPr>
          <a:xfrm>
            <a:off x="7170537" y="1916506"/>
            <a:ext cx="734972" cy="3009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D9369-E1CC-614F-BA02-E9F52311DD26}"/>
              </a:ext>
            </a:extLst>
          </p:cNvPr>
          <p:cNvSpPr/>
          <p:nvPr/>
        </p:nvSpPr>
        <p:spPr>
          <a:xfrm>
            <a:off x="8001030" y="1513021"/>
            <a:ext cx="795749" cy="7099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D09A05-97DE-8341-9D98-B9C0E568DD3B}"/>
              </a:ext>
            </a:extLst>
          </p:cNvPr>
          <p:cNvSpPr/>
          <p:nvPr/>
        </p:nvSpPr>
        <p:spPr>
          <a:xfrm>
            <a:off x="6941926" y="3083617"/>
            <a:ext cx="949124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0A86A9-0B4B-4148-942B-03AD114E6232}"/>
              </a:ext>
            </a:extLst>
          </p:cNvPr>
          <p:cNvSpPr/>
          <p:nvPr/>
        </p:nvSpPr>
        <p:spPr>
          <a:xfrm>
            <a:off x="6941926" y="3492589"/>
            <a:ext cx="474562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6C223-F428-784D-AB3D-3B86B6658351}"/>
              </a:ext>
            </a:extLst>
          </p:cNvPr>
          <p:cNvSpPr/>
          <p:nvPr/>
        </p:nvSpPr>
        <p:spPr>
          <a:xfrm>
            <a:off x="7555385" y="3492589"/>
            <a:ext cx="763928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E27E43-B153-A64A-AD12-8ACEB9394C3C}"/>
              </a:ext>
            </a:extLst>
          </p:cNvPr>
          <p:cNvSpPr/>
          <p:nvPr/>
        </p:nvSpPr>
        <p:spPr>
          <a:xfrm>
            <a:off x="8029948" y="3083617"/>
            <a:ext cx="763928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A01A92-DC17-054C-A049-5C7235D8B5E8}"/>
              </a:ext>
            </a:extLst>
          </p:cNvPr>
          <p:cNvSpPr/>
          <p:nvPr/>
        </p:nvSpPr>
        <p:spPr>
          <a:xfrm>
            <a:off x="8411912" y="3492589"/>
            <a:ext cx="381964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EE9EBD-49CD-D647-AB66-91E8B599DB2B}"/>
              </a:ext>
            </a:extLst>
          </p:cNvPr>
          <p:cNvSpPr/>
          <p:nvPr/>
        </p:nvSpPr>
        <p:spPr>
          <a:xfrm>
            <a:off x="2465408" y="3087961"/>
            <a:ext cx="949124" cy="7099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2F3A9-3F9F-C74F-85CD-15E5B7FEA65C}"/>
              </a:ext>
            </a:extLst>
          </p:cNvPr>
          <p:cNvSpPr/>
          <p:nvPr/>
        </p:nvSpPr>
        <p:spPr>
          <a:xfrm>
            <a:off x="3507135" y="3084702"/>
            <a:ext cx="949121" cy="3009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587A0-19B9-E34C-B7FF-73421DBCAB4F}"/>
              </a:ext>
            </a:extLst>
          </p:cNvPr>
          <p:cNvSpPr/>
          <p:nvPr/>
        </p:nvSpPr>
        <p:spPr>
          <a:xfrm>
            <a:off x="3507135" y="3477879"/>
            <a:ext cx="949121" cy="1425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A65666-5B8B-BA48-BBCC-C7C4168DD533}"/>
              </a:ext>
            </a:extLst>
          </p:cNvPr>
          <p:cNvSpPr/>
          <p:nvPr/>
        </p:nvSpPr>
        <p:spPr>
          <a:xfrm>
            <a:off x="3507135" y="3722759"/>
            <a:ext cx="949121" cy="611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BB455D-3945-6648-9B2A-DF7C53602349}"/>
              </a:ext>
            </a:extLst>
          </p:cNvPr>
          <p:cNvSpPr/>
          <p:nvPr/>
        </p:nvSpPr>
        <p:spPr>
          <a:xfrm>
            <a:off x="4612515" y="3084701"/>
            <a:ext cx="434045" cy="6991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016DE6-6377-564F-ADD9-154DB6BA7CA7}"/>
              </a:ext>
            </a:extLst>
          </p:cNvPr>
          <p:cNvSpPr/>
          <p:nvPr/>
        </p:nvSpPr>
        <p:spPr>
          <a:xfrm>
            <a:off x="5179689" y="3084700"/>
            <a:ext cx="734972" cy="3009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1B663F-70BF-0543-9963-698F71DC1544}"/>
              </a:ext>
            </a:extLst>
          </p:cNvPr>
          <p:cNvSpPr/>
          <p:nvPr/>
        </p:nvSpPr>
        <p:spPr>
          <a:xfrm>
            <a:off x="5179689" y="3488184"/>
            <a:ext cx="734972" cy="3009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818370-24CB-7543-91E8-7628E631B8C9}"/>
              </a:ext>
            </a:extLst>
          </p:cNvPr>
          <p:cNvSpPr/>
          <p:nvPr/>
        </p:nvSpPr>
        <p:spPr>
          <a:xfrm>
            <a:off x="6010182" y="3084699"/>
            <a:ext cx="795749" cy="7099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F8B101-ECFE-144B-973A-56514F493A40}"/>
              </a:ext>
            </a:extLst>
          </p:cNvPr>
          <p:cNvSpPr/>
          <p:nvPr/>
        </p:nvSpPr>
        <p:spPr>
          <a:xfrm>
            <a:off x="2465408" y="4623497"/>
            <a:ext cx="949124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21A440-9372-F04B-971B-0CEEA83E22F8}"/>
              </a:ext>
            </a:extLst>
          </p:cNvPr>
          <p:cNvSpPr/>
          <p:nvPr/>
        </p:nvSpPr>
        <p:spPr>
          <a:xfrm>
            <a:off x="2465408" y="5032469"/>
            <a:ext cx="474562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AABC1B-9C3C-404E-BB1B-7505EB4B3E89}"/>
              </a:ext>
            </a:extLst>
          </p:cNvPr>
          <p:cNvSpPr/>
          <p:nvPr/>
        </p:nvSpPr>
        <p:spPr>
          <a:xfrm>
            <a:off x="3078867" y="5032469"/>
            <a:ext cx="763928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543711-7B49-5C49-9E97-5C50060EF425}"/>
              </a:ext>
            </a:extLst>
          </p:cNvPr>
          <p:cNvSpPr/>
          <p:nvPr/>
        </p:nvSpPr>
        <p:spPr>
          <a:xfrm>
            <a:off x="3553430" y="4623497"/>
            <a:ext cx="763928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58D56A-12A0-D44E-ABE9-40E85A6AB733}"/>
              </a:ext>
            </a:extLst>
          </p:cNvPr>
          <p:cNvSpPr/>
          <p:nvPr/>
        </p:nvSpPr>
        <p:spPr>
          <a:xfrm>
            <a:off x="3935394" y="5032469"/>
            <a:ext cx="381964" cy="3009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04FB16-74B1-EF43-B893-681C0DAAE250}"/>
              </a:ext>
            </a:extLst>
          </p:cNvPr>
          <p:cNvSpPr/>
          <p:nvPr/>
        </p:nvSpPr>
        <p:spPr>
          <a:xfrm>
            <a:off x="4456256" y="4623497"/>
            <a:ext cx="949124" cy="7099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F4D180-C6A4-F841-B06B-9299599F64D4}"/>
              </a:ext>
            </a:extLst>
          </p:cNvPr>
          <p:cNvSpPr/>
          <p:nvPr/>
        </p:nvSpPr>
        <p:spPr>
          <a:xfrm>
            <a:off x="5497983" y="4620238"/>
            <a:ext cx="949121" cy="3009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6CA5EE-F6DA-A849-BC41-CCF290FD15BE}"/>
              </a:ext>
            </a:extLst>
          </p:cNvPr>
          <p:cNvSpPr/>
          <p:nvPr/>
        </p:nvSpPr>
        <p:spPr>
          <a:xfrm>
            <a:off x="5497983" y="5013415"/>
            <a:ext cx="949121" cy="1425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9B502C-D710-BF45-A10F-A4E0DF67478A}"/>
              </a:ext>
            </a:extLst>
          </p:cNvPr>
          <p:cNvSpPr/>
          <p:nvPr/>
        </p:nvSpPr>
        <p:spPr>
          <a:xfrm>
            <a:off x="5497983" y="5258295"/>
            <a:ext cx="949121" cy="611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2A9413-EAF0-9448-81AD-72A55E0A6B97}"/>
              </a:ext>
            </a:extLst>
          </p:cNvPr>
          <p:cNvSpPr/>
          <p:nvPr/>
        </p:nvSpPr>
        <p:spPr>
          <a:xfrm>
            <a:off x="6603363" y="4620237"/>
            <a:ext cx="434045" cy="6991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85CBDA-262D-B142-BE49-E753BDAD7F86}"/>
              </a:ext>
            </a:extLst>
          </p:cNvPr>
          <p:cNvSpPr/>
          <p:nvPr/>
        </p:nvSpPr>
        <p:spPr>
          <a:xfrm>
            <a:off x="7170537" y="4620236"/>
            <a:ext cx="734972" cy="3009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F7AE56-5D0A-8D41-A373-9889E1EBB12C}"/>
              </a:ext>
            </a:extLst>
          </p:cNvPr>
          <p:cNvSpPr/>
          <p:nvPr/>
        </p:nvSpPr>
        <p:spPr>
          <a:xfrm>
            <a:off x="7170537" y="5023720"/>
            <a:ext cx="734972" cy="3009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5ED1D1-6C7A-C14E-8D44-3F153513F4DB}"/>
              </a:ext>
            </a:extLst>
          </p:cNvPr>
          <p:cNvSpPr/>
          <p:nvPr/>
        </p:nvSpPr>
        <p:spPr>
          <a:xfrm>
            <a:off x="8001030" y="4620235"/>
            <a:ext cx="795749" cy="7099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8B9DB60-5418-A649-B25A-132E2CECCF76}"/>
              </a:ext>
            </a:extLst>
          </p:cNvPr>
          <p:cNvCxnSpPr>
            <a:cxnSpLocks/>
          </p:cNvCxnSpPr>
          <p:nvPr/>
        </p:nvCxnSpPr>
        <p:spPr>
          <a:xfrm>
            <a:off x="2905246" y="6192458"/>
            <a:ext cx="575261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48C8F22-4FF0-B340-8BF0-0B336A79D9EE}"/>
              </a:ext>
            </a:extLst>
          </p:cNvPr>
          <p:cNvSpPr txBox="1"/>
          <p:nvPr/>
        </p:nvSpPr>
        <p:spPr>
          <a:xfrm>
            <a:off x="2021542" y="6053958"/>
            <a:ext cx="5145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older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0ABC482-27B1-EA40-A682-2B5E6150B847}"/>
              </a:ext>
            </a:extLst>
          </p:cNvPr>
          <p:cNvSpPr txBox="1"/>
          <p:nvPr/>
        </p:nvSpPr>
        <p:spPr>
          <a:xfrm>
            <a:off x="8835342" y="6053958"/>
            <a:ext cx="12026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recent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242CDC-FCE2-B04C-BD24-77877AF95CAF}"/>
              </a:ext>
            </a:extLst>
          </p:cNvPr>
          <p:cNvCxnSpPr/>
          <p:nvPr/>
        </p:nvCxnSpPr>
        <p:spPr>
          <a:xfrm>
            <a:off x="2021542" y="1244278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01F25CD-7EB6-1148-A4D1-72541C2FDF97}"/>
              </a:ext>
            </a:extLst>
          </p:cNvPr>
          <p:cNvCxnSpPr/>
          <p:nvPr/>
        </p:nvCxnSpPr>
        <p:spPr>
          <a:xfrm>
            <a:off x="2021542" y="2806862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961AA0A-3C03-0C4A-9A1D-A1CB1A6C1791}"/>
              </a:ext>
            </a:extLst>
          </p:cNvPr>
          <p:cNvCxnSpPr/>
          <p:nvPr/>
        </p:nvCxnSpPr>
        <p:spPr>
          <a:xfrm>
            <a:off x="2021542" y="4369446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ABEFE50-B87E-034F-AE3F-E61E347E6A18}"/>
              </a:ext>
            </a:extLst>
          </p:cNvPr>
          <p:cNvSpPr txBox="1"/>
          <p:nvPr/>
        </p:nvSpPr>
        <p:spPr>
          <a:xfrm>
            <a:off x="211236" y="2288433"/>
            <a:ext cx="1298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watermark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57AA613-990D-3044-9934-AD953C2D7813}"/>
              </a:ext>
            </a:extLst>
          </p:cNvPr>
          <p:cNvCxnSpPr>
            <a:cxnSpLocks/>
          </p:cNvCxnSpPr>
          <p:nvPr/>
        </p:nvCxnSpPr>
        <p:spPr>
          <a:xfrm flipV="1">
            <a:off x="1354238" y="1813967"/>
            <a:ext cx="509287" cy="47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57AB286-DFD6-344D-922C-C0FCF009C666}"/>
              </a:ext>
            </a:extLst>
          </p:cNvPr>
          <p:cNvCxnSpPr>
            <a:cxnSpLocks/>
          </p:cNvCxnSpPr>
          <p:nvPr/>
        </p:nvCxnSpPr>
        <p:spPr>
          <a:xfrm flipH="1">
            <a:off x="8835342" y="1134319"/>
            <a:ext cx="528577" cy="578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E0CD914-B821-F340-B2DA-ABEF5CC4B89E}"/>
              </a:ext>
            </a:extLst>
          </p:cNvPr>
          <p:cNvSpPr txBox="1"/>
          <p:nvPr/>
        </p:nvSpPr>
        <p:spPr>
          <a:xfrm>
            <a:off x="9004077" y="783524"/>
            <a:ext cx="1298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>
                <a:latin typeface="Segoe UI Light" panose="020B0502040204020203" pitchFamily="34" charset="0"/>
              </a:rPr>
              <a:t>unprocessed</a:t>
            </a:r>
          </a:p>
        </p:txBody>
      </p:sp>
    </p:spTree>
    <p:extLst>
      <p:ext uri="{BB962C8B-B14F-4D97-AF65-F5344CB8AC3E}">
        <p14:creationId xmlns:p14="http://schemas.microsoft.com/office/powerpoint/2010/main" val="316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8085 0.00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12187 0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7786 0.003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0.00209 L 0.15781 -0.0048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34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 0 L 0.20468 0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2 2.22222E-6 L 0.15703 0.0032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73 -2.22222E-6 L 0.19218 -0.0048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25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03 0.00324 L 0.19218 0.0032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8 -0.00486 L 0.55898 -0.00856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8 0 L 0.55898 0.00625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301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8 0.00324 L 0.55898 -0.0057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DB8-4E52-EE4B-AF15-301C4116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Stream Re-Processing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9BCFD99-9F00-2743-AD89-460F52E3BE63}"/>
              </a:ext>
            </a:extLst>
          </p:cNvPr>
          <p:cNvSpPr/>
          <p:nvPr/>
        </p:nvSpPr>
        <p:spPr>
          <a:xfrm rot="5400000">
            <a:off x="5416952" y="-1840372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9EB5F761-255C-3E4C-8214-D570E87240B0}"/>
              </a:ext>
            </a:extLst>
          </p:cNvPr>
          <p:cNvSpPr/>
          <p:nvPr/>
        </p:nvSpPr>
        <p:spPr>
          <a:xfrm rot="5400000">
            <a:off x="5416952" y="-287435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B718910-E793-5849-ADA6-6FB0AA257AD3}"/>
              </a:ext>
            </a:extLst>
          </p:cNvPr>
          <p:cNvSpPr/>
          <p:nvPr/>
        </p:nvSpPr>
        <p:spPr>
          <a:xfrm rot="5400000">
            <a:off x="5416952" y="1265502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6D8AB-D318-2847-B84D-6302B76595D9}"/>
              </a:ext>
            </a:extLst>
          </p:cNvPr>
          <p:cNvSpPr/>
          <p:nvPr/>
        </p:nvSpPr>
        <p:spPr>
          <a:xfrm>
            <a:off x="2465408" y="1516283"/>
            <a:ext cx="94912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B2B51-D79F-BD42-ABC7-1BFDFFBD1B0F}"/>
              </a:ext>
            </a:extLst>
          </p:cNvPr>
          <p:cNvSpPr/>
          <p:nvPr/>
        </p:nvSpPr>
        <p:spPr>
          <a:xfrm>
            <a:off x="2465408" y="1925255"/>
            <a:ext cx="474562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BEEED-E8B2-8A48-9CA5-458F4DC13068}"/>
              </a:ext>
            </a:extLst>
          </p:cNvPr>
          <p:cNvSpPr/>
          <p:nvPr/>
        </p:nvSpPr>
        <p:spPr>
          <a:xfrm>
            <a:off x="3078867" y="1925255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A7EEC-0730-7844-9D47-290FE56CE9E4}"/>
              </a:ext>
            </a:extLst>
          </p:cNvPr>
          <p:cNvSpPr/>
          <p:nvPr/>
        </p:nvSpPr>
        <p:spPr>
          <a:xfrm>
            <a:off x="3553430" y="1516283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A9A7B-E988-AB42-AE34-65012722EAFE}"/>
              </a:ext>
            </a:extLst>
          </p:cNvPr>
          <p:cNvSpPr/>
          <p:nvPr/>
        </p:nvSpPr>
        <p:spPr>
          <a:xfrm>
            <a:off x="3935394" y="1925255"/>
            <a:ext cx="38196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81EE7-F4FB-9648-BFCF-35DE66FE0138}"/>
              </a:ext>
            </a:extLst>
          </p:cNvPr>
          <p:cNvSpPr/>
          <p:nvPr/>
        </p:nvSpPr>
        <p:spPr>
          <a:xfrm>
            <a:off x="4456256" y="1516283"/>
            <a:ext cx="949124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E6589-22FA-694B-9B81-2C542156101E}"/>
              </a:ext>
            </a:extLst>
          </p:cNvPr>
          <p:cNvSpPr/>
          <p:nvPr/>
        </p:nvSpPr>
        <p:spPr>
          <a:xfrm>
            <a:off x="5497983" y="1513024"/>
            <a:ext cx="949121" cy="300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EB189A-0994-D147-8252-6F068DDAB86F}"/>
              </a:ext>
            </a:extLst>
          </p:cNvPr>
          <p:cNvSpPr/>
          <p:nvPr/>
        </p:nvSpPr>
        <p:spPr>
          <a:xfrm>
            <a:off x="5497983" y="1906201"/>
            <a:ext cx="949121" cy="142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EC592-A6C7-BB44-9073-05377B2F7876}"/>
              </a:ext>
            </a:extLst>
          </p:cNvPr>
          <p:cNvSpPr/>
          <p:nvPr/>
        </p:nvSpPr>
        <p:spPr>
          <a:xfrm>
            <a:off x="5497983" y="2151081"/>
            <a:ext cx="949121" cy="611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40F8AB-025B-034B-919C-A09791D1D781}"/>
              </a:ext>
            </a:extLst>
          </p:cNvPr>
          <p:cNvSpPr/>
          <p:nvPr/>
        </p:nvSpPr>
        <p:spPr>
          <a:xfrm>
            <a:off x="6603363" y="1513023"/>
            <a:ext cx="434045" cy="6991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48A3D0-004D-7042-8B26-61D0C54FD77D}"/>
              </a:ext>
            </a:extLst>
          </p:cNvPr>
          <p:cNvSpPr/>
          <p:nvPr/>
        </p:nvSpPr>
        <p:spPr>
          <a:xfrm>
            <a:off x="7170537" y="1513022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AD92F-41C9-5F40-9A3B-E5DA4269D034}"/>
              </a:ext>
            </a:extLst>
          </p:cNvPr>
          <p:cNvSpPr/>
          <p:nvPr/>
        </p:nvSpPr>
        <p:spPr>
          <a:xfrm>
            <a:off x="7170537" y="1916506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D9369-E1CC-614F-BA02-E9F52311DD26}"/>
              </a:ext>
            </a:extLst>
          </p:cNvPr>
          <p:cNvSpPr/>
          <p:nvPr/>
        </p:nvSpPr>
        <p:spPr>
          <a:xfrm>
            <a:off x="8001030" y="1513021"/>
            <a:ext cx="795749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D09A05-97DE-8341-9D98-B9C0E568DD3B}"/>
              </a:ext>
            </a:extLst>
          </p:cNvPr>
          <p:cNvSpPr/>
          <p:nvPr/>
        </p:nvSpPr>
        <p:spPr>
          <a:xfrm>
            <a:off x="6941926" y="3083617"/>
            <a:ext cx="94912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0A86A9-0B4B-4148-942B-03AD114E6232}"/>
              </a:ext>
            </a:extLst>
          </p:cNvPr>
          <p:cNvSpPr/>
          <p:nvPr/>
        </p:nvSpPr>
        <p:spPr>
          <a:xfrm>
            <a:off x="6941926" y="3492589"/>
            <a:ext cx="474562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6C223-F428-784D-AB3D-3B86B6658351}"/>
              </a:ext>
            </a:extLst>
          </p:cNvPr>
          <p:cNvSpPr/>
          <p:nvPr/>
        </p:nvSpPr>
        <p:spPr>
          <a:xfrm>
            <a:off x="7555385" y="3492589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E27E43-B153-A64A-AD12-8ACEB9394C3C}"/>
              </a:ext>
            </a:extLst>
          </p:cNvPr>
          <p:cNvSpPr/>
          <p:nvPr/>
        </p:nvSpPr>
        <p:spPr>
          <a:xfrm>
            <a:off x="8029948" y="3083617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A01A92-DC17-054C-A049-5C7235D8B5E8}"/>
              </a:ext>
            </a:extLst>
          </p:cNvPr>
          <p:cNvSpPr/>
          <p:nvPr/>
        </p:nvSpPr>
        <p:spPr>
          <a:xfrm>
            <a:off x="8411912" y="3492589"/>
            <a:ext cx="38196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EE9EBD-49CD-D647-AB66-91E8B599DB2B}"/>
              </a:ext>
            </a:extLst>
          </p:cNvPr>
          <p:cNvSpPr/>
          <p:nvPr/>
        </p:nvSpPr>
        <p:spPr>
          <a:xfrm>
            <a:off x="2465408" y="3087961"/>
            <a:ext cx="949124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2F3A9-3F9F-C74F-85CD-15E5B7FEA65C}"/>
              </a:ext>
            </a:extLst>
          </p:cNvPr>
          <p:cNvSpPr/>
          <p:nvPr/>
        </p:nvSpPr>
        <p:spPr>
          <a:xfrm>
            <a:off x="3507135" y="3084702"/>
            <a:ext cx="949121" cy="300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587A0-19B9-E34C-B7FF-73421DBCAB4F}"/>
              </a:ext>
            </a:extLst>
          </p:cNvPr>
          <p:cNvSpPr/>
          <p:nvPr/>
        </p:nvSpPr>
        <p:spPr>
          <a:xfrm>
            <a:off x="3507135" y="3477879"/>
            <a:ext cx="949121" cy="142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A65666-5B8B-BA48-BBCC-C7C4168DD533}"/>
              </a:ext>
            </a:extLst>
          </p:cNvPr>
          <p:cNvSpPr/>
          <p:nvPr/>
        </p:nvSpPr>
        <p:spPr>
          <a:xfrm>
            <a:off x="3507135" y="3722759"/>
            <a:ext cx="949121" cy="611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BB455D-3945-6648-9B2A-DF7C53602349}"/>
              </a:ext>
            </a:extLst>
          </p:cNvPr>
          <p:cNvSpPr/>
          <p:nvPr/>
        </p:nvSpPr>
        <p:spPr>
          <a:xfrm>
            <a:off x="4612515" y="3084701"/>
            <a:ext cx="434045" cy="6991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016DE6-6377-564F-ADD9-154DB6BA7CA7}"/>
              </a:ext>
            </a:extLst>
          </p:cNvPr>
          <p:cNvSpPr/>
          <p:nvPr/>
        </p:nvSpPr>
        <p:spPr>
          <a:xfrm>
            <a:off x="5179689" y="3084700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1B663F-70BF-0543-9963-698F71DC1544}"/>
              </a:ext>
            </a:extLst>
          </p:cNvPr>
          <p:cNvSpPr/>
          <p:nvPr/>
        </p:nvSpPr>
        <p:spPr>
          <a:xfrm>
            <a:off x="5179689" y="3488184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818370-24CB-7543-91E8-7628E631B8C9}"/>
              </a:ext>
            </a:extLst>
          </p:cNvPr>
          <p:cNvSpPr/>
          <p:nvPr/>
        </p:nvSpPr>
        <p:spPr>
          <a:xfrm>
            <a:off x="6010182" y="3084699"/>
            <a:ext cx="795749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F8B101-ECFE-144B-973A-56514F493A40}"/>
              </a:ext>
            </a:extLst>
          </p:cNvPr>
          <p:cNvSpPr/>
          <p:nvPr/>
        </p:nvSpPr>
        <p:spPr>
          <a:xfrm>
            <a:off x="2465408" y="4623497"/>
            <a:ext cx="94912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21A440-9372-F04B-971B-0CEEA83E22F8}"/>
              </a:ext>
            </a:extLst>
          </p:cNvPr>
          <p:cNvSpPr/>
          <p:nvPr/>
        </p:nvSpPr>
        <p:spPr>
          <a:xfrm>
            <a:off x="2465408" y="5032469"/>
            <a:ext cx="474562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AABC1B-9C3C-404E-BB1B-7505EB4B3E89}"/>
              </a:ext>
            </a:extLst>
          </p:cNvPr>
          <p:cNvSpPr/>
          <p:nvPr/>
        </p:nvSpPr>
        <p:spPr>
          <a:xfrm>
            <a:off x="3078867" y="5032469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543711-7B49-5C49-9E97-5C50060EF425}"/>
              </a:ext>
            </a:extLst>
          </p:cNvPr>
          <p:cNvSpPr/>
          <p:nvPr/>
        </p:nvSpPr>
        <p:spPr>
          <a:xfrm>
            <a:off x="3553430" y="4623497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58D56A-12A0-D44E-ABE9-40E85A6AB733}"/>
              </a:ext>
            </a:extLst>
          </p:cNvPr>
          <p:cNvSpPr/>
          <p:nvPr/>
        </p:nvSpPr>
        <p:spPr>
          <a:xfrm>
            <a:off x="3935394" y="5032469"/>
            <a:ext cx="38196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04FB16-74B1-EF43-B893-681C0DAAE250}"/>
              </a:ext>
            </a:extLst>
          </p:cNvPr>
          <p:cNvSpPr/>
          <p:nvPr/>
        </p:nvSpPr>
        <p:spPr>
          <a:xfrm>
            <a:off x="4456256" y="4623497"/>
            <a:ext cx="949124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F4D180-C6A4-F841-B06B-9299599F64D4}"/>
              </a:ext>
            </a:extLst>
          </p:cNvPr>
          <p:cNvSpPr/>
          <p:nvPr/>
        </p:nvSpPr>
        <p:spPr>
          <a:xfrm>
            <a:off x="5497983" y="4620238"/>
            <a:ext cx="949121" cy="300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6CA5EE-F6DA-A849-BC41-CCF290FD15BE}"/>
              </a:ext>
            </a:extLst>
          </p:cNvPr>
          <p:cNvSpPr/>
          <p:nvPr/>
        </p:nvSpPr>
        <p:spPr>
          <a:xfrm>
            <a:off x="5497983" y="5013415"/>
            <a:ext cx="949121" cy="142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9B502C-D710-BF45-A10F-A4E0DF67478A}"/>
              </a:ext>
            </a:extLst>
          </p:cNvPr>
          <p:cNvSpPr/>
          <p:nvPr/>
        </p:nvSpPr>
        <p:spPr>
          <a:xfrm>
            <a:off x="5497983" y="5258295"/>
            <a:ext cx="949121" cy="611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2A9413-EAF0-9448-81AD-72A55E0A6B97}"/>
              </a:ext>
            </a:extLst>
          </p:cNvPr>
          <p:cNvSpPr/>
          <p:nvPr/>
        </p:nvSpPr>
        <p:spPr>
          <a:xfrm>
            <a:off x="6603363" y="4620237"/>
            <a:ext cx="434045" cy="6991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85CBDA-262D-B142-BE49-E753BDAD7F86}"/>
              </a:ext>
            </a:extLst>
          </p:cNvPr>
          <p:cNvSpPr/>
          <p:nvPr/>
        </p:nvSpPr>
        <p:spPr>
          <a:xfrm>
            <a:off x="7170537" y="4620236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F7AE56-5D0A-8D41-A373-9889E1EBB12C}"/>
              </a:ext>
            </a:extLst>
          </p:cNvPr>
          <p:cNvSpPr/>
          <p:nvPr/>
        </p:nvSpPr>
        <p:spPr>
          <a:xfrm>
            <a:off x="7170537" y="5023720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5ED1D1-6C7A-C14E-8D44-3F153513F4DB}"/>
              </a:ext>
            </a:extLst>
          </p:cNvPr>
          <p:cNvSpPr/>
          <p:nvPr/>
        </p:nvSpPr>
        <p:spPr>
          <a:xfrm>
            <a:off x="8001030" y="4620235"/>
            <a:ext cx="795749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8B9DB60-5418-A649-B25A-132E2CECCF76}"/>
              </a:ext>
            </a:extLst>
          </p:cNvPr>
          <p:cNvCxnSpPr>
            <a:cxnSpLocks/>
          </p:cNvCxnSpPr>
          <p:nvPr/>
        </p:nvCxnSpPr>
        <p:spPr>
          <a:xfrm>
            <a:off x="2905246" y="6192458"/>
            <a:ext cx="575261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48C8F22-4FF0-B340-8BF0-0B336A79D9EE}"/>
              </a:ext>
            </a:extLst>
          </p:cNvPr>
          <p:cNvSpPr txBox="1"/>
          <p:nvPr/>
        </p:nvSpPr>
        <p:spPr>
          <a:xfrm>
            <a:off x="2021542" y="6053958"/>
            <a:ext cx="5145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older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0ABC482-27B1-EA40-A682-2B5E6150B847}"/>
              </a:ext>
            </a:extLst>
          </p:cNvPr>
          <p:cNvSpPr txBox="1"/>
          <p:nvPr/>
        </p:nvSpPr>
        <p:spPr>
          <a:xfrm>
            <a:off x="8835342" y="6053958"/>
            <a:ext cx="12026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recent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242CDC-FCE2-B04C-BD24-77877AF95CAF}"/>
              </a:ext>
            </a:extLst>
          </p:cNvPr>
          <p:cNvCxnSpPr/>
          <p:nvPr/>
        </p:nvCxnSpPr>
        <p:spPr>
          <a:xfrm>
            <a:off x="2021542" y="1244278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01F25CD-7EB6-1148-A4D1-72541C2FDF97}"/>
              </a:ext>
            </a:extLst>
          </p:cNvPr>
          <p:cNvCxnSpPr/>
          <p:nvPr/>
        </p:nvCxnSpPr>
        <p:spPr>
          <a:xfrm>
            <a:off x="2021542" y="2806862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961AA0A-3C03-0C4A-9A1D-A1CB1A6C1791}"/>
              </a:ext>
            </a:extLst>
          </p:cNvPr>
          <p:cNvCxnSpPr/>
          <p:nvPr/>
        </p:nvCxnSpPr>
        <p:spPr>
          <a:xfrm>
            <a:off x="2021542" y="4369446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ABEFE50-B87E-034F-AE3F-E61E347E6A18}"/>
              </a:ext>
            </a:extLst>
          </p:cNvPr>
          <p:cNvSpPr txBox="1"/>
          <p:nvPr/>
        </p:nvSpPr>
        <p:spPr>
          <a:xfrm>
            <a:off x="211236" y="2288433"/>
            <a:ext cx="1298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watermark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57AA613-990D-3044-9934-AD953C2D7813}"/>
              </a:ext>
            </a:extLst>
          </p:cNvPr>
          <p:cNvCxnSpPr>
            <a:cxnSpLocks/>
          </p:cNvCxnSpPr>
          <p:nvPr/>
        </p:nvCxnSpPr>
        <p:spPr>
          <a:xfrm flipV="1">
            <a:off x="1354238" y="1813967"/>
            <a:ext cx="509287" cy="47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57AB286-DFD6-344D-922C-C0FCF009C666}"/>
              </a:ext>
            </a:extLst>
          </p:cNvPr>
          <p:cNvCxnSpPr>
            <a:cxnSpLocks/>
          </p:cNvCxnSpPr>
          <p:nvPr/>
        </p:nvCxnSpPr>
        <p:spPr>
          <a:xfrm flipH="1">
            <a:off x="8835342" y="1134319"/>
            <a:ext cx="528577" cy="578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E0CD914-B821-F340-B2DA-ABEF5CC4B89E}"/>
              </a:ext>
            </a:extLst>
          </p:cNvPr>
          <p:cNvSpPr txBox="1"/>
          <p:nvPr/>
        </p:nvSpPr>
        <p:spPr>
          <a:xfrm>
            <a:off x="9004077" y="783524"/>
            <a:ext cx="1298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>
                <a:latin typeface="Segoe UI Light" panose="020B0502040204020203" pitchFamily="34" charset="0"/>
              </a:rPr>
              <a:t>unprocessed</a:t>
            </a:r>
          </a:p>
        </p:txBody>
      </p:sp>
    </p:spTree>
    <p:extLst>
      <p:ext uri="{BB962C8B-B14F-4D97-AF65-F5344CB8AC3E}">
        <p14:creationId xmlns:p14="http://schemas.microsoft.com/office/powerpoint/2010/main" val="35420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8085 0.0018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12187 0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7786 0.0032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0.00209 L 0.15781 -0.0048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34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 0 L 0.20468 0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2 2.22222E-6 L 0.15703 0.00324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73 -2.22222E-6 L 0.19218 -0.0048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25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03 0.00324 L 0.19218 0.00324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8 -0.00486 L 0.55898 -0.0085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8 0 L 0.55898 0.00625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301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8 0.00324 L 0.55898 -0.0057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DB8-4E52-EE4B-AF15-301C4116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Batch Processing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9BCFD99-9F00-2743-AD89-460F52E3BE63}"/>
              </a:ext>
            </a:extLst>
          </p:cNvPr>
          <p:cNvSpPr/>
          <p:nvPr/>
        </p:nvSpPr>
        <p:spPr>
          <a:xfrm rot="5400000">
            <a:off x="5416952" y="-1840372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9EB5F761-255C-3E4C-8214-D570E87240B0}"/>
              </a:ext>
            </a:extLst>
          </p:cNvPr>
          <p:cNvSpPr/>
          <p:nvPr/>
        </p:nvSpPr>
        <p:spPr>
          <a:xfrm rot="5400000">
            <a:off x="5416952" y="-287435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B718910-E793-5849-ADA6-6FB0AA257AD3}"/>
              </a:ext>
            </a:extLst>
          </p:cNvPr>
          <p:cNvSpPr/>
          <p:nvPr/>
        </p:nvSpPr>
        <p:spPr>
          <a:xfrm rot="5400000">
            <a:off x="5416952" y="1265502"/>
            <a:ext cx="1035934" cy="7436734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6D8AB-D318-2847-B84D-6302B76595D9}"/>
              </a:ext>
            </a:extLst>
          </p:cNvPr>
          <p:cNvSpPr/>
          <p:nvPr/>
        </p:nvSpPr>
        <p:spPr>
          <a:xfrm>
            <a:off x="2465408" y="1516283"/>
            <a:ext cx="94912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B2B51-D79F-BD42-ABC7-1BFDFFBD1B0F}"/>
              </a:ext>
            </a:extLst>
          </p:cNvPr>
          <p:cNvSpPr/>
          <p:nvPr/>
        </p:nvSpPr>
        <p:spPr>
          <a:xfrm>
            <a:off x="2465408" y="1925255"/>
            <a:ext cx="474562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BEEED-E8B2-8A48-9CA5-458F4DC13068}"/>
              </a:ext>
            </a:extLst>
          </p:cNvPr>
          <p:cNvSpPr/>
          <p:nvPr/>
        </p:nvSpPr>
        <p:spPr>
          <a:xfrm>
            <a:off x="3078867" y="1925255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A7EEC-0730-7844-9D47-290FE56CE9E4}"/>
              </a:ext>
            </a:extLst>
          </p:cNvPr>
          <p:cNvSpPr/>
          <p:nvPr/>
        </p:nvSpPr>
        <p:spPr>
          <a:xfrm>
            <a:off x="3553430" y="1516283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A9A7B-E988-AB42-AE34-65012722EAFE}"/>
              </a:ext>
            </a:extLst>
          </p:cNvPr>
          <p:cNvSpPr/>
          <p:nvPr/>
        </p:nvSpPr>
        <p:spPr>
          <a:xfrm>
            <a:off x="3935394" y="1925255"/>
            <a:ext cx="38196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F81EE7-F4FB-9648-BFCF-35DE66FE0138}"/>
              </a:ext>
            </a:extLst>
          </p:cNvPr>
          <p:cNvSpPr/>
          <p:nvPr/>
        </p:nvSpPr>
        <p:spPr>
          <a:xfrm>
            <a:off x="4456256" y="1516283"/>
            <a:ext cx="949124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E6589-22FA-694B-9B81-2C542156101E}"/>
              </a:ext>
            </a:extLst>
          </p:cNvPr>
          <p:cNvSpPr/>
          <p:nvPr/>
        </p:nvSpPr>
        <p:spPr>
          <a:xfrm>
            <a:off x="5497983" y="1513024"/>
            <a:ext cx="949121" cy="300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EB189A-0994-D147-8252-6F068DDAB86F}"/>
              </a:ext>
            </a:extLst>
          </p:cNvPr>
          <p:cNvSpPr/>
          <p:nvPr/>
        </p:nvSpPr>
        <p:spPr>
          <a:xfrm>
            <a:off x="5497983" y="1906201"/>
            <a:ext cx="949121" cy="142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EC592-A6C7-BB44-9073-05377B2F7876}"/>
              </a:ext>
            </a:extLst>
          </p:cNvPr>
          <p:cNvSpPr/>
          <p:nvPr/>
        </p:nvSpPr>
        <p:spPr>
          <a:xfrm>
            <a:off x="5497983" y="2151081"/>
            <a:ext cx="949121" cy="611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40F8AB-025B-034B-919C-A09791D1D781}"/>
              </a:ext>
            </a:extLst>
          </p:cNvPr>
          <p:cNvSpPr/>
          <p:nvPr/>
        </p:nvSpPr>
        <p:spPr>
          <a:xfrm>
            <a:off x="6603363" y="1513023"/>
            <a:ext cx="434045" cy="6991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48A3D0-004D-7042-8B26-61D0C54FD77D}"/>
              </a:ext>
            </a:extLst>
          </p:cNvPr>
          <p:cNvSpPr/>
          <p:nvPr/>
        </p:nvSpPr>
        <p:spPr>
          <a:xfrm>
            <a:off x="7170537" y="1513022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AD92F-41C9-5F40-9A3B-E5DA4269D034}"/>
              </a:ext>
            </a:extLst>
          </p:cNvPr>
          <p:cNvSpPr/>
          <p:nvPr/>
        </p:nvSpPr>
        <p:spPr>
          <a:xfrm>
            <a:off x="7170537" y="1916506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D9369-E1CC-614F-BA02-E9F52311DD26}"/>
              </a:ext>
            </a:extLst>
          </p:cNvPr>
          <p:cNvSpPr/>
          <p:nvPr/>
        </p:nvSpPr>
        <p:spPr>
          <a:xfrm>
            <a:off x="8001030" y="1513021"/>
            <a:ext cx="795749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D09A05-97DE-8341-9D98-B9C0E568DD3B}"/>
              </a:ext>
            </a:extLst>
          </p:cNvPr>
          <p:cNvSpPr/>
          <p:nvPr/>
        </p:nvSpPr>
        <p:spPr>
          <a:xfrm>
            <a:off x="6941926" y="3083617"/>
            <a:ext cx="94912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0A86A9-0B4B-4148-942B-03AD114E6232}"/>
              </a:ext>
            </a:extLst>
          </p:cNvPr>
          <p:cNvSpPr/>
          <p:nvPr/>
        </p:nvSpPr>
        <p:spPr>
          <a:xfrm>
            <a:off x="6941926" y="3492589"/>
            <a:ext cx="474562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6C223-F428-784D-AB3D-3B86B6658351}"/>
              </a:ext>
            </a:extLst>
          </p:cNvPr>
          <p:cNvSpPr/>
          <p:nvPr/>
        </p:nvSpPr>
        <p:spPr>
          <a:xfrm>
            <a:off x="7555385" y="3492589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E27E43-B153-A64A-AD12-8ACEB9394C3C}"/>
              </a:ext>
            </a:extLst>
          </p:cNvPr>
          <p:cNvSpPr/>
          <p:nvPr/>
        </p:nvSpPr>
        <p:spPr>
          <a:xfrm>
            <a:off x="8029948" y="3083617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A01A92-DC17-054C-A049-5C7235D8B5E8}"/>
              </a:ext>
            </a:extLst>
          </p:cNvPr>
          <p:cNvSpPr/>
          <p:nvPr/>
        </p:nvSpPr>
        <p:spPr>
          <a:xfrm>
            <a:off x="8411912" y="3492589"/>
            <a:ext cx="38196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EE9EBD-49CD-D647-AB66-91E8B599DB2B}"/>
              </a:ext>
            </a:extLst>
          </p:cNvPr>
          <p:cNvSpPr/>
          <p:nvPr/>
        </p:nvSpPr>
        <p:spPr>
          <a:xfrm>
            <a:off x="2465408" y="3087961"/>
            <a:ext cx="949124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2F3A9-3F9F-C74F-85CD-15E5B7FEA65C}"/>
              </a:ext>
            </a:extLst>
          </p:cNvPr>
          <p:cNvSpPr/>
          <p:nvPr/>
        </p:nvSpPr>
        <p:spPr>
          <a:xfrm>
            <a:off x="3507135" y="3084702"/>
            <a:ext cx="949121" cy="300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587A0-19B9-E34C-B7FF-73421DBCAB4F}"/>
              </a:ext>
            </a:extLst>
          </p:cNvPr>
          <p:cNvSpPr/>
          <p:nvPr/>
        </p:nvSpPr>
        <p:spPr>
          <a:xfrm>
            <a:off x="3507135" y="3477879"/>
            <a:ext cx="949121" cy="142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A65666-5B8B-BA48-BBCC-C7C4168DD533}"/>
              </a:ext>
            </a:extLst>
          </p:cNvPr>
          <p:cNvSpPr/>
          <p:nvPr/>
        </p:nvSpPr>
        <p:spPr>
          <a:xfrm>
            <a:off x="3507135" y="3722759"/>
            <a:ext cx="949121" cy="611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BB455D-3945-6648-9B2A-DF7C53602349}"/>
              </a:ext>
            </a:extLst>
          </p:cNvPr>
          <p:cNvSpPr/>
          <p:nvPr/>
        </p:nvSpPr>
        <p:spPr>
          <a:xfrm>
            <a:off x="4612515" y="3084701"/>
            <a:ext cx="434045" cy="6991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016DE6-6377-564F-ADD9-154DB6BA7CA7}"/>
              </a:ext>
            </a:extLst>
          </p:cNvPr>
          <p:cNvSpPr/>
          <p:nvPr/>
        </p:nvSpPr>
        <p:spPr>
          <a:xfrm>
            <a:off x="5179689" y="3084700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1B663F-70BF-0543-9963-698F71DC1544}"/>
              </a:ext>
            </a:extLst>
          </p:cNvPr>
          <p:cNvSpPr/>
          <p:nvPr/>
        </p:nvSpPr>
        <p:spPr>
          <a:xfrm>
            <a:off x="5179689" y="3488184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818370-24CB-7543-91E8-7628E631B8C9}"/>
              </a:ext>
            </a:extLst>
          </p:cNvPr>
          <p:cNvSpPr/>
          <p:nvPr/>
        </p:nvSpPr>
        <p:spPr>
          <a:xfrm>
            <a:off x="6010182" y="3084699"/>
            <a:ext cx="795749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F8B101-ECFE-144B-973A-56514F493A40}"/>
              </a:ext>
            </a:extLst>
          </p:cNvPr>
          <p:cNvSpPr/>
          <p:nvPr/>
        </p:nvSpPr>
        <p:spPr>
          <a:xfrm>
            <a:off x="2465408" y="4623497"/>
            <a:ext cx="94912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21A440-9372-F04B-971B-0CEEA83E22F8}"/>
              </a:ext>
            </a:extLst>
          </p:cNvPr>
          <p:cNvSpPr/>
          <p:nvPr/>
        </p:nvSpPr>
        <p:spPr>
          <a:xfrm>
            <a:off x="2465408" y="5032469"/>
            <a:ext cx="474562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AABC1B-9C3C-404E-BB1B-7505EB4B3E89}"/>
              </a:ext>
            </a:extLst>
          </p:cNvPr>
          <p:cNvSpPr/>
          <p:nvPr/>
        </p:nvSpPr>
        <p:spPr>
          <a:xfrm>
            <a:off x="3078867" y="5032469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543711-7B49-5C49-9E97-5C50060EF425}"/>
              </a:ext>
            </a:extLst>
          </p:cNvPr>
          <p:cNvSpPr/>
          <p:nvPr/>
        </p:nvSpPr>
        <p:spPr>
          <a:xfrm>
            <a:off x="3553430" y="4623497"/>
            <a:ext cx="763928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58D56A-12A0-D44E-ABE9-40E85A6AB733}"/>
              </a:ext>
            </a:extLst>
          </p:cNvPr>
          <p:cNvSpPr/>
          <p:nvPr/>
        </p:nvSpPr>
        <p:spPr>
          <a:xfrm>
            <a:off x="3935394" y="5032469"/>
            <a:ext cx="381964" cy="300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04FB16-74B1-EF43-B893-681C0DAAE250}"/>
              </a:ext>
            </a:extLst>
          </p:cNvPr>
          <p:cNvSpPr/>
          <p:nvPr/>
        </p:nvSpPr>
        <p:spPr>
          <a:xfrm>
            <a:off x="4456256" y="4623497"/>
            <a:ext cx="949124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F4D180-C6A4-F841-B06B-9299599F64D4}"/>
              </a:ext>
            </a:extLst>
          </p:cNvPr>
          <p:cNvSpPr/>
          <p:nvPr/>
        </p:nvSpPr>
        <p:spPr>
          <a:xfrm>
            <a:off x="5497983" y="4620238"/>
            <a:ext cx="949121" cy="300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6CA5EE-F6DA-A849-BC41-CCF290FD15BE}"/>
              </a:ext>
            </a:extLst>
          </p:cNvPr>
          <p:cNvSpPr/>
          <p:nvPr/>
        </p:nvSpPr>
        <p:spPr>
          <a:xfrm>
            <a:off x="5497983" y="5013415"/>
            <a:ext cx="949121" cy="142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9B502C-D710-BF45-A10F-A4E0DF67478A}"/>
              </a:ext>
            </a:extLst>
          </p:cNvPr>
          <p:cNvSpPr/>
          <p:nvPr/>
        </p:nvSpPr>
        <p:spPr>
          <a:xfrm>
            <a:off x="5497983" y="5258295"/>
            <a:ext cx="949121" cy="611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12A9413-EAF0-9448-81AD-72A55E0A6B97}"/>
              </a:ext>
            </a:extLst>
          </p:cNvPr>
          <p:cNvSpPr/>
          <p:nvPr/>
        </p:nvSpPr>
        <p:spPr>
          <a:xfrm>
            <a:off x="6603363" y="4620237"/>
            <a:ext cx="434045" cy="6991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85CBDA-262D-B142-BE49-E753BDAD7F86}"/>
              </a:ext>
            </a:extLst>
          </p:cNvPr>
          <p:cNvSpPr/>
          <p:nvPr/>
        </p:nvSpPr>
        <p:spPr>
          <a:xfrm>
            <a:off x="7170537" y="4620236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F7AE56-5D0A-8D41-A373-9889E1EBB12C}"/>
              </a:ext>
            </a:extLst>
          </p:cNvPr>
          <p:cNvSpPr/>
          <p:nvPr/>
        </p:nvSpPr>
        <p:spPr>
          <a:xfrm>
            <a:off x="7170537" y="5023720"/>
            <a:ext cx="734972" cy="3009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5ED1D1-6C7A-C14E-8D44-3F153513F4DB}"/>
              </a:ext>
            </a:extLst>
          </p:cNvPr>
          <p:cNvSpPr/>
          <p:nvPr/>
        </p:nvSpPr>
        <p:spPr>
          <a:xfrm>
            <a:off x="8001030" y="4620235"/>
            <a:ext cx="795749" cy="7099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8B9DB60-5418-A649-B25A-132E2CECCF76}"/>
              </a:ext>
            </a:extLst>
          </p:cNvPr>
          <p:cNvCxnSpPr>
            <a:cxnSpLocks/>
          </p:cNvCxnSpPr>
          <p:nvPr/>
        </p:nvCxnSpPr>
        <p:spPr>
          <a:xfrm>
            <a:off x="2905246" y="6192458"/>
            <a:ext cx="575261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48C8F22-4FF0-B340-8BF0-0B336A79D9EE}"/>
              </a:ext>
            </a:extLst>
          </p:cNvPr>
          <p:cNvSpPr txBox="1"/>
          <p:nvPr/>
        </p:nvSpPr>
        <p:spPr>
          <a:xfrm>
            <a:off x="2021542" y="6053958"/>
            <a:ext cx="5145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older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0ABC482-27B1-EA40-A682-2B5E6150B847}"/>
              </a:ext>
            </a:extLst>
          </p:cNvPr>
          <p:cNvSpPr txBox="1"/>
          <p:nvPr/>
        </p:nvSpPr>
        <p:spPr>
          <a:xfrm>
            <a:off x="8835342" y="6053958"/>
            <a:ext cx="12026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more recent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242CDC-FCE2-B04C-BD24-77877AF95CAF}"/>
              </a:ext>
            </a:extLst>
          </p:cNvPr>
          <p:cNvCxnSpPr/>
          <p:nvPr/>
        </p:nvCxnSpPr>
        <p:spPr>
          <a:xfrm>
            <a:off x="2021542" y="1244278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01F25CD-7EB6-1148-A4D1-72541C2FDF97}"/>
              </a:ext>
            </a:extLst>
          </p:cNvPr>
          <p:cNvCxnSpPr/>
          <p:nvPr/>
        </p:nvCxnSpPr>
        <p:spPr>
          <a:xfrm>
            <a:off x="2021542" y="2806862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961AA0A-3C03-0C4A-9A1D-A1CB1A6C1791}"/>
              </a:ext>
            </a:extLst>
          </p:cNvPr>
          <p:cNvCxnSpPr/>
          <p:nvPr/>
        </p:nvCxnSpPr>
        <p:spPr>
          <a:xfrm>
            <a:off x="2021542" y="4369446"/>
            <a:ext cx="0" cy="12442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ABEFE50-B87E-034F-AE3F-E61E347E6A18}"/>
              </a:ext>
            </a:extLst>
          </p:cNvPr>
          <p:cNvSpPr txBox="1"/>
          <p:nvPr/>
        </p:nvSpPr>
        <p:spPr>
          <a:xfrm>
            <a:off x="211236" y="2288433"/>
            <a:ext cx="1298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watermark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57AA613-990D-3044-9934-AD953C2D7813}"/>
              </a:ext>
            </a:extLst>
          </p:cNvPr>
          <p:cNvCxnSpPr>
            <a:cxnSpLocks/>
          </p:cNvCxnSpPr>
          <p:nvPr/>
        </p:nvCxnSpPr>
        <p:spPr>
          <a:xfrm flipV="1">
            <a:off x="1354238" y="1813967"/>
            <a:ext cx="509287" cy="474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57AB286-DFD6-344D-922C-C0FCF009C666}"/>
              </a:ext>
            </a:extLst>
          </p:cNvPr>
          <p:cNvCxnSpPr>
            <a:cxnSpLocks/>
          </p:cNvCxnSpPr>
          <p:nvPr/>
        </p:nvCxnSpPr>
        <p:spPr>
          <a:xfrm flipH="1">
            <a:off x="8835342" y="1134319"/>
            <a:ext cx="528577" cy="578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E0CD914-B821-F340-B2DA-ABEF5CC4B89E}"/>
              </a:ext>
            </a:extLst>
          </p:cNvPr>
          <p:cNvSpPr txBox="1"/>
          <p:nvPr/>
        </p:nvSpPr>
        <p:spPr>
          <a:xfrm>
            <a:off x="9004077" y="783524"/>
            <a:ext cx="12984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unprocessed</a:t>
            </a:r>
          </a:p>
        </p:txBody>
      </p:sp>
    </p:spTree>
    <p:extLst>
      <p:ext uri="{BB962C8B-B14F-4D97-AF65-F5344CB8AC3E}">
        <p14:creationId xmlns:p14="http://schemas.microsoft.com/office/powerpoint/2010/main" val="2955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55898 -0.0048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-25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55898 -0.0034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-18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55898 -0.0055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-278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Batch vs. Stream Processing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1383394" y="1358595"/>
            <a:ext cx="3903619" cy="12526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</a:rPr>
              <a:t>Continuous</a:t>
            </a:r>
          </a:p>
          <a:p>
            <a:pPr algn="ctr"/>
            <a:r>
              <a:rPr lang="en-US" sz="2800" dirty="0">
                <a:latin typeface="Segoe UI Light" panose="020B0502040204020203" pitchFamily="34" charset="0"/>
              </a:rPr>
              <a:t>Streaming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773326" y="1391253"/>
            <a:ext cx="3903619" cy="1252614"/>
          </a:xfrm>
          <a:prstGeom prst="rect">
            <a:avLst/>
          </a:prstGeom>
          <a:solidFill>
            <a:srgbClr val="85B1B3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</a:rPr>
              <a:t>Batch</a:t>
            </a:r>
          </a:p>
          <a:p>
            <a:pPr algn="ctr"/>
            <a:r>
              <a:rPr lang="en-US" sz="2800" dirty="0">
                <a:latin typeface="Segoe UI Light" panose="020B0502040204020203" pitchFamily="34" charset="0"/>
              </a:rPr>
              <a:t>Processing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62000" y="2874205"/>
            <a:ext cx="5146428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Watermarks to model</a:t>
            </a:r>
            <a:br>
              <a:rPr lang="en-US" sz="2400" dirty="0">
                <a:latin typeface="Segoe UI Light" panose="020B05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</a:rPr>
              <a:t>Completeness/Latency tradeoff</a:t>
            </a:r>
            <a:endParaRPr lang="en-US" sz="2000" i="1" dirty="0">
              <a:latin typeface="Segoe UI Light" panose="020B0502040204020203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777787" y="3177552"/>
            <a:ext cx="2142170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No Watermarks</a:t>
            </a:r>
            <a:endParaRPr lang="en-US" sz="2000" i="1" dirty="0">
              <a:latin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85628" y="3976677"/>
            <a:ext cx="4099172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Incremental results &amp;</a:t>
            </a:r>
            <a:br>
              <a:rPr lang="en-US" sz="2400" dirty="0">
                <a:latin typeface="Segoe UI Light" panose="020B05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</a:rPr>
              <a:t>Proc.-Time Timers</a:t>
            </a:r>
            <a:endParaRPr lang="en-US" sz="2000" i="1" dirty="0">
              <a:latin typeface="Segoe UI Light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44300" y="3976677"/>
            <a:ext cx="2409167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Results at end-of-</a:t>
            </a:r>
            <a:br>
              <a:rPr lang="en-US" sz="2400" dirty="0">
                <a:latin typeface="Segoe UI Light" panose="020B05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</a:rPr>
              <a:t>program only</a:t>
            </a:r>
            <a:endParaRPr lang="en-US" sz="2000" i="1" dirty="0">
              <a:latin typeface="Segoe UI Light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2000" y="5145134"/>
            <a:ext cx="5146428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In-receive-order</a:t>
            </a:r>
            <a:br>
              <a:rPr lang="en-US" sz="2400" dirty="0">
                <a:latin typeface="Segoe UI Light" panose="020B05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</a:rPr>
              <a:t>ingestion with low parallelism</a:t>
            </a:r>
            <a:endParaRPr lang="en-US" sz="2000" i="1" dirty="0">
              <a:latin typeface="Segoe UI Light" panose="020B05020402040202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63736" y="5145134"/>
            <a:ext cx="2970282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Massively parallel</a:t>
            </a:r>
            <a:br>
              <a:rPr lang="en-US" sz="2400" dirty="0">
                <a:latin typeface="Segoe UI Light" panose="020B05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</a:rPr>
              <a:t>out-of-order ingestion</a:t>
            </a:r>
            <a:endParaRPr lang="en-US" sz="2000" i="1" dirty="0">
              <a:latin typeface="Segoe UI Light" panose="020B0502040204020203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41570" y="1143376"/>
            <a:ext cx="4814048" cy="5039710"/>
          </a:xfrm>
          <a:prstGeom prst="rect">
            <a:avLst/>
          </a:prstGeom>
          <a:solidFill>
            <a:srgbClr val="4B838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6313714" y="1143376"/>
            <a:ext cx="4814048" cy="5039710"/>
          </a:xfrm>
          <a:prstGeom prst="rect">
            <a:avLst/>
          </a:prstGeom>
          <a:solidFill>
            <a:srgbClr val="4B838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6686" y="740229"/>
            <a:ext cx="10744200" cy="631371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Alternative Talk Titles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6686" y="2645230"/>
            <a:ext cx="10744200" cy="631371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Batch is a special case of something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6686" y="4571998"/>
            <a:ext cx="10744200" cy="12954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Why is there still </a:t>
            </a:r>
            <a:r>
              <a:rPr lang="en-US" sz="3200" dirty="0" err="1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DataSet</a:t>
            </a:r>
            <a:r>
              <a:rPr lang="en-US" sz="32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and DataStream?</a:t>
            </a:r>
            <a:br>
              <a:rPr lang="en-US" sz="32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32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What's taking you folks so long?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6686" y="3581400"/>
            <a:ext cx="10744200" cy="631371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all you have is a Squirrel, everything looks like a stream</a:t>
            </a:r>
          </a:p>
        </p:txBody>
      </p:sp>
    </p:spTree>
    <p:extLst>
      <p:ext uri="{BB962C8B-B14F-4D97-AF65-F5344CB8AC3E}">
        <p14:creationId xmlns:p14="http://schemas.microsoft.com/office/powerpoint/2010/main" val="20326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73845" y="2698503"/>
            <a:ext cx="5656530" cy="68825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 algn="ctr">
              <a:buClr>
                <a:schemeClr val="accent1"/>
              </a:buClr>
              <a:defRPr sz="320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4000" dirty="0"/>
              <a:t>What does that mean for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23850" y="3983017"/>
            <a:ext cx="5243020" cy="105758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 algn="ctr">
              <a:buClr>
                <a:schemeClr val="accent1"/>
              </a:buClr>
              <a:defRPr sz="320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(1) A unified Batch/Streaming</a:t>
            </a:r>
          </a:p>
          <a:p>
            <a:r>
              <a:rPr lang="en-US" dirty="0"/>
              <a:t>Data Processing Runtime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090365" y="3983017"/>
            <a:ext cx="3990433" cy="105758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 algn="ctr">
              <a:buClr>
                <a:schemeClr val="accent1"/>
              </a:buClr>
              <a:defRPr sz="320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(2) Unified Batch- and</a:t>
            </a:r>
            <a:br>
              <a:rPr lang="en-US" dirty="0"/>
            </a:br>
            <a:r>
              <a:rPr lang="en-US" dirty="0"/>
              <a:t>Streaming APIs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54938" y="902359"/>
            <a:ext cx="4494353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 algn="ctr">
              <a:buClr>
                <a:schemeClr val="accent1"/>
              </a:buClr>
              <a:defRPr sz="320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>
                <a:latin typeface="Segoe UI Light" panose="020B0502040204020203" pitchFamily="34" charset="0"/>
              </a:rPr>
              <a:t>The remainder of this talk</a:t>
            </a:r>
          </a:p>
        </p:txBody>
      </p:sp>
    </p:spTree>
    <p:extLst>
      <p:ext uri="{BB962C8B-B14F-4D97-AF65-F5344CB8AC3E}">
        <p14:creationId xmlns:p14="http://schemas.microsoft.com/office/powerpoint/2010/main" val="344162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51894"/>
            <a:ext cx="11544300" cy="1354217"/>
          </a:xfrm>
        </p:spPr>
        <p:txBody>
          <a:bodyPr/>
          <a:lstStyle/>
          <a:p>
            <a:r>
              <a:rPr lang="en-US" dirty="0"/>
              <a:t>Stream- and Batch-</a:t>
            </a:r>
            <a:br>
              <a:rPr lang="en-US" dirty="0"/>
            </a:br>
            <a:r>
              <a:rPr lang="en-US" dirty="0"/>
              <a:t>Processing in the Runtime</a:t>
            </a:r>
          </a:p>
        </p:txBody>
      </p:sp>
    </p:spTree>
    <p:extLst>
      <p:ext uri="{BB962C8B-B14F-4D97-AF65-F5344CB8AC3E}">
        <p14:creationId xmlns:p14="http://schemas.microsoft.com/office/powerpoint/2010/main" val="214874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2627513" y="2792380"/>
            <a:ext cx="2264229" cy="5382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Exploiting the Batch Special Case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44514" y="2862947"/>
            <a:ext cx="2115497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dirty="0">
                <a:latin typeface="Segoe UI Light" panose="020B0502040204020203" pitchFamily="34" charset="0"/>
              </a:rPr>
              <a:t>Planner/Optimizer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960034" y="4032297"/>
            <a:ext cx="3363686" cy="689340"/>
          </a:xfrm>
          <a:prstGeom prst="roundRect">
            <a:avLst/>
          </a:prstGeom>
          <a:solidFill>
            <a:srgbClr val="85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Continuous Operators</a:t>
            </a:r>
          </a:p>
        </p:txBody>
      </p:sp>
      <p:grpSp>
        <p:nvGrpSpPr>
          <p:cNvPr id="56" name="Gruppieren 55"/>
          <p:cNvGrpSpPr/>
          <p:nvPr/>
        </p:nvGrpSpPr>
        <p:grpSpPr>
          <a:xfrm>
            <a:off x="2816205" y="1307190"/>
            <a:ext cx="1878340" cy="828628"/>
            <a:chOff x="2874995" y="1274356"/>
            <a:chExt cx="1878340" cy="828628"/>
          </a:xfrm>
        </p:grpSpPr>
        <p:sp>
          <p:nvSpPr>
            <p:cNvPr id="10" name="Shape 176"/>
            <p:cNvSpPr/>
            <p:nvPr/>
          </p:nvSpPr>
          <p:spPr>
            <a:xfrm>
              <a:off x="2874995" y="1574513"/>
              <a:ext cx="228134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1" name="Shape 177"/>
            <p:cNvSpPr/>
            <p:nvPr/>
          </p:nvSpPr>
          <p:spPr>
            <a:xfrm>
              <a:off x="2874995" y="1858714"/>
              <a:ext cx="228134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2" name="Shape 178"/>
            <p:cNvSpPr/>
            <p:nvPr/>
          </p:nvSpPr>
          <p:spPr>
            <a:xfrm>
              <a:off x="3700362" y="1574513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3" name="Shape 179"/>
            <p:cNvSpPr/>
            <p:nvPr/>
          </p:nvSpPr>
          <p:spPr>
            <a:xfrm>
              <a:off x="3700362" y="1874767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4" name="Shape 180"/>
            <p:cNvSpPr/>
            <p:nvPr/>
          </p:nvSpPr>
          <p:spPr>
            <a:xfrm>
              <a:off x="3107003" y="1688580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5" name="Shape 181"/>
            <p:cNvSpPr/>
            <p:nvPr/>
          </p:nvSpPr>
          <p:spPr>
            <a:xfrm>
              <a:off x="3104728" y="1972782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6" name="Shape 182"/>
            <p:cNvSpPr/>
            <p:nvPr/>
          </p:nvSpPr>
          <p:spPr>
            <a:xfrm>
              <a:off x="3518286" y="1688580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7" name="Shape 183"/>
            <p:cNvSpPr/>
            <p:nvPr/>
          </p:nvSpPr>
          <p:spPr>
            <a:xfrm>
              <a:off x="3517412" y="1988834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8" name="Shape 184"/>
            <p:cNvSpPr/>
            <p:nvPr/>
          </p:nvSpPr>
          <p:spPr>
            <a:xfrm flipV="1">
              <a:off x="3431429" y="1715137"/>
              <a:ext cx="265919" cy="26592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19" name="Shape 185"/>
            <p:cNvSpPr/>
            <p:nvPr/>
          </p:nvSpPr>
          <p:spPr>
            <a:xfrm>
              <a:off x="3287678" y="1874767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0" name="Shape 186"/>
            <p:cNvSpPr/>
            <p:nvPr/>
          </p:nvSpPr>
          <p:spPr>
            <a:xfrm>
              <a:off x="3431429" y="1695645"/>
              <a:ext cx="265919" cy="26592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1" name="Shape 187"/>
            <p:cNvSpPr/>
            <p:nvPr/>
          </p:nvSpPr>
          <p:spPr>
            <a:xfrm>
              <a:off x="3287678" y="1574513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2" name="Shape 188"/>
            <p:cNvSpPr/>
            <p:nvPr/>
          </p:nvSpPr>
          <p:spPr>
            <a:xfrm>
              <a:off x="2874995" y="1274356"/>
              <a:ext cx="228134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3" name="Shape 189"/>
            <p:cNvSpPr/>
            <p:nvPr/>
          </p:nvSpPr>
          <p:spPr>
            <a:xfrm>
              <a:off x="3107003" y="1388423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4" name="Shape 190"/>
            <p:cNvSpPr/>
            <p:nvPr/>
          </p:nvSpPr>
          <p:spPr>
            <a:xfrm>
              <a:off x="3287678" y="1274356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5" name="Shape 191"/>
            <p:cNvSpPr/>
            <p:nvPr/>
          </p:nvSpPr>
          <p:spPr>
            <a:xfrm>
              <a:off x="3932369" y="1688664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6" name="Shape 192"/>
            <p:cNvSpPr/>
            <p:nvPr/>
          </p:nvSpPr>
          <p:spPr>
            <a:xfrm>
              <a:off x="3930095" y="1972865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cxnSp>
          <p:nvCxnSpPr>
            <p:cNvPr id="27" name="Connector 193"/>
            <p:cNvCxnSpPr>
              <a:stCxn id="24" idx="6"/>
              <a:endCxn id="35" idx="1"/>
            </p:cNvCxnSpPr>
            <p:nvPr/>
          </p:nvCxnSpPr>
          <p:spPr>
            <a:xfrm>
              <a:off x="3515813" y="1388424"/>
              <a:ext cx="630642" cy="219583"/>
            </a:xfrm>
            <a:prstGeom prst="straightConnector1">
              <a:avLst/>
            </a:prstGeom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</p:cxnSp>
        <p:sp>
          <p:nvSpPr>
            <p:cNvPr id="28" name="Shape 194"/>
            <p:cNvSpPr/>
            <p:nvPr/>
          </p:nvSpPr>
          <p:spPr>
            <a:xfrm>
              <a:off x="4525200" y="1566487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29" name="Shape 195"/>
            <p:cNvSpPr/>
            <p:nvPr/>
          </p:nvSpPr>
          <p:spPr>
            <a:xfrm>
              <a:off x="4525200" y="1866740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30" name="Shape 196"/>
            <p:cNvSpPr/>
            <p:nvPr/>
          </p:nvSpPr>
          <p:spPr>
            <a:xfrm>
              <a:off x="4343123" y="1680555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31" name="Shape 197"/>
            <p:cNvSpPr/>
            <p:nvPr/>
          </p:nvSpPr>
          <p:spPr>
            <a:xfrm>
              <a:off x="4342250" y="1980808"/>
              <a:ext cx="181351" cy="1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32" name="Shape 198"/>
            <p:cNvSpPr/>
            <p:nvPr/>
          </p:nvSpPr>
          <p:spPr>
            <a:xfrm flipV="1">
              <a:off x="4256267" y="1707111"/>
              <a:ext cx="265919" cy="265919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33" name="Shape 199"/>
            <p:cNvSpPr/>
            <p:nvPr/>
          </p:nvSpPr>
          <p:spPr>
            <a:xfrm>
              <a:off x="4256267" y="1687619"/>
              <a:ext cx="265919" cy="265919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 lim="400000"/>
              <a:tailEnd type="triangle" w="sm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34" name="Shape 200"/>
            <p:cNvSpPr/>
            <p:nvPr/>
          </p:nvSpPr>
          <p:spPr>
            <a:xfrm>
              <a:off x="4113045" y="1874849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  <p:sp>
          <p:nvSpPr>
            <p:cNvPr id="35" name="Shape 201"/>
            <p:cNvSpPr/>
            <p:nvPr/>
          </p:nvSpPr>
          <p:spPr>
            <a:xfrm>
              <a:off x="4113045" y="1574597"/>
              <a:ext cx="228135" cy="228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Helvetica Light"/>
              </a:endParaRPr>
            </a:p>
          </p:txBody>
        </p:sp>
      </p:grpSp>
      <p:sp>
        <p:nvSpPr>
          <p:cNvPr id="41" name="Abgerundetes Rechteck 40"/>
          <p:cNvSpPr/>
          <p:nvPr/>
        </p:nvSpPr>
        <p:spPr>
          <a:xfrm>
            <a:off x="1960034" y="4839815"/>
            <a:ext cx="3363686" cy="689340"/>
          </a:xfrm>
          <a:prstGeom prst="roundRect">
            <a:avLst/>
          </a:prstGeom>
          <a:solidFill>
            <a:srgbClr val="CA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Streaming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Scheduler Rules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6241361" y="4031586"/>
            <a:ext cx="3363686" cy="689340"/>
          </a:xfrm>
          <a:prstGeom prst="roundRect">
            <a:avLst/>
          </a:prstGeom>
          <a:solidFill>
            <a:srgbClr val="6E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Additional Bounded Operators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6241361" y="4848200"/>
            <a:ext cx="3363686" cy="689340"/>
          </a:xfrm>
          <a:prstGeom prst="roundRect">
            <a:avLst/>
          </a:prstGeom>
          <a:solidFill>
            <a:srgbClr val="BDC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Additional</a:t>
            </a:r>
            <a:b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Scheduling Strategies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734537" y="2882199"/>
            <a:ext cx="4518398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(bounded &amp;&amp; non-incremental)</a:t>
            </a:r>
          </a:p>
        </p:txBody>
      </p:sp>
      <p:sp>
        <p:nvSpPr>
          <p:cNvPr id="51" name="Pfeil nach unten 50"/>
          <p:cNvSpPr/>
          <p:nvPr/>
        </p:nvSpPr>
        <p:spPr>
          <a:xfrm>
            <a:off x="3431429" y="3544134"/>
            <a:ext cx="620486" cy="30919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feil nach unten 51"/>
          <p:cNvSpPr/>
          <p:nvPr/>
        </p:nvSpPr>
        <p:spPr>
          <a:xfrm rot="16200000">
            <a:off x="5119249" y="2917840"/>
            <a:ext cx="620486" cy="30919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feil nach unten 52"/>
          <p:cNvSpPr/>
          <p:nvPr/>
        </p:nvSpPr>
        <p:spPr>
          <a:xfrm>
            <a:off x="7436592" y="3470176"/>
            <a:ext cx="620486" cy="30919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feil nach unten 56"/>
          <p:cNvSpPr/>
          <p:nvPr/>
        </p:nvSpPr>
        <p:spPr>
          <a:xfrm>
            <a:off x="3431429" y="2357504"/>
            <a:ext cx="620486" cy="30919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feld 57"/>
          <p:cNvSpPr txBox="1"/>
          <p:nvPr/>
        </p:nvSpPr>
        <p:spPr>
          <a:xfrm>
            <a:off x="8621485" y="2085265"/>
            <a:ext cx="2599604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</a:rPr>
              <a:t>activates additional</a:t>
            </a:r>
          </a:p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</a:rPr>
              <a:t>optimizer choices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627513" y="5740603"/>
            <a:ext cx="2157239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 sz="240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pPr algn="ctr"/>
            <a:r>
              <a:rPr lang="en-US" dirty="0"/>
              <a:t>Core operators,</a:t>
            </a:r>
          </a:p>
          <a:p>
            <a:pPr algn="ctr"/>
            <a:r>
              <a:rPr lang="en-US" dirty="0"/>
              <a:t>cover all cases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477625" y="5740603"/>
            <a:ext cx="2891158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 sz="240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pPr algn="ctr"/>
            <a:r>
              <a:rPr lang="en-US" dirty="0"/>
              <a:t>Optimized operators</a:t>
            </a:r>
          </a:p>
          <a:p>
            <a:pPr algn="ctr"/>
            <a:r>
              <a:rPr lang="en-US" dirty="0"/>
              <a:t>for subset of cases</a:t>
            </a:r>
          </a:p>
        </p:txBody>
      </p:sp>
    </p:spTree>
    <p:extLst>
      <p:ext uri="{BB962C8B-B14F-4D97-AF65-F5344CB8AC3E}">
        <p14:creationId xmlns:p14="http://schemas.microsoft.com/office/powerpoint/2010/main" val="12514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0" grpId="0"/>
      <p:bldP spid="52" grpId="0" animBg="1"/>
      <p:bldP spid="53" grpId="0" animBg="1"/>
      <p:bldP spid="58" grpId="0"/>
      <p:bldP spid="59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Strategies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23850" y="1357327"/>
            <a:ext cx="11544300" cy="2354491"/>
          </a:xfrm>
        </p:spPr>
        <p:txBody>
          <a:bodyPr/>
          <a:lstStyle/>
          <a:p>
            <a:r>
              <a:rPr lang="en-US" dirty="0"/>
              <a:t>Build pipelined regions</a:t>
            </a:r>
          </a:p>
          <a:p>
            <a:pPr lvl="1"/>
            <a:r>
              <a:rPr lang="en-US" dirty="0"/>
              <a:t>Incremental results: everything pipelines</a:t>
            </a:r>
          </a:p>
          <a:p>
            <a:pPr lvl="1"/>
            <a:r>
              <a:rPr lang="en-US" dirty="0"/>
              <a:t>Non-incremental results: break pipelines once in a while</a:t>
            </a:r>
          </a:p>
          <a:p>
            <a:r>
              <a:rPr lang="en-US" dirty="0"/>
              <a:t>Recovery: Restart the pipelined region from latest checkpoint (or beginning)</a:t>
            </a:r>
          </a:p>
          <a:p>
            <a:pPr lvl="1"/>
            <a:r>
              <a:rPr lang="en-US" dirty="0"/>
              <a:t>replay input since checkpoint or beginning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1989171" y="4054725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14515" y="4054725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3144910" y="4434516"/>
            <a:ext cx="945365" cy="27191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5368332" y="4434516"/>
            <a:ext cx="945365" cy="27191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36659" y="4054725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89171" y="5384640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214515" y="5384640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3144910" y="5764430"/>
            <a:ext cx="945365" cy="27191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5368332" y="5764430"/>
            <a:ext cx="945365" cy="27191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436659" y="5384640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Pfeil nach rechts 18"/>
          <p:cNvSpPr/>
          <p:nvPr/>
        </p:nvSpPr>
        <p:spPr>
          <a:xfrm rot="2061426">
            <a:off x="5201357" y="5111416"/>
            <a:ext cx="1261328" cy="312172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Pfeil nach rechts 19"/>
          <p:cNvSpPr/>
          <p:nvPr/>
        </p:nvSpPr>
        <p:spPr>
          <a:xfrm rot="19538574" flipV="1">
            <a:off x="5190580" y="5122322"/>
            <a:ext cx="1261328" cy="312172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8855862" y="4054725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7786257" y="4434516"/>
            <a:ext cx="945365" cy="27191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855862" y="5384640"/>
            <a:ext cx="1031500" cy="1031500"/>
          </a:xfrm>
          <a:prstGeom prst="ellipse">
            <a:avLst/>
          </a:prstGeom>
          <a:solidFill>
            <a:srgbClr val="AEC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1219170">
              <a:defRPr/>
            </a:pPr>
            <a:endParaRPr lang="en-US" sz="1067" i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Pfeil nach rechts 30"/>
          <p:cNvSpPr/>
          <p:nvPr/>
        </p:nvSpPr>
        <p:spPr>
          <a:xfrm>
            <a:off x="7786257" y="5764430"/>
            <a:ext cx="945365" cy="27191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lang="en-US" sz="1067" ker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347827" y="4234581"/>
            <a:ext cx="65315" cy="4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5347827" y="5826031"/>
            <a:ext cx="65315" cy="4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 rot="2288228">
            <a:off x="5220050" y="4726196"/>
            <a:ext cx="65315" cy="4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 rot="19548840">
            <a:off x="5248261" y="5320828"/>
            <a:ext cx="65315" cy="4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1807029" y="3929743"/>
            <a:ext cx="3606113" cy="123118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1807029" y="5296453"/>
            <a:ext cx="3606113" cy="123118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6346355" y="3929743"/>
            <a:ext cx="3606113" cy="123118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6346355" y="5296453"/>
            <a:ext cx="3606113" cy="123118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39"/>
          <p:cNvSpPr txBox="1"/>
          <p:nvPr/>
        </p:nvSpPr>
        <p:spPr>
          <a:xfrm>
            <a:off x="8961183" y="4160612"/>
            <a:ext cx="82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✘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533771" y="4160612"/>
            <a:ext cx="82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19220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7" grpId="0" animBg="1"/>
      <p:bldP spid="38" grpId="0" animBg="1"/>
      <p:bldP spid="39" grpId="0" animBg="1"/>
      <p:bldP spid="40" grpId="0"/>
      <p:bldP spid="40" grpId="1"/>
      <p:bldP spid="41" grpId="0"/>
      <p:bldP spid="4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Streaming versus Batch Join</a:t>
            </a:r>
          </a:p>
        </p:txBody>
      </p:sp>
      <p:pic>
        <p:nvPicPr>
          <p:cNvPr id="132098" name="Picture 2" descr="https://flink.apache.org/img/blog/unified-batch-streaming-blink/stream-batch-joi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586" y="1636158"/>
            <a:ext cx="7049010" cy="35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3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Streaming versus Batch Join</a:t>
            </a:r>
          </a:p>
        </p:txBody>
      </p:sp>
      <p:pic>
        <p:nvPicPr>
          <p:cNvPr id="132098" name="Picture 2" descr="https://flink.apache.org/img/blog/unified-batch-streaming-blink/stream-batch-joi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586" y="1636158"/>
            <a:ext cx="7049010" cy="35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10549" y="1230475"/>
            <a:ext cx="1951265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2x RocksDB</a:t>
            </a:r>
          </a:p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LSM-Trees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52958" y="1599807"/>
            <a:ext cx="2719248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id-ID"/>
            </a:defPPr>
            <a:lvl1pPr>
              <a:buClr>
                <a:schemeClr val="accent1"/>
              </a:buClr>
              <a:defRPr sz="240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1x Hybrid Hash Join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069929" y="1857175"/>
            <a:ext cx="555171" cy="3856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8512629" y="1988565"/>
            <a:ext cx="277043" cy="1885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60873" y="2793538"/>
            <a:ext cx="1896837" cy="1919363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bounded/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unbounded</a:t>
            </a:r>
          </a:p>
          <a:p>
            <a:pPr algn="l">
              <a:buClr>
                <a:schemeClr val="accent1"/>
              </a:buClr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incremental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results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598472" y="2554518"/>
            <a:ext cx="2461812" cy="228869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only on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bounded data</a:t>
            </a:r>
          </a:p>
          <a:p>
            <a:pPr algn="l">
              <a:buClr>
                <a:schemeClr val="accent1"/>
              </a:buClr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batch results</a:t>
            </a:r>
          </a:p>
          <a:p>
            <a:pPr algn="l">
              <a:buClr>
                <a:schemeClr val="accent1"/>
              </a:buClr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no checkpoints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30484" y="5897175"/>
            <a:ext cx="4964290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order-of-magnitude faster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53072" y="5897175"/>
            <a:ext cx="3398642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more general</a:t>
            </a:r>
          </a:p>
        </p:txBody>
      </p:sp>
    </p:spTree>
    <p:extLst>
      <p:ext uri="{BB962C8B-B14F-4D97-AF65-F5344CB8AC3E}">
        <p14:creationId xmlns:p14="http://schemas.microsoft.com/office/powerpoint/2010/main" val="11523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Streaming versus Batch Join</a:t>
            </a:r>
          </a:p>
        </p:txBody>
      </p:sp>
      <p:pic>
        <p:nvPicPr>
          <p:cNvPr id="132098" name="Picture 2" descr="https://flink.apache.org/img/blog/unified-batch-streaming-blink/stream-batch-joi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586" y="1636158"/>
            <a:ext cx="7049010" cy="35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63286" y="3878798"/>
            <a:ext cx="3161736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push-based</a:t>
            </a:r>
          </a:p>
          <a:p>
            <a:pPr algn="l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(latency/checkpoints)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790290" y="3878797"/>
            <a:ext cx="2902606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pull-based</a:t>
            </a:r>
          </a:p>
          <a:p>
            <a:pPr algn="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(data flow control)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30484" y="5897175"/>
            <a:ext cx="4964290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order-of-magnitude faster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153072" y="5897175"/>
            <a:ext cx="3398642" cy="56514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more general</a:t>
            </a:r>
          </a:p>
        </p:txBody>
      </p:sp>
    </p:spTree>
    <p:extLst>
      <p:ext uri="{BB962C8B-B14F-4D97-AF65-F5344CB8AC3E}">
        <p14:creationId xmlns:p14="http://schemas.microsoft.com/office/powerpoint/2010/main" val="126541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Push-based and Pull-based Operators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FE4BF-AC38-4E47-BD12-91BF21F9B723}"/>
              </a:ext>
            </a:extLst>
          </p:cNvPr>
          <p:cNvSpPr/>
          <p:nvPr/>
        </p:nvSpPr>
        <p:spPr>
          <a:xfrm>
            <a:off x="2370586" y="2489261"/>
            <a:ext cx="1438762" cy="14387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1A90EF59-38F9-7E4B-901D-A3C3167B939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985711" y="1988825"/>
            <a:ext cx="1104256" cy="500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D0A36EB-5F86-274D-9740-52819707746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089967" y="1988825"/>
            <a:ext cx="1313480" cy="500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2FD0015E-5C54-AC4D-9E45-697E50B53D8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089967" y="3928023"/>
            <a:ext cx="0" cy="6503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E1F3A393-00A2-514B-891E-31BA9D2A4267}"/>
              </a:ext>
            </a:extLst>
          </p:cNvPr>
          <p:cNvSpPr/>
          <p:nvPr/>
        </p:nvSpPr>
        <p:spPr>
          <a:xfrm>
            <a:off x="8151189" y="2489261"/>
            <a:ext cx="1438762" cy="14387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246388D7-1555-8445-BAEF-E36E0A5FE509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766314" y="1988825"/>
            <a:ext cx="1104256" cy="50043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8B9911EC-EE54-F54F-9B06-41E8048628D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870570" y="1988825"/>
            <a:ext cx="1313480" cy="50043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2">
            <a:extLst>
              <a:ext uri="{FF2B5EF4-FFF2-40B4-BE49-F238E27FC236}">
                <a16:creationId xmlns:a16="http://schemas.microsoft.com/office/drawing/2014/main" id="{67E57D1A-CD73-A94C-BE7D-D7127C19EA3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870570" y="3928023"/>
            <a:ext cx="0" cy="65038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64934" y="4716933"/>
            <a:ext cx="5250066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accept data from any input immediately (like actor messages)</a:t>
            </a:r>
          </a:p>
        </p:txBody>
      </p:sp>
      <p:sp>
        <p:nvSpPr>
          <p:cNvPr id="13" name="Rechteck 12"/>
          <p:cNvSpPr/>
          <p:nvPr/>
        </p:nvSpPr>
        <p:spPr>
          <a:xfrm>
            <a:off x="1520987" y="1719294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 flipH="1">
            <a:off x="4364429" y="1719294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520987" y="1719294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532175" y="1716683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 flipH="1">
            <a:off x="4364429" y="1716683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1532175" y="1728255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 flipH="1">
            <a:off x="4364429" y="1716683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flipH="1">
            <a:off x="4364429" y="1728255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807974" y="5725781"/>
            <a:ext cx="4563985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minimize latency, supports checkpoint alignment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387338" y="4716933"/>
            <a:ext cx="4966462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pull data from one input at a time</a:t>
            </a:r>
          </a:p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(like reading streams)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588577" y="5725781"/>
            <a:ext cx="4563985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control over data flow,</a:t>
            </a:r>
          </a:p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high-latency, breaks checkpoints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7721460" y="2278617"/>
            <a:ext cx="322919" cy="708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974632" y="2849639"/>
            <a:ext cx="1164916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pull()</a:t>
            </a:r>
          </a:p>
        </p:txBody>
      </p:sp>
      <p:sp>
        <p:nvSpPr>
          <p:cNvPr id="28" name="Rechteck 27"/>
          <p:cNvSpPr/>
          <p:nvPr/>
        </p:nvSpPr>
        <p:spPr>
          <a:xfrm>
            <a:off x="7249860" y="1843793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7249860" y="1843793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261048" y="1841182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7261048" y="1852754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9803570" y="2282827"/>
            <a:ext cx="135591" cy="779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9601592" y="2977000"/>
            <a:ext cx="1164916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pull()</a:t>
            </a:r>
          </a:p>
        </p:txBody>
      </p:sp>
      <p:sp>
        <p:nvSpPr>
          <p:cNvPr id="35" name="Rechteck 34"/>
          <p:cNvSpPr/>
          <p:nvPr/>
        </p:nvSpPr>
        <p:spPr>
          <a:xfrm flipH="1">
            <a:off x="10140825" y="1845297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 flipH="1">
            <a:off x="10140825" y="1842686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 flipH="1">
            <a:off x="10140825" y="1842686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 flipH="1">
            <a:off x="10140825" y="1854258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2 L 0.11601 0.12801 L 0.11784 0.28843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3 0.12801 L -0.11562 0.28843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2 L 0.11601 0.12801 L 0.11784 0.28843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2 L 0.11601 0.12801 L 0.11784 0.28842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3 0.12801 L -0.11562 0.28842 " pathEditMode="relative" rAng="0" ptsTypes="AA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2 L 0.11601 0.12801 L 0.11784 0.28843 " pathEditMode="relative" rAng="0" ptsTypes="AA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3 0.12801 L -0.11562 0.28842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3 0.12801 L -0.11562 0.28843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0.10794 0.08032 L 0.11601 0.12801 L 0.11784 0.28842 " pathEditMode="relative" rAng="0" ptsTypes="AAAA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0.10794 0.08032 L 0.11601 0.12801 L 0.11784 0.28842 " pathEditMode="relative" rAng="0" ptsTypes="AAAA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3 L 0.11602 0.12801 L 0.11784 0.28843 " pathEditMode="relative" rAng="0" ptsTypes="AAAA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0.10794 0.08032 L 0.11602 0.12801 L 0.11784 0.28842 " pathEditMode="relative" rAng="0" ptsTypes="AA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3 0.12801 L -0.11563 0.28842 " pathEditMode="relative" rAng="0" ptsTypes="AAAA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-0.10586 0.08032 L -0.11393 0.12801 L -0.11563 0.28842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-0.10586 0.08032 L -0.11393 0.12801 L -0.11563 0.28842 " pathEditMode="relative" rAng="0" ptsTypes="AAAA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-0.10586 0.08032 L -0.11393 0.12801 L -0.11563 0.28842 " pathEditMode="relative" rAng="0" ptsTypes="AAAA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6" grpId="0"/>
      <p:bldP spid="26" grpId="1"/>
      <p:bldP spid="28" grpId="0" animBg="1"/>
      <p:bldP spid="29" grpId="0" animBg="1"/>
      <p:bldP spid="30" grpId="0" animBg="1"/>
      <p:bldP spid="31" grpId="0" animBg="1"/>
      <p:bldP spid="33" grpId="0"/>
      <p:bldP spid="33" grpId="1"/>
      <p:bldP spid="35" grpId="0" animBg="1"/>
      <p:bldP spid="36" grpId="0" animBg="1"/>
      <p:bldP spid="3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Selectable </a:t>
            </a:r>
            <a:r>
              <a:rPr lang="en-US"/>
              <a:t>Push-based Operators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FE4BF-AC38-4E47-BD12-91BF21F9B723}"/>
              </a:ext>
            </a:extLst>
          </p:cNvPr>
          <p:cNvSpPr/>
          <p:nvPr/>
        </p:nvSpPr>
        <p:spPr>
          <a:xfrm>
            <a:off x="2471549" y="2581070"/>
            <a:ext cx="1438762" cy="14387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1A90EF59-38F9-7E4B-901D-A3C3167B939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086674" y="2080634"/>
            <a:ext cx="1104256" cy="500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D0A36EB-5F86-274D-9740-52819707746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190930" y="2080634"/>
            <a:ext cx="1313480" cy="500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2FD0015E-5C54-AC4D-9E45-697E50B53D8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190930" y="4019832"/>
            <a:ext cx="0" cy="6503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464084" y="3387110"/>
            <a:ext cx="4203798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subscribe to inputs (select)</a:t>
            </a:r>
          </a:p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and receive pushed events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254100" y="4928275"/>
            <a:ext cx="9137467" cy="118069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 Operators control data flow by selecting active data paths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 Among active data paths, fully asynchronous data flow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     driven by network, data sources (and timers)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40399" y="1981028"/>
            <a:ext cx="5651168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similar to non-blocking-I/O model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40399" y="2581070"/>
            <a:ext cx="5651168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Java NIO, Linux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Epoll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, or Select</a:t>
            </a:r>
          </a:p>
        </p:txBody>
      </p:sp>
      <p:sp>
        <p:nvSpPr>
          <p:cNvPr id="16" name="Rechteck 15"/>
          <p:cNvSpPr/>
          <p:nvPr/>
        </p:nvSpPr>
        <p:spPr>
          <a:xfrm>
            <a:off x="1606295" y="1799531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1606295" y="1799531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1617483" y="1796920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1617483" y="1808492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Gerade Verbindung mit Pfeil 20"/>
          <p:cNvCxnSpPr/>
          <p:nvPr/>
        </p:nvCxnSpPr>
        <p:spPr>
          <a:xfrm flipH="1" flipV="1">
            <a:off x="1987733" y="2459658"/>
            <a:ext cx="673840" cy="769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3720287" y="2459658"/>
            <a:ext cx="673840" cy="769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853918" y="2908808"/>
            <a:ext cx="1504753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select()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171107" y="2823663"/>
            <a:ext cx="1504753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select()</a:t>
            </a:r>
          </a:p>
        </p:txBody>
      </p:sp>
      <p:sp>
        <p:nvSpPr>
          <p:cNvPr id="29" name="Rechteck 28"/>
          <p:cNvSpPr/>
          <p:nvPr/>
        </p:nvSpPr>
        <p:spPr>
          <a:xfrm flipH="1">
            <a:off x="4504410" y="1799531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 flipH="1">
            <a:off x="4504410" y="1796920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 flipH="1">
            <a:off x="4504410" y="1796920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 flipH="1">
            <a:off x="4504410" y="1808492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1632621" y="1795469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 flipH="1">
            <a:off x="4476063" y="1795469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1632621" y="1795469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1643809" y="1792858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 flipH="1">
            <a:off x="4476063" y="1792858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1643809" y="1804430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 flipH="1">
            <a:off x="4476063" y="1792858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 flipH="1">
            <a:off x="4476063" y="1804430"/>
            <a:ext cx="272142" cy="272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0.10794 0.08032 L 0.11601 0.12801 L 0.11784 0.28842 " pathEditMode="relative" rAng="0" ptsTypes="AAAA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0.10794 0.08032 L 0.11601 0.12801 L 0.11784 0.28842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3 L 0.11602 0.12801 L 0.11784 0.28843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3 L 0.11602 0.12801 L 0.11784 0.28843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7 L -0.10586 0.08032 L -0.11393 0.12801 L -0.11563 0.28842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3 L -0.11393 0.12801 L -0.11563 0.28843 " pathEditMode="relative" rAng="0" ptsTypes="AAAA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3 L -0.11393 0.12801 L -0.11563 0.28843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3 L -0.11393 0.12801 L -0.11563 0.28843 " pathEditMode="relative" rAng="0" ptsTypes="AAAA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3 L 0.11602 0.12801 L 0.11784 0.28843 " pathEditMode="relative" rAng="0" ptsTypes="AAAA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3 L -0.11394 0.12801 L -0.11563 0.28843 " pathEditMode="relative" rAng="0" ptsTypes="AAAA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0.10794 0.08033 L 0.11602 0.12801 L 0.11784 0.28843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046 L 0.10795 0.08032 L 0.11602 0.12801 L 0.11784 0.28843 " pathEditMode="relative" rAng="0" ptsTypes="AAAA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4 0.12801 L -0.11563 0.28843 " pathEditMode="relative" rAng="0" ptsTypes="AAAA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046 L 0.10795 0.08032 L 0.11602 0.12801 L 0.11784 0.28843 " pathEditMode="relative" rAng="0" ptsTypes="AAAA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4 0.12801 L -0.11563 0.28843 " pathEditMode="relative" rAng="0" ptsTypes="AAAA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46 L -0.10586 0.08032 L -0.11394 0.12801 L -0.11563 0.28843 " pathEditMode="relative" rAng="0" ptsTypes="AAAA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 animBg="1"/>
      <p:bldP spid="27" grpId="0"/>
      <p:bldP spid="27" grpId="1"/>
      <p:bldP spid="27" grpId="2"/>
      <p:bldP spid="28" grpId="0"/>
      <p:bldP spid="28" grpId="1"/>
      <p:bldP spid="28" grpId="2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Selectable Push-based Operators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FE4BF-AC38-4E47-BD12-91BF21F9B723}"/>
              </a:ext>
            </a:extLst>
          </p:cNvPr>
          <p:cNvSpPr/>
          <p:nvPr/>
        </p:nvSpPr>
        <p:spPr>
          <a:xfrm>
            <a:off x="2471549" y="2581070"/>
            <a:ext cx="1438762" cy="14387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1A90EF59-38F9-7E4B-901D-A3C3167B939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086674" y="2080634"/>
            <a:ext cx="1104256" cy="500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7D0A36EB-5F86-274D-9740-52819707746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190930" y="2080634"/>
            <a:ext cx="1313480" cy="500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2FD0015E-5C54-AC4D-9E45-697E50B53D8F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190930" y="4019832"/>
            <a:ext cx="0" cy="6503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464084" y="3387110"/>
            <a:ext cx="4203798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subscribe to inputs (select)</a:t>
            </a:r>
          </a:p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and receive pushed events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40399" y="1981028"/>
            <a:ext cx="5651168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similar to non-blocking-I/O model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40399" y="2581070"/>
            <a:ext cx="5651168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Java NIO, Linux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Epoll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</a:rPr>
              <a:t>, or Select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254100" y="4928275"/>
            <a:ext cx="9137467" cy="118069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 Input selection affects network channel credit assignment.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 Possible to process checkpoints through deselected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sym typeface="Wingdings" panose="05000000000000000000" pitchFamily="2" charset="2"/>
              </a:rPr>
              <a:t>     channels (not yet implemented)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0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959429" y="947057"/>
            <a:ext cx="8218714" cy="10668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talk is based on joint work with many members of the Apache Flink community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43000" y="2296885"/>
            <a:ext cx="10297886" cy="914400"/>
          </a:xfrm>
          <a:prstGeom prst="rect">
            <a:avLst/>
          </a:prstGeom>
          <a:noFill/>
        </p:spPr>
        <p:txBody>
          <a:bodyPr wrap="non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Xiaowei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Aljoscha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Timo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Dawid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Shaoxuan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Kurt,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Guowei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Becket, Jincheng, Fabian,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Till, Andrey, Gary,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Chesnay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Piotr, Stefan,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Zhijiang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Bowen,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Haibo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etc.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55671" y="3211285"/>
            <a:ext cx="3031671" cy="446314"/>
          </a:xfrm>
          <a:prstGeom prst="rect">
            <a:avLst/>
          </a:prstGeom>
          <a:noFill/>
        </p:spPr>
        <p:txBody>
          <a:bodyPr wrap="non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many others…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6686" y="4201886"/>
            <a:ext cx="10744200" cy="1894114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snapshot of the state of design</a:t>
            </a:r>
          </a:p>
          <a:p>
            <a:pPr algn="ctr">
              <a:buClr>
                <a:schemeClr val="accent1"/>
              </a:buClr>
            </a:pP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discussion and work-in-progress.</a:t>
            </a:r>
            <a:b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things may change as discussions evolve.</a:t>
            </a:r>
          </a:p>
        </p:txBody>
      </p:sp>
    </p:spTree>
    <p:extLst>
      <p:ext uri="{BB962C8B-B14F-4D97-AF65-F5344CB8AC3E}">
        <p14:creationId xmlns:p14="http://schemas.microsoft.com/office/powerpoint/2010/main" val="23946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Flink 1.9 Table API and Merging Blink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F905E8B-F9A8-7D49-8192-7D029B53F8F7}"/>
              </a:ext>
            </a:extLst>
          </p:cNvPr>
          <p:cNvSpPr/>
          <p:nvPr/>
        </p:nvSpPr>
        <p:spPr>
          <a:xfrm>
            <a:off x="1894113" y="1371324"/>
            <a:ext cx="8556236" cy="783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Table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API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de-DE" altLang="zh-CN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/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SQL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17B8C76B-FAFC-BF47-AE7D-284DBCC2F665}"/>
              </a:ext>
            </a:extLst>
          </p:cNvPr>
          <p:cNvSpPr/>
          <p:nvPr/>
        </p:nvSpPr>
        <p:spPr>
          <a:xfrm>
            <a:off x="1894113" y="2276435"/>
            <a:ext cx="4201886" cy="122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144000" rIns="0" bIns="0" anchor="t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Flink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Query Processor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4F905E8B-F9A8-7D49-8192-7D029B53F8F7}"/>
              </a:ext>
            </a:extLst>
          </p:cNvPr>
          <p:cNvSpPr/>
          <p:nvPr/>
        </p:nvSpPr>
        <p:spPr>
          <a:xfrm>
            <a:off x="1894113" y="5505773"/>
            <a:ext cx="8556236" cy="783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Flink Task </a:t>
            </a:r>
            <a:r>
              <a:rPr lang="de-DE" sz="28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Runtime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7B8C76B-FAFC-BF47-AE7D-284DBCC2F665}"/>
              </a:ext>
            </a:extLst>
          </p:cNvPr>
          <p:cNvSpPr/>
          <p:nvPr/>
        </p:nvSpPr>
        <p:spPr>
          <a:xfrm>
            <a:off x="1883195" y="3606932"/>
            <a:ext cx="2036415" cy="7188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de-DE" sz="28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DataSet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17B8C76B-FAFC-BF47-AE7D-284DBCC2F665}"/>
              </a:ext>
            </a:extLst>
          </p:cNvPr>
          <p:cNvSpPr/>
          <p:nvPr/>
        </p:nvSpPr>
        <p:spPr>
          <a:xfrm>
            <a:off x="4005942" y="3606932"/>
            <a:ext cx="6444407" cy="7188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de-DE" sz="28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StreamTransformation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17B8C76B-FAFC-BF47-AE7D-284DBCC2F665}"/>
              </a:ext>
            </a:extLst>
          </p:cNvPr>
          <p:cNvSpPr/>
          <p:nvPr/>
        </p:nvSpPr>
        <p:spPr>
          <a:xfrm>
            <a:off x="1894113" y="4434305"/>
            <a:ext cx="2024744" cy="943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Driver</a:t>
            </a:r>
            <a:br>
              <a:rPr lang="de-DE" sz="2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</a:b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(Pull)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17B8C76B-FAFC-BF47-AE7D-284DBCC2F665}"/>
              </a:ext>
            </a:extLst>
          </p:cNvPr>
          <p:cNvSpPr/>
          <p:nvPr/>
        </p:nvSpPr>
        <p:spPr>
          <a:xfrm>
            <a:off x="4005942" y="4434305"/>
            <a:ext cx="6444407" cy="943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StreamOperator</a:t>
            </a:r>
            <a:br>
              <a:rPr lang="de-DE" sz="2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</a:b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(</a:t>
            </a:r>
            <a:r>
              <a:rPr lang="de-DE" sz="24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selectable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 push)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17B8C76B-FAFC-BF47-AE7D-284DBCC2F665}"/>
              </a:ext>
            </a:extLst>
          </p:cNvPr>
          <p:cNvSpPr/>
          <p:nvPr/>
        </p:nvSpPr>
        <p:spPr>
          <a:xfrm>
            <a:off x="6327049" y="2276435"/>
            <a:ext cx="4123300" cy="122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144000" rIns="0" bIns="0" anchor="t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Blink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Query Processor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35587" y="3089862"/>
            <a:ext cx="1233205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i="1" dirty="0">
                <a:latin typeface="Segoe UI Light" panose="020B0502040204020203" pitchFamily="34" charset="0"/>
              </a:rPr>
              <a:t>batch </a:t>
            </a:r>
            <a:r>
              <a:rPr lang="en-US" sz="2000" i="1" dirty="0" err="1">
                <a:latin typeface="Segoe UI Light" panose="020B0502040204020203" pitchFamily="34" charset="0"/>
              </a:rPr>
              <a:t>env</a:t>
            </a:r>
            <a:r>
              <a:rPr lang="en-US" sz="2000" i="1" dirty="0"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400919" y="3089862"/>
            <a:ext cx="1356315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i="1" dirty="0">
                <a:latin typeface="Segoe UI Light" panose="020B0502040204020203" pitchFamily="34" charset="0"/>
              </a:rPr>
              <a:t>stream </a:t>
            </a:r>
            <a:r>
              <a:rPr lang="en-US" sz="2000" i="1" dirty="0" err="1">
                <a:latin typeface="Segoe UI Light" panose="020B0502040204020203" pitchFamily="34" charset="0"/>
              </a:rPr>
              <a:t>env</a:t>
            </a:r>
            <a:r>
              <a:rPr lang="en-US" sz="2000" i="1" dirty="0"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03348" y="3089862"/>
            <a:ext cx="1786561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i="1" dirty="0">
                <a:latin typeface="Segoe UI Light" panose="020B0502040204020203" pitchFamily="34" charset="0"/>
              </a:rPr>
              <a:t>batch &amp; stream</a:t>
            </a:r>
          </a:p>
        </p:txBody>
      </p:sp>
    </p:spTree>
    <p:extLst>
      <p:ext uri="{BB962C8B-B14F-4D97-AF65-F5344CB8AC3E}">
        <p14:creationId xmlns:p14="http://schemas.microsoft.com/office/powerpoint/2010/main" val="1282134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51894"/>
            <a:ext cx="11544300" cy="1354217"/>
          </a:xfrm>
        </p:spPr>
        <p:txBody>
          <a:bodyPr/>
          <a:lstStyle/>
          <a:p>
            <a:r>
              <a:rPr lang="en-US" dirty="0"/>
              <a:t>Stream- and Batch-</a:t>
            </a:r>
            <a:br>
              <a:rPr lang="en-US" dirty="0"/>
            </a:br>
            <a:r>
              <a:rPr lang="en-US" dirty="0"/>
              <a:t>Processing in the APIs</a:t>
            </a:r>
          </a:p>
        </p:txBody>
      </p:sp>
    </p:spTree>
    <p:extLst>
      <p:ext uri="{BB962C8B-B14F-4D97-AF65-F5344CB8AC3E}">
        <p14:creationId xmlns:p14="http://schemas.microsoft.com/office/powerpoint/2010/main" val="744713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Flink's future API Stack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837833" y="2900886"/>
            <a:ext cx="8449166" cy="2608940"/>
            <a:chOff x="1130263" y="2844327"/>
            <a:chExt cx="9830964" cy="3035613"/>
          </a:xfrm>
        </p:grpSpPr>
        <p:sp>
          <p:nvSpPr>
            <p:cNvPr id="3" name="Rechteck 2"/>
            <p:cNvSpPr/>
            <p:nvPr/>
          </p:nvSpPr>
          <p:spPr bwMode="auto">
            <a:xfrm>
              <a:off x="3983843" y="4120586"/>
              <a:ext cx="6977384" cy="496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</a:rPr>
                <a:t>Stream Operator &amp; DAG API</a:t>
              </a:r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1130263" y="4722470"/>
              <a:ext cx="9830964" cy="1157470"/>
            </a:xfrm>
            <a:prstGeom prst="rect">
              <a:avLst/>
            </a:prstGeom>
            <a:solidFill>
              <a:srgbClr val="6EA8B3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</a:rPr>
                <a:t>Runtime</a:t>
              </a: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130263" y="2844328"/>
              <a:ext cx="2656810" cy="1772316"/>
            </a:xfrm>
            <a:prstGeom prst="rect">
              <a:avLst/>
            </a:prstGeom>
            <a:solidFill>
              <a:srgbClr val="BDCCCF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 err="1">
                  <a:latin typeface="Segoe UI Light" panose="020B0502040204020203" pitchFamily="34" charset="0"/>
                </a:rPr>
                <a:t>DataSet</a:t>
              </a:r>
              <a:endParaRPr lang="en-US" sz="2800" dirty="0">
                <a:latin typeface="Segoe UI Light" panose="020B0502040204020203" pitchFamily="34" charset="0"/>
              </a:endParaRPr>
            </a:p>
            <a:p>
              <a:pPr algn="ctr"/>
              <a:r>
                <a:rPr lang="en-US" sz="2000" i="1" dirty="0">
                  <a:latin typeface="Segoe UI Light" panose="020B0502040204020203" pitchFamily="34" charset="0"/>
                </a:rPr>
                <a:t>(deprecated)</a:t>
              </a: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3983843" y="2844328"/>
              <a:ext cx="3273483" cy="1148937"/>
            </a:xfrm>
            <a:prstGeom prst="rect">
              <a:avLst/>
            </a:prstGeom>
            <a:solidFill>
              <a:srgbClr val="85B1B3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</a:rPr>
                <a:t>DataStream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7454096" y="2844327"/>
              <a:ext cx="3507131" cy="1148937"/>
            </a:xfrm>
            <a:prstGeom prst="rect">
              <a:avLst/>
            </a:prstGeom>
            <a:solidFill>
              <a:srgbClr val="CAD9DF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</a:rPr>
                <a:t>Table / SQL</a:t>
              </a:r>
            </a:p>
          </p:txBody>
        </p:sp>
      </p:grpSp>
      <p:sp>
        <p:nvSpPr>
          <p:cNvPr id="14" name="Pfeil nach links und rechts 13"/>
          <p:cNvSpPr/>
          <p:nvPr/>
        </p:nvSpPr>
        <p:spPr>
          <a:xfrm>
            <a:off x="6726029" y="3119919"/>
            <a:ext cx="925286" cy="4680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830909" y="1587058"/>
            <a:ext cx="2714699" cy="68825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latin typeface="Segoe UI Light" panose="020B0502040204020203" pitchFamily="34" charset="0"/>
              </a:rPr>
              <a:t>Still possible to mix and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match within a program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188259" y="2275314"/>
            <a:ext cx="0" cy="642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APIs for Analytical Processing and Applications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24522" y="2786591"/>
            <a:ext cx="1971227" cy="87292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Applications</a:t>
            </a:r>
          </a:p>
          <a:p>
            <a:pPr algn="ctr">
              <a:buClr>
                <a:schemeClr val="accent1"/>
              </a:buClr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(physical)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743086" y="2786591"/>
            <a:ext cx="3262478" cy="87292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Analytical Processing</a:t>
            </a:r>
          </a:p>
          <a:p>
            <a:pPr algn="ctr">
              <a:buClr>
                <a:schemeClr val="accent1"/>
              </a:buClr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(declarative)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58806" y="1680733"/>
            <a:ext cx="2502655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</a:rPr>
              <a:t>DataStream API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50731" y="1680733"/>
            <a:ext cx="2447190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</a:rPr>
              <a:t>SQL / Table API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1213" y="4264598"/>
            <a:ext cx="3337853" cy="38177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Types are Java / Scala classes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13433" y="4264598"/>
            <a:ext cx="1853414" cy="38177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Logical Schema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57942" y="4753483"/>
            <a:ext cx="2904402" cy="38177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Transformation Functions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38974" y="4753483"/>
            <a:ext cx="4402352" cy="38177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Declarative Language (SQL, Table DSL)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331186" y="5254505"/>
            <a:ext cx="2557926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Explicit State and Time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052413" y="5254504"/>
            <a:ext cx="2775478" cy="38177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Automatic Optimization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100452" y="2599514"/>
            <a:ext cx="4698177" cy="3224803"/>
          </a:xfrm>
          <a:prstGeom prst="rect">
            <a:avLst/>
          </a:prstGeom>
          <a:solidFill>
            <a:srgbClr val="4972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hteck 19"/>
          <p:cNvSpPr/>
          <p:nvPr/>
        </p:nvSpPr>
        <p:spPr>
          <a:xfrm>
            <a:off x="1198035" y="2599514"/>
            <a:ext cx="4698177" cy="3224803"/>
          </a:xfrm>
          <a:prstGeom prst="rect">
            <a:avLst/>
          </a:prstGeom>
          <a:solidFill>
            <a:srgbClr val="4972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Rechteck 20"/>
          <p:cNvSpPr/>
          <p:nvPr/>
        </p:nvSpPr>
        <p:spPr>
          <a:xfrm>
            <a:off x="6100452" y="1480906"/>
            <a:ext cx="4698177" cy="929202"/>
          </a:xfrm>
          <a:prstGeom prst="rect">
            <a:avLst/>
          </a:prstGeom>
          <a:solidFill>
            <a:srgbClr val="4972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hteck 21"/>
          <p:cNvSpPr/>
          <p:nvPr/>
        </p:nvSpPr>
        <p:spPr>
          <a:xfrm>
            <a:off x="1198035" y="1482275"/>
            <a:ext cx="4698177" cy="929202"/>
          </a:xfrm>
          <a:prstGeom prst="rect">
            <a:avLst/>
          </a:prstGeom>
          <a:solidFill>
            <a:srgbClr val="4972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72206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SQL / Table API – Batch style (fix data set as input)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85" y="1709057"/>
            <a:ext cx="1119864" cy="118504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4" y="1709057"/>
            <a:ext cx="1119864" cy="118504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4735286" y="2016603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>
            <a:off x="7163948" y="2016603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bgerundetes Rechteck 3"/>
          <p:cNvSpPr/>
          <p:nvPr/>
        </p:nvSpPr>
        <p:spPr>
          <a:xfrm>
            <a:off x="5314800" y="1621971"/>
            <a:ext cx="1621972" cy="1272126"/>
          </a:xfrm>
          <a:prstGeom prst="roundRect">
            <a:avLst/>
          </a:prstGeom>
          <a:solidFill>
            <a:srgbClr val="AE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SQL</a:t>
            </a:r>
            <a:br>
              <a:rPr lang="en-US" sz="28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Query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42579" y="3078350"/>
            <a:ext cx="1529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UI Light" panose="020B0502040204020203" pitchFamily="34" charset="0"/>
              </a:rPr>
              <a:t>Batch Query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Execution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917044" y="4053132"/>
            <a:ext cx="6970009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room,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TUMBLE_END(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rowtime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INTERVAL '1' HOUR),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AVG(temperature)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sensors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 BY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TUMBLE(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rowtime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INTERVAL '1' HOUR), room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78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SQL / Table API – Streaming Data Case</a:t>
            </a:r>
            <a:endParaRPr lang="en-US" sz="3733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917044" y="4053132"/>
            <a:ext cx="6970009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room,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TUMBLE_END(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rowtime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INTERVAL '1' HOUR),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AVG(temperature)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sensors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 BY</a:t>
            </a:r>
          </a:p>
          <a:p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TUMBLE(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rowtime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INTERVAL '1' HOUR), room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85" y="1709057"/>
            <a:ext cx="1119864" cy="1185040"/>
          </a:xfrm>
          <a:prstGeom prst="rect">
            <a:avLst/>
          </a:prstGeom>
        </p:spPr>
      </p:pic>
      <p:sp>
        <p:nvSpPr>
          <p:cNvPr id="28" name="Zylinder 27"/>
          <p:cNvSpPr/>
          <p:nvPr/>
        </p:nvSpPr>
        <p:spPr>
          <a:xfrm rot="5400000">
            <a:off x="1392006" y="1516859"/>
            <a:ext cx="509480" cy="1622632"/>
          </a:xfrm>
          <a:prstGeom prst="can">
            <a:avLst>
              <a:gd name="adj" fmla="val 27055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258044">
              <a:defRPr/>
            </a:pPr>
            <a:endParaRPr lang="en-US" sz="100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4" y="1709057"/>
            <a:ext cx="1119864" cy="118504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4735286" y="2016603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feil nach rechts 30"/>
          <p:cNvSpPr/>
          <p:nvPr/>
        </p:nvSpPr>
        <p:spPr>
          <a:xfrm>
            <a:off x="7163948" y="2016603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bgerundetes Rechteck 3"/>
          <p:cNvSpPr/>
          <p:nvPr/>
        </p:nvSpPr>
        <p:spPr>
          <a:xfrm>
            <a:off x="5314800" y="1621971"/>
            <a:ext cx="1621972" cy="1272126"/>
          </a:xfrm>
          <a:prstGeom prst="roundRect">
            <a:avLst/>
          </a:prstGeom>
          <a:solidFill>
            <a:srgbClr val="AE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SQL</a:t>
            </a:r>
            <a:br>
              <a:rPr lang="en-US" sz="28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Query</a:t>
            </a:r>
          </a:p>
        </p:txBody>
      </p:sp>
      <p:sp>
        <p:nvSpPr>
          <p:cNvPr id="34" name="Zylinder 33"/>
          <p:cNvSpPr/>
          <p:nvPr/>
        </p:nvSpPr>
        <p:spPr>
          <a:xfrm rot="5400000">
            <a:off x="10139065" y="2396127"/>
            <a:ext cx="509480" cy="1622632"/>
          </a:xfrm>
          <a:prstGeom prst="can">
            <a:avLst>
              <a:gd name="adj" fmla="val 27055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258044">
              <a:defRPr/>
            </a:pPr>
            <a:endParaRPr lang="en-US" sz="100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5" name="Flussdiagramm: Magnetplattenspeicher 34"/>
          <p:cNvSpPr/>
          <p:nvPr/>
        </p:nvSpPr>
        <p:spPr>
          <a:xfrm>
            <a:off x="9788221" y="1162720"/>
            <a:ext cx="1211167" cy="927165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feil nach rechts 35"/>
          <p:cNvSpPr/>
          <p:nvPr/>
        </p:nvSpPr>
        <p:spPr>
          <a:xfrm rot="18900000">
            <a:off x="9008225" y="1563174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feil nach rechts 36"/>
          <p:cNvSpPr/>
          <p:nvPr/>
        </p:nvSpPr>
        <p:spPr>
          <a:xfrm rot="1800000">
            <a:off x="9008224" y="2736173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feil nach rechts 37"/>
          <p:cNvSpPr/>
          <p:nvPr/>
        </p:nvSpPr>
        <p:spPr>
          <a:xfrm>
            <a:off x="2787289" y="2016603"/>
            <a:ext cx="352339" cy="51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2078948" y="3078350"/>
            <a:ext cx="1924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UI Light" panose="020B0502040204020203" pitchFamily="34" charset="0"/>
              </a:rPr>
              <a:t>Interpret Stream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as Table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225375" y="3078350"/>
            <a:ext cx="1963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UI Light" panose="020B0502040204020203" pitchFamily="34" charset="0"/>
              </a:rPr>
              <a:t>Incremental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Query Execution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200338" y="3467402"/>
            <a:ext cx="216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UI Light" panose="020B0502040204020203" pitchFamily="34" charset="0"/>
              </a:rPr>
              <a:t>output result</a:t>
            </a:r>
            <a:br>
              <a:rPr lang="en-US" sz="2000" dirty="0">
                <a:latin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</a:rPr>
              <a:t>changes as stream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691286" y="652690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egoe UI Light" panose="020B0502040204020203" pitchFamily="34" charset="0"/>
              </a:rPr>
              <a:t>update database</a:t>
            </a:r>
          </a:p>
          <a:p>
            <a:pPr algn="ctr"/>
            <a:r>
              <a:rPr lang="en-US" sz="2000" dirty="0">
                <a:latin typeface="Segoe UI Light" panose="020B0502040204020203" pitchFamily="34" charset="0"/>
              </a:rPr>
              <a:t>with changes</a:t>
            </a:r>
          </a:p>
        </p:txBody>
      </p:sp>
    </p:spTree>
    <p:extLst>
      <p:ext uri="{BB962C8B-B14F-4D97-AF65-F5344CB8AC3E}">
        <p14:creationId xmlns:p14="http://schemas.microsoft.com/office/powerpoint/2010/main" val="204563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524000" y="1915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One SQL to Rule Them All – a Syntactically Idiomatic Approach to Management of Streams and Tables</a:t>
            </a:r>
            <a:endParaRPr lang="en-US" sz="2400" b="0" dirty="0">
              <a:solidFill>
                <a:srgbClr val="556E6F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048000" y="8234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424242"/>
                </a:solidFill>
                <a:latin typeface="Segoe UI Light" panose="020B0502040204020203" pitchFamily="34" charset="0"/>
              </a:rPr>
              <a:t>More Details also</a:t>
            </a:r>
            <a:endParaRPr lang="en-US" b="0" dirty="0">
              <a:solidFill>
                <a:srgbClr val="424242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48000" y="29088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424242"/>
                </a:solidFill>
                <a:latin typeface="Segoe UI Light" panose="020B0502040204020203" pitchFamily="34" charset="0"/>
              </a:rPr>
              <a:t>Fabian </a:t>
            </a:r>
            <a:r>
              <a:rPr lang="en-US" dirty="0" err="1">
                <a:solidFill>
                  <a:srgbClr val="424242"/>
                </a:solidFill>
                <a:latin typeface="Segoe UI Light" panose="020B0502040204020203" pitchFamily="34" charset="0"/>
              </a:rPr>
              <a:t>Hüske</a:t>
            </a:r>
            <a:r>
              <a:rPr lang="en-US" dirty="0">
                <a:solidFill>
                  <a:srgbClr val="424242"/>
                </a:solidFill>
                <a:latin typeface="Segoe UI Light" panose="020B0502040204020203" pitchFamily="34" charset="0"/>
              </a:rPr>
              <a:t>, Tyler </a:t>
            </a:r>
            <a:r>
              <a:rPr lang="en-US" dirty="0" err="1">
                <a:solidFill>
                  <a:srgbClr val="424242"/>
                </a:solidFill>
                <a:latin typeface="Segoe UI Light" panose="020B0502040204020203" pitchFamily="34" charset="0"/>
              </a:rPr>
              <a:t>Akidau</a:t>
            </a:r>
            <a:r>
              <a:rPr lang="en-US" dirty="0">
                <a:solidFill>
                  <a:srgbClr val="424242"/>
                </a:solidFill>
                <a:latin typeface="Segoe UI Light" panose="020B0502040204020203" pitchFamily="34" charset="0"/>
              </a:rPr>
              <a:t> </a:t>
            </a:r>
            <a:endParaRPr lang="en-US" b="0" dirty="0">
              <a:solidFill>
                <a:srgbClr val="424242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24000" y="12918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Beam Summit Europe – Thursday June 19</a:t>
            </a:r>
            <a:r>
              <a:rPr lang="en-US" sz="2400" baseline="300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</a:t>
            </a:r>
            <a:endParaRPr lang="en-US" sz="2400" b="0" dirty="0">
              <a:solidFill>
                <a:srgbClr val="556E6F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4866" name="Picture 2" descr="Preview of your 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3" y="3853097"/>
            <a:ext cx="2544081" cy="25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18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SQL / Table API – Temporal Joins Example</a:t>
            </a:r>
            <a:endParaRPr lang="en-US" sz="3733" i="1" dirty="0"/>
          </a:p>
        </p:txBody>
      </p:sp>
      <p:pic>
        <p:nvPicPr>
          <p:cNvPr id="167938" name="Picture 2" descr="https://flink.apache.org/img/blog/2019-05-13-temporal-tables/TemporalTable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50" y="951424"/>
            <a:ext cx="8149320" cy="31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11286" y="4173420"/>
            <a:ext cx="5505848" cy="2165584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tf.time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tf.price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rh.rate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conv_fare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taxiFare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LATERAL TABLE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(Rates(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tf.time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)) AS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rh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>
              <a:buClr>
                <a:schemeClr val="accent1"/>
              </a:buClr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tf.currency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rh.currency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80851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SQL / Table API – Event Pattern Matching Example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2054" t="28073" r="49821" b="30232"/>
          <a:stretch/>
        </p:blipFill>
        <p:spPr>
          <a:xfrm>
            <a:off x="2355216" y="1676400"/>
            <a:ext cx="7481565" cy="43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1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DataStream API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23850" y="1357327"/>
            <a:ext cx="11544300" cy="3662541"/>
          </a:xfrm>
        </p:spPr>
        <p:txBody>
          <a:bodyPr/>
          <a:lstStyle/>
          <a:p>
            <a:r>
              <a:rPr lang="en-US" dirty="0"/>
              <a:t>DataStream is already supporting Bounded and Unbounded Streams</a:t>
            </a:r>
          </a:p>
          <a:p>
            <a:r>
              <a:rPr lang="en-US" dirty="0"/>
              <a:t>Introduce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BoundedDataStream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non-incremental mode</a:t>
            </a:r>
            <a:r>
              <a:rPr lang="en-US" dirty="0"/>
              <a:t> to exploit</a:t>
            </a:r>
            <a:br>
              <a:rPr lang="en-US" dirty="0"/>
            </a:br>
            <a:r>
              <a:rPr lang="en-US" dirty="0"/>
              <a:t>optimizations for bounded data</a:t>
            </a:r>
            <a:endParaRPr lang="en-US" dirty="0">
              <a:cs typeface="Consolas" panose="020B0609020204030204" pitchFamily="49" charset="0"/>
            </a:endParaRPr>
          </a:p>
          <a:p>
            <a:r>
              <a:rPr lang="en-US" dirty="0"/>
              <a:t>Watermarks "jump" from </a:t>
            </a:r>
            <a:r>
              <a:rPr lang="en-US" b="1" dirty="0"/>
              <a:t>-∞ </a:t>
            </a:r>
            <a:r>
              <a:rPr lang="en-US" dirty="0"/>
              <a:t>to </a:t>
            </a:r>
            <a:r>
              <a:rPr lang="en-US" b="1" dirty="0"/>
              <a:t>+∞</a:t>
            </a:r>
            <a:r>
              <a:rPr lang="en-US" dirty="0"/>
              <a:t> at end of program</a:t>
            </a:r>
          </a:p>
          <a:p>
            <a:r>
              <a:rPr lang="en-US" dirty="0"/>
              <a:t>Processing time timers deactivated or deferred (end of key)</a:t>
            </a:r>
          </a:p>
          <a:p>
            <a:r>
              <a:rPr lang="en-US" dirty="0"/>
              <a:t>Cannot offer this mode before runtime supports batch-style execution.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565070" y="5319541"/>
            <a:ext cx="5061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not a final design, it is</a:t>
            </a:r>
          </a:p>
          <a:p>
            <a:pPr algn="ctr"/>
            <a:r>
              <a:rPr lang="en-US" sz="2400" b="0" dirty="0">
                <a:solidFill>
                  <a:srgbClr val="556E6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an intermediate state of</a:t>
            </a:r>
          </a:p>
          <a:p>
            <a:pPr algn="ctr"/>
            <a:r>
              <a:rPr lang="en-US" sz="2400" b="0" dirty="0">
                <a:solidFill>
                  <a:srgbClr val="556E6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still informal design </a:t>
            </a:r>
            <a:r>
              <a:rPr lang="en-US" sz="24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discussions</a:t>
            </a:r>
            <a:endParaRPr lang="en-US" sz="2400" b="0" dirty="0">
              <a:solidFill>
                <a:srgbClr val="556E6F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5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88978" y="1294679"/>
            <a:ext cx="7372769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Stateful Computations over Data Streams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08207" y="391165"/>
            <a:ext cx="2934311" cy="68825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40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Apache Flink</a:t>
            </a:r>
          </a:p>
        </p:txBody>
      </p:sp>
      <p:pic>
        <p:nvPicPr>
          <p:cNvPr id="4" name="Picture 2" descr="https://flink.apache.org/img/flink-home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" y="2392946"/>
            <a:ext cx="11709963" cy="38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7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984885"/>
          </a:xfrm>
        </p:spPr>
        <p:txBody>
          <a:bodyPr/>
          <a:lstStyle/>
          <a:p>
            <a:r>
              <a:rPr lang="en-US" dirty="0"/>
              <a:t>DataStream Sources - Flink Improvement Proposal (FLIP) - 27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23850" y="1357328"/>
            <a:ext cx="11544300" cy="4008790"/>
          </a:xfrm>
        </p:spPr>
        <p:txBody>
          <a:bodyPr/>
          <a:lstStyle/>
          <a:p>
            <a:r>
              <a:rPr lang="en-US" dirty="0"/>
              <a:t>Ongoing work to unify the data source API between batch and streaming</a:t>
            </a:r>
          </a:p>
          <a:p>
            <a:r>
              <a:rPr lang="en-US" dirty="0"/>
              <a:t>Current draft is based on </a:t>
            </a:r>
            <a:r>
              <a:rPr lang="en-US" u="sng" dirty="0"/>
              <a:t>input splits</a:t>
            </a:r>
            <a:r>
              <a:rPr lang="en-US" dirty="0"/>
              <a:t> and </a:t>
            </a:r>
            <a:r>
              <a:rPr lang="en-US" u="sng" dirty="0"/>
              <a:t>non-blocking (</a:t>
            </a:r>
            <a:r>
              <a:rPr lang="en-US" u="sng" dirty="0" err="1"/>
              <a:t>async</a:t>
            </a:r>
            <a:r>
              <a:rPr lang="en-US" u="sng" dirty="0"/>
              <a:t>) readers</a:t>
            </a:r>
          </a:p>
          <a:p>
            <a:r>
              <a:rPr lang="en-US" dirty="0"/>
              <a:t>Synchronous implementations for common source threading models</a:t>
            </a:r>
          </a:p>
          <a:p>
            <a:r>
              <a:rPr lang="en-US" dirty="0"/>
              <a:t>Split/partition processing in-/</a:t>
            </a:r>
            <a:r>
              <a:rPr lang="en-US" dirty="0" err="1"/>
              <a:t>out-of</a:t>
            </a:r>
            <a:r>
              <a:rPr lang="en-US" dirty="0"/>
              <a:t> -order</a:t>
            </a:r>
          </a:p>
          <a:p>
            <a:r>
              <a:rPr lang="en-US" dirty="0"/>
              <a:t>Further goals</a:t>
            </a:r>
          </a:p>
          <a:p>
            <a:pPr lvl="1"/>
            <a:r>
              <a:rPr lang="en-US" dirty="0"/>
              <a:t>common </a:t>
            </a:r>
            <a:r>
              <a:rPr lang="en-US" dirty="0" err="1"/>
              <a:t>checkpointing</a:t>
            </a:r>
            <a:r>
              <a:rPr lang="en-US" dirty="0"/>
              <a:t>, per-partition watermarks,</a:t>
            </a:r>
            <a:br>
              <a:rPr lang="en-US" dirty="0"/>
            </a:br>
            <a:r>
              <a:rPr lang="en-US" dirty="0"/>
              <a:t>event-time idleness, event-time alignment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2237013" y="5830554"/>
            <a:ext cx="58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https://cwiki.apache.org/confluence/display/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FLINK/FLIP-27%3A+Refactor+Source+Interface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65892" name="Picture 4" descr="Preview of your 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76" y="4027714"/>
            <a:ext cx="1981085" cy="19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47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51894"/>
            <a:ext cx="11544300" cy="1354217"/>
          </a:xfrm>
        </p:spPr>
        <p:txBody>
          <a:bodyPr/>
          <a:lstStyle/>
          <a:p>
            <a:r>
              <a:rPr lang="en-US" dirty="0"/>
              <a:t>What else is the Flink Community</a:t>
            </a:r>
            <a:br>
              <a:rPr lang="en-US" dirty="0"/>
            </a:br>
            <a:r>
              <a:rPr lang="en-US" dirty="0"/>
              <a:t>currently working on?</a:t>
            </a:r>
          </a:p>
        </p:txBody>
      </p:sp>
    </p:spTree>
    <p:extLst>
      <p:ext uri="{BB962C8B-B14F-4D97-AF65-F5344CB8AC3E}">
        <p14:creationId xmlns:p14="http://schemas.microsoft.com/office/powerpoint/2010/main" val="3139018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17008" y="1124308"/>
            <a:ext cx="3668679" cy="93447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Cross-Batch-Streaming</a:t>
            </a:r>
          </a:p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0388" y="2688025"/>
            <a:ext cx="4321678" cy="93447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More powerful incremental</a:t>
            </a:r>
            <a:b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streaming SQL runtime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04355" y="1339752"/>
            <a:ext cx="2737333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Python Table API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51299" y="699765"/>
            <a:ext cx="2128513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Hive support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46986" y="5590413"/>
            <a:ext cx="2597745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…and lot's more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52561" y="2041904"/>
            <a:ext cx="4736728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Querying state and snapshots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0211" y="4339416"/>
            <a:ext cx="4917482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Interactive multi-job programs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2561" y="3228843"/>
            <a:ext cx="4401701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Atomic stop-with-</a:t>
            </a:r>
            <a:r>
              <a:rPr lang="en-US" sz="2800" dirty="0" err="1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savepoint</a:t>
            </a:r>
            <a:endParaRPr lang="en-US" sz="2800" dirty="0">
              <a:solidFill>
                <a:srgbClr val="54848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57620" y="4479840"/>
            <a:ext cx="4883370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big documentation overhaul</a:t>
            </a:r>
          </a:p>
        </p:txBody>
      </p:sp>
    </p:spTree>
    <p:extLst>
      <p:ext uri="{BB962C8B-B14F-4D97-AF65-F5344CB8AC3E}">
        <p14:creationId xmlns:p14="http://schemas.microsoft.com/office/powerpoint/2010/main" val="736686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15268" y="1252412"/>
            <a:ext cx="5674164" cy="1057588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If you liked this, engage with the</a:t>
            </a:r>
            <a:b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Apache Flink</a:t>
            </a:r>
            <a:r>
              <a:rPr lang="en-US" sz="3200" baseline="300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®</a:t>
            </a:r>
            <a: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 community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15267" y="2518996"/>
            <a:ext cx="9949419" cy="222713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Try Flink and help us improve it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Contribute docs, code, tutorials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Share your use cases and ideas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Join a Flink Meetup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Come to Flink Forward  </a:t>
            </a:r>
            <a:r>
              <a:rPr lang="en-US" sz="2400" dirty="0">
                <a:solidFill>
                  <a:srgbClr val="5484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(https://www.flink-forward.org/)</a:t>
            </a:r>
            <a:endParaRPr lang="en-US" sz="2800" dirty="0">
              <a:solidFill>
                <a:srgbClr val="54848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1127" y="5199389"/>
            <a:ext cx="2893787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@StephanEwen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36772" y="5199389"/>
            <a:ext cx="2651926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@</a:t>
            </a:r>
            <a:r>
              <a:rPr lang="en-US" sz="3200" dirty="0" err="1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ApacheFlink</a:t>
            </a:r>
            <a:endParaRPr lang="en-US" sz="3200" dirty="0">
              <a:solidFill>
                <a:srgbClr val="548486"/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580556" y="5179249"/>
            <a:ext cx="2972463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@</a:t>
            </a:r>
            <a:r>
              <a:rPr lang="en-US" sz="3200" dirty="0" err="1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VervericaData</a:t>
            </a:r>
            <a:endParaRPr lang="en-US" sz="3200" dirty="0">
              <a:solidFill>
                <a:srgbClr val="548486"/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64745" y="5964651"/>
            <a:ext cx="5795992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>
                <a:solidFill>
                  <a:srgbClr val="5484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https://flink.apache.org/</a:t>
            </a:r>
          </a:p>
        </p:txBody>
      </p:sp>
      <p:pic>
        <p:nvPicPr>
          <p:cNvPr id="10" name="Picture Placeholder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E5D6093-BD3D-4A81-8244-E2C3E8E2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9634" y="1116785"/>
            <a:ext cx="2114710" cy="21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feil nach links und rechts 24"/>
          <p:cNvSpPr/>
          <p:nvPr/>
        </p:nvSpPr>
        <p:spPr bwMode="auto">
          <a:xfrm>
            <a:off x="220369" y="3658293"/>
            <a:ext cx="11775688" cy="1232617"/>
          </a:xfrm>
          <a:prstGeom prst="leftRightArrow">
            <a:avLst/>
          </a:prstGeom>
          <a:solidFill>
            <a:srgbClr val="006679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789190" y="4074546"/>
            <a:ext cx="177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more lag time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39212" y="2981568"/>
            <a:ext cx="124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Batch</a:t>
            </a:r>
          </a:p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Processing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585496" y="2981567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Continuous</a:t>
            </a:r>
          </a:p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Processing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956284" y="2981566"/>
            <a:ext cx="1430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Event-driven</a:t>
            </a:r>
          </a:p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990470" y="2981565"/>
            <a:ext cx="147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Transactional</a:t>
            </a:r>
          </a:p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9568769" y="4074546"/>
            <a:ext cx="189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more real time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08531" y="2981567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Pipelines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68705" y="2981567"/>
            <a:ext cx="118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Streaming</a:t>
            </a:r>
            <a:b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Analytics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77330" y="1707902"/>
            <a:ext cx="5449551" cy="56514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>
            <a:defPPr>
              <a:defRPr lang="id-ID"/>
            </a:defPPr>
            <a:lvl1pPr algn="ctr">
              <a:buClr>
                <a:schemeClr val="accent1"/>
              </a:buClr>
              <a:defRPr sz="320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Computing over Data Streams</a:t>
            </a:r>
          </a:p>
        </p:txBody>
      </p:sp>
    </p:spTree>
    <p:extLst>
      <p:ext uri="{BB962C8B-B14F-4D97-AF65-F5344CB8AC3E}">
        <p14:creationId xmlns:p14="http://schemas.microsoft.com/office/powerpoint/2010/main" val="305990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2DEA22AE-1E02-4968-8A6A-ED2D50F68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9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E3D1B09-2B55-48D9-89F5-A1DB71957B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Open Sans Semibold" panose="020B0706030804020204" pitchFamily="34" charset="0"/>
              <a:ea typeface="+mj-ea"/>
              <a:cs typeface="+mj-cs"/>
              <a:sym typeface="Open Sans Semibold" panose="020B0706030804020204" pitchFamily="34" charset="0"/>
            </a:endParaRPr>
          </a:p>
        </p:txBody>
      </p:sp>
      <p:sp>
        <p:nvSpPr>
          <p:cNvPr id="8" name="Low Latency">
            <a:extLst>
              <a:ext uri="{FF2B5EF4-FFF2-40B4-BE49-F238E27FC236}">
                <a16:creationId xmlns:a16="http://schemas.microsoft.com/office/drawing/2014/main" id="{ABED86A8-68EA-C246-8AB1-99EFA29E8C61}"/>
              </a:ext>
            </a:extLst>
          </p:cNvPr>
          <p:cNvSpPr txBox="1"/>
          <p:nvPr/>
        </p:nvSpPr>
        <p:spPr>
          <a:xfrm>
            <a:off x="5945119" y="4614889"/>
            <a:ext cx="5273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Microsoft YaHei" charset="-122"/>
                <a:cs typeface="Segoe UI Semilight" panose="020B0402040204020203" pitchFamily="34" charset="0"/>
              </a:rPr>
              <a:t>1.7B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Microsoft YaHei" charset="-122"/>
              <a:cs typeface="Segoe UI Semilight" panose="020B04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3C1D9-1ADB-7043-90C2-BD3BB43E7390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83" y="4529429"/>
            <a:ext cx="604713" cy="581480"/>
          </a:xfrm>
          <a:prstGeom prst="rect">
            <a:avLst/>
          </a:prstGeom>
        </p:spPr>
      </p:pic>
      <p:sp>
        <p:nvSpPr>
          <p:cNvPr id="21" name="High Throughput">
            <a:extLst>
              <a:ext uri="{FF2B5EF4-FFF2-40B4-BE49-F238E27FC236}">
                <a16:creationId xmlns:a16="http://schemas.microsoft.com/office/drawing/2014/main" id="{AE8B6630-2EAC-6A44-9587-6622D99CC07B}"/>
              </a:ext>
            </a:extLst>
          </p:cNvPr>
          <p:cNvSpPr txBox="1"/>
          <p:nvPr/>
        </p:nvSpPr>
        <p:spPr>
          <a:xfrm>
            <a:off x="1816367" y="4623950"/>
            <a:ext cx="47609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Microsoft YaHei" charset="-122"/>
                <a:cs typeface="Segoe UI Semilight" panose="020B0402040204020203" pitchFamily="34" charset="0"/>
              </a:rPr>
              <a:t>10K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Microsoft YaHei" charset="-122"/>
              <a:cs typeface="Segoe UI Semilight" panose="020B04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DBED1-39D6-5342-8724-7C8DCF4C8D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52" y="4516849"/>
            <a:ext cx="604713" cy="612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54E16-D4F2-A344-B03F-BF2AD38D70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35" y="4516849"/>
            <a:ext cx="604713" cy="612084"/>
          </a:xfrm>
          <a:prstGeom prst="rect">
            <a:avLst/>
          </a:prstGeom>
        </p:spPr>
      </p:pic>
      <p:sp>
        <p:nvSpPr>
          <p:cNvPr id="16" name="High Throughput">
            <a:extLst>
              <a:ext uri="{FF2B5EF4-FFF2-40B4-BE49-F238E27FC236}">
                <a16:creationId xmlns:a16="http://schemas.microsoft.com/office/drawing/2014/main" id="{4B6227A4-3496-2D4E-96FB-D0A0952DE468}"/>
              </a:ext>
            </a:extLst>
          </p:cNvPr>
          <p:cNvSpPr txBox="1"/>
          <p:nvPr/>
        </p:nvSpPr>
        <p:spPr>
          <a:xfrm>
            <a:off x="3780907" y="4617707"/>
            <a:ext cx="47609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Microsoft YaHei" charset="-122"/>
                <a:cs typeface="Segoe UI Semilight" panose="020B0402040204020203" pitchFamily="34" charset="0"/>
              </a:rPr>
              <a:t>10K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Microsoft YaHei" charset="-122"/>
              <a:cs typeface="Segoe UI Semilight" panose="020B0402040204020203" pitchFamily="34" charset="0"/>
            </a:endParaRPr>
          </a:p>
        </p:txBody>
      </p:sp>
      <p:pic>
        <p:nvPicPr>
          <p:cNvPr id="17" name="响应迅速.png" descr="响应迅速.png">
            <a:extLst>
              <a:ext uri="{FF2B5EF4-FFF2-40B4-BE49-F238E27FC236}">
                <a16:creationId xmlns:a16="http://schemas.microsoft.com/office/drawing/2014/main" id="{5D1DE15C-1648-134F-831E-E790436019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46" y="4480998"/>
            <a:ext cx="604713" cy="61208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Low Latency">
            <a:extLst>
              <a:ext uri="{FF2B5EF4-FFF2-40B4-BE49-F238E27FC236}">
                <a16:creationId xmlns:a16="http://schemas.microsoft.com/office/drawing/2014/main" id="{C88C93F5-4416-6746-A443-4C95824E8EC4}"/>
              </a:ext>
            </a:extLst>
          </p:cNvPr>
          <p:cNvSpPr txBox="1"/>
          <p:nvPr/>
        </p:nvSpPr>
        <p:spPr>
          <a:xfrm>
            <a:off x="7988040" y="4425248"/>
            <a:ext cx="108349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Microsoft YaHei" charset="-122"/>
                <a:cs typeface="Segoe UI Semilight" panose="020B0402040204020203" pitchFamily="34" charset="0"/>
              </a:rPr>
              <a:t>Sub-Second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Microsoft YaHei" charset="-122"/>
              <a:cs typeface="Segoe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27FC8-4CFC-1048-B3D7-031D8C0708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84" y="4495548"/>
            <a:ext cx="583200" cy="583200"/>
          </a:xfrm>
          <a:prstGeom prst="rect">
            <a:avLst/>
          </a:prstGeom>
        </p:spPr>
      </p:pic>
      <p:sp>
        <p:nvSpPr>
          <p:cNvPr id="23" name="Low Latency">
            <a:extLst>
              <a:ext uri="{FF2B5EF4-FFF2-40B4-BE49-F238E27FC236}">
                <a16:creationId xmlns:a16="http://schemas.microsoft.com/office/drawing/2014/main" id="{3BA8AA7A-9097-034F-B1D7-BC139ADEECD0}"/>
              </a:ext>
            </a:extLst>
          </p:cNvPr>
          <p:cNvSpPr txBox="1"/>
          <p:nvPr/>
        </p:nvSpPr>
        <p:spPr>
          <a:xfrm>
            <a:off x="10162857" y="4614985"/>
            <a:ext cx="74379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Microsoft YaHei" charset="-122"/>
                <a:cs typeface="Segoe UI Semilight" panose="020B0402040204020203" pitchFamily="34" charset="0"/>
              </a:rPr>
              <a:t>100TB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Microsoft YaHei" charset="-122"/>
              <a:cs typeface="Segoe UI Semilight" panose="020B04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50402" y="3765101"/>
            <a:ext cx="1355674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machines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158225" y="3765101"/>
            <a:ext cx="1078354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queries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143722" y="3765101"/>
            <a:ext cx="1602792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throughput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446420" y="3765101"/>
            <a:ext cx="1047896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latency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501851" y="3765101"/>
            <a:ext cx="1322010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state size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310605" y="5077152"/>
            <a:ext cx="1498469" cy="3804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000" dirty="0">
                <a:solidFill>
                  <a:srgbClr val="556E6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events / sec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41029" y="914290"/>
            <a:ext cx="5709943" cy="118069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6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Stream Processing based on</a:t>
            </a:r>
          </a:p>
          <a:p>
            <a:pPr algn="ctr">
              <a:buClr>
                <a:schemeClr val="accent1"/>
              </a:buClr>
            </a:pPr>
            <a:r>
              <a:rPr lang="en-US" sz="3600" dirty="0">
                <a:solidFill>
                  <a:srgbClr val="54848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Apache Flink at Alibaba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425093" y="2788759"/>
            <a:ext cx="5341829" cy="50359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rgbClr val="548486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Performance during "Singles Day"</a:t>
            </a:r>
          </a:p>
        </p:txBody>
      </p:sp>
    </p:spTree>
    <p:extLst>
      <p:ext uri="{BB962C8B-B14F-4D97-AF65-F5344CB8AC3E}">
        <p14:creationId xmlns:p14="http://schemas.microsoft.com/office/powerpoint/2010/main" val="51708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2DEA22AE-1E02-4968-8A6A-ED2D50F688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1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E3D1B09-2B55-48D9-89F5-A1DB71957B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Open Sans Semibold" panose="020B0706030804020204" pitchFamily="34" charset="0"/>
              <a:ea typeface="+mj-ea"/>
              <a:cs typeface="+mj-cs"/>
              <a:sym typeface="Open Sans Semibold" panose="020B0706030804020204" pitchFamily="34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Some Apache Flink Users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28011" y="6162651"/>
            <a:ext cx="9238345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latin typeface="Segoe UI Light" panose="020B0502040204020203" pitchFamily="34" charset="0"/>
              </a:rPr>
              <a:t>Source: </a:t>
            </a:r>
            <a:r>
              <a:rPr lang="en-US" dirty="0">
                <a:latin typeface="Segoe UI Light" panose="020B0502040204020203" pitchFamily="34" charset="0"/>
                <a:hlinkClick r:id="rId8"/>
              </a:rPr>
              <a:t>https://flink.apache.org/poweredby.html</a:t>
            </a:r>
            <a:r>
              <a:rPr lang="en-US" dirty="0">
                <a:latin typeface="Segoe UI Light" panose="020B0502040204020203" pitchFamily="34" charset="0"/>
              </a:rPr>
              <a:t> and </a:t>
            </a:r>
            <a:r>
              <a:rPr lang="en-US" dirty="0">
                <a:latin typeface="Segoe UI Light" panose="020B0502040204020203" pitchFamily="34" charset="0"/>
                <a:hlinkClick r:id="rId9"/>
              </a:rPr>
              <a:t>https://sf-2019.flink-forward.org/speakers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B412CB5F-1649-6A4C-8DDC-31EFF38B62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49" y="5256456"/>
            <a:ext cx="2651662" cy="72027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BF37E6-FF15-114B-86FF-167C24063EBC}"/>
              </a:ext>
            </a:extLst>
          </p:cNvPr>
          <p:cNvCxnSpPr>
            <a:cxnSpLocks/>
          </p:cNvCxnSpPr>
          <p:nvPr/>
        </p:nvCxnSpPr>
        <p:spPr>
          <a:xfrm>
            <a:off x="323849" y="2416684"/>
            <a:ext cx="11500862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188D9130-A575-084D-B211-434566E078A9}"/>
              </a:ext>
            </a:extLst>
          </p:cNvPr>
          <p:cNvCxnSpPr>
            <a:cxnSpLocks/>
          </p:cNvCxnSpPr>
          <p:nvPr/>
        </p:nvCxnSpPr>
        <p:spPr>
          <a:xfrm>
            <a:off x="357675" y="3759869"/>
            <a:ext cx="11500861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hape 192">
            <a:extLst>
              <a:ext uri="{FF2B5EF4-FFF2-40B4-BE49-F238E27FC236}">
                <a16:creationId xmlns:a16="http://schemas.microsoft.com/office/drawing/2014/main" id="{2B60AF97-577C-2C44-981F-D51BCEFA56BF}"/>
              </a:ext>
            </a:extLst>
          </p:cNvPr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6549" y="1443913"/>
            <a:ext cx="1473548" cy="60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F9FAF9C-8A76-144C-ACB4-0497BDB545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1506012"/>
            <a:ext cx="1528509" cy="477659"/>
          </a:xfrm>
          <a:prstGeom prst="rect">
            <a:avLst/>
          </a:prstGeom>
        </p:spPr>
      </p:pic>
      <p:pic>
        <p:nvPicPr>
          <p:cNvPr id="43" name="Picture 20">
            <a:extLst>
              <a:ext uri="{FF2B5EF4-FFF2-40B4-BE49-F238E27FC236}">
                <a16:creationId xmlns:a16="http://schemas.microsoft.com/office/drawing/2014/main" id="{DBDB52F4-388D-914B-A663-06D4A7FA5C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63" y="2666601"/>
            <a:ext cx="1217784" cy="813886"/>
          </a:xfrm>
          <a:prstGeom prst="rect">
            <a:avLst/>
          </a:prstGeom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2498E519-5065-354E-A42F-FB65EA604D1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668" y="5358808"/>
            <a:ext cx="2347842" cy="546100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A5F3833C-A28B-7F49-AE1A-9C6ED8988F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54" y="4169108"/>
            <a:ext cx="859133" cy="594521"/>
          </a:xfrm>
          <a:prstGeom prst="rect">
            <a:avLst/>
          </a:prstGeom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id="{F7D5BCA1-EB0C-DA4B-9FEF-5211A80485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80" y="5382875"/>
            <a:ext cx="1144592" cy="426933"/>
          </a:xfrm>
          <a:prstGeom prst="rect">
            <a:avLst/>
          </a:prstGeom>
        </p:spPr>
      </p:pic>
      <p:pic>
        <p:nvPicPr>
          <p:cNvPr id="47" name="Picture 12">
            <a:extLst>
              <a:ext uri="{FF2B5EF4-FFF2-40B4-BE49-F238E27FC236}">
                <a16:creationId xmlns:a16="http://schemas.microsoft.com/office/drawing/2014/main" id="{2201BAEC-EDA2-F646-AE38-3B8796581CE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493" y="3999543"/>
            <a:ext cx="2045295" cy="868049"/>
          </a:xfrm>
          <a:prstGeom prst="rect">
            <a:avLst/>
          </a:prstGeom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id="{D80BB38A-1E8A-B042-95E8-714A61536C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94" y="4241490"/>
            <a:ext cx="1636348" cy="492443"/>
          </a:xfrm>
          <a:prstGeom prst="rect">
            <a:avLst/>
          </a:prstGeom>
        </p:spPr>
      </p:pic>
      <p:pic>
        <p:nvPicPr>
          <p:cNvPr id="49" name="Picture 23">
            <a:extLst>
              <a:ext uri="{FF2B5EF4-FFF2-40B4-BE49-F238E27FC236}">
                <a16:creationId xmlns:a16="http://schemas.microsoft.com/office/drawing/2014/main" id="{A166405D-D797-2B42-A2F4-CBC0B1974AD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165" y="5179648"/>
            <a:ext cx="1795418" cy="767579"/>
          </a:xfrm>
          <a:prstGeom prst="rect">
            <a:avLst/>
          </a:prstGeom>
        </p:spPr>
      </p:pic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188D9130-A575-084D-B211-434566E078A9}"/>
              </a:ext>
            </a:extLst>
          </p:cNvPr>
          <p:cNvCxnSpPr>
            <a:cxnSpLocks/>
          </p:cNvCxnSpPr>
          <p:nvPr/>
        </p:nvCxnSpPr>
        <p:spPr>
          <a:xfrm>
            <a:off x="357675" y="5070532"/>
            <a:ext cx="11500861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8" descr="Image result for capital one Registered logo">
            <a:extLst>
              <a:ext uri="{FF2B5EF4-FFF2-40B4-BE49-F238E27FC236}">
                <a16:creationId xmlns:a16="http://schemas.microsoft.com/office/drawing/2014/main" id="{A6F4D9E2-764C-42C3-984F-E856DFF0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935" y="1423484"/>
            <a:ext cx="1650214" cy="7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1" descr="Image result for bouygues logo">
            <a:extLst>
              <a:ext uri="{FF2B5EF4-FFF2-40B4-BE49-F238E27FC236}">
                <a16:creationId xmlns:a16="http://schemas.microsoft.com/office/drawing/2014/main" id="{E388ACAA-B791-47A4-9B0B-7344FA75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60" y="1502572"/>
            <a:ext cx="2043696" cy="6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4" descr="Image result for Better cloud  logo">
            <a:extLst>
              <a:ext uri="{FF2B5EF4-FFF2-40B4-BE49-F238E27FC236}">
                <a16:creationId xmlns:a16="http://schemas.microsoft.com/office/drawing/2014/main" id="{5345E957-FA35-47CD-B9EE-34A88DC0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56" y="1499003"/>
            <a:ext cx="2065035" cy="4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">
            <a:extLst>
              <a:ext uri="{FF2B5EF4-FFF2-40B4-BE49-F238E27FC236}">
                <a16:creationId xmlns:a16="http://schemas.microsoft.com/office/drawing/2014/main" id="{A09A90E1-D795-A34A-AB9E-2BECBFEB74C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97" y="1397213"/>
            <a:ext cx="1676450" cy="880136"/>
          </a:xfrm>
          <a:prstGeom prst="rect">
            <a:avLst/>
          </a:prstGeom>
        </p:spPr>
      </p:pic>
      <p:pic>
        <p:nvPicPr>
          <p:cNvPr id="64" name="Picture 24" descr="Image result for ebay logo">
            <a:extLst>
              <a:ext uri="{FF2B5EF4-FFF2-40B4-BE49-F238E27FC236}">
                <a16:creationId xmlns:a16="http://schemas.microsoft.com/office/drawing/2014/main" id="{199F6BC2-2394-4DF0-B9A8-A039C90A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29" y="2888836"/>
            <a:ext cx="1232558" cy="4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B8273C51-9040-CF4F-AF95-1DDECAB69B9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22" y="2865510"/>
            <a:ext cx="1624172" cy="443074"/>
          </a:xfrm>
          <a:prstGeom prst="rect">
            <a:avLst/>
          </a:prstGeom>
        </p:spPr>
      </p:pic>
      <p:pic>
        <p:nvPicPr>
          <p:cNvPr id="67" name="Picture 5">
            <a:extLst>
              <a:ext uri="{FF2B5EF4-FFF2-40B4-BE49-F238E27FC236}">
                <a16:creationId xmlns:a16="http://schemas.microsoft.com/office/drawing/2014/main" id="{0AD7F53A-5F33-2F49-80D8-3075E02E242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4" y="2600238"/>
            <a:ext cx="2101775" cy="1016988"/>
          </a:xfrm>
          <a:prstGeom prst="rect">
            <a:avLst/>
          </a:prstGeom>
        </p:spPr>
      </p:pic>
      <p:pic>
        <p:nvPicPr>
          <p:cNvPr id="69" name="Picture 43" descr="Image result for mediamath logo">
            <a:extLst>
              <a:ext uri="{FF2B5EF4-FFF2-40B4-BE49-F238E27FC236}">
                <a16:creationId xmlns:a16="http://schemas.microsoft.com/office/drawing/2014/main" id="{5DF7A5BF-15A9-4082-8A04-07726B948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6"/>
          <a:stretch/>
        </p:blipFill>
        <p:spPr bwMode="auto">
          <a:xfrm>
            <a:off x="3416852" y="4014613"/>
            <a:ext cx="1726859" cy="8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Image result for huawei logo">
            <a:extLst>
              <a:ext uri="{FF2B5EF4-FFF2-40B4-BE49-F238E27FC236}">
                <a16:creationId xmlns:a16="http://schemas.microsoft.com/office/drawing/2014/main" id="{A4179EC5-96DD-416F-B642-62761A12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21" y="2735736"/>
            <a:ext cx="1118843" cy="8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6" descr="Image result for king logo">
            <a:extLst>
              <a:ext uri="{FF2B5EF4-FFF2-40B4-BE49-F238E27FC236}">
                <a16:creationId xmlns:a16="http://schemas.microsoft.com/office/drawing/2014/main" id="{976983ED-B553-4845-BEEE-B13551084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0586" y="2663161"/>
            <a:ext cx="1147563" cy="9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7" descr="Image result for Telefonica logo">
            <a:extLst>
              <a:ext uri="{FF2B5EF4-FFF2-40B4-BE49-F238E27FC236}">
                <a16:creationId xmlns:a16="http://schemas.microsoft.com/office/drawing/2014/main" id="{F30913D1-AF23-4E93-9459-FE247F4D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935" y="4301961"/>
            <a:ext cx="1603078" cy="4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1" descr="Image result for zalando logo">
            <a:extLst>
              <a:ext uri="{FF2B5EF4-FFF2-40B4-BE49-F238E27FC236}">
                <a16:creationId xmlns:a16="http://schemas.microsoft.com/office/drawing/2014/main" id="{8CD01A6F-8FCA-463C-963E-702F4E29C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7284" y="5413945"/>
            <a:ext cx="1731960" cy="4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Image result for comcast logo">
            <a:extLst>
              <a:ext uri="{FF2B5EF4-FFF2-40B4-BE49-F238E27FC236}">
                <a16:creationId xmlns:a16="http://schemas.microsoft.com/office/drawing/2014/main" id="{FC19D87B-608C-4688-8313-5B1C6CA8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2" y="2714501"/>
            <a:ext cx="1614097" cy="5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4" name="Picture 8" descr="OVH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26885" r="13181" b="26403"/>
          <a:stretch/>
        </p:blipFill>
        <p:spPr bwMode="auto">
          <a:xfrm>
            <a:off x="7029788" y="4155337"/>
            <a:ext cx="1213733" cy="7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1" descr="imgres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2" y="4177862"/>
            <a:ext cx="1746599" cy="4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751894"/>
            <a:ext cx="11544300" cy="1354217"/>
          </a:xfrm>
        </p:spPr>
        <p:txBody>
          <a:bodyPr/>
          <a:lstStyle/>
          <a:p>
            <a:r>
              <a:rPr lang="en-US" dirty="0"/>
              <a:t>The Relationship between</a:t>
            </a:r>
            <a:br>
              <a:rPr lang="en-US" dirty="0"/>
            </a:br>
            <a:r>
              <a:rPr lang="en-US" dirty="0"/>
              <a:t>Batch and Streaming</a:t>
            </a:r>
          </a:p>
        </p:txBody>
      </p:sp>
    </p:spTree>
    <p:extLst>
      <p:ext uri="{BB962C8B-B14F-4D97-AF65-F5344CB8AC3E}">
        <p14:creationId xmlns:p14="http://schemas.microsoft.com/office/powerpoint/2010/main" val="290472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365125"/>
            <a:ext cx="11544300" cy="492443"/>
          </a:xfrm>
        </p:spPr>
        <p:txBody>
          <a:bodyPr/>
          <a:lstStyle/>
          <a:p>
            <a:r>
              <a:rPr lang="en-US" dirty="0"/>
              <a:t>Everything is a Stream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675469" y="3022553"/>
            <a:ext cx="10891461" cy="1394675"/>
          </a:xfrm>
          <a:prstGeom prst="rightArrow">
            <a:avLst>
              <a:gd name="adj1" fmla="val 61478"/>
              <a:gd name="adj2" fmla="val 50000"/>
            </a:avLst>
          </a:prstGeom>
          <a:solidFill>
            <a:srgbClr val="85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Can 36"/>
          <p:cNvSpPr/>
          <p:nvPr/>
        </p:nvSpPr>
        <p:spPr>
          <a:xfrm rot="5400000">
            <a:off x="5680340" y="-813445"/>
            <a:ext cx="332567" cy="8692736"/>
          </a:xfrm>
          <a:prstGeom prst="can">
            <a:avLst>
              <a:gd name="adj" fmla="val 510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Can 36"/>
          <p:cNvSpPr/>
          <p:nvPr/>
        </p:nvSpPr>
        <p:spPr>
          <a:xfrm rot="5400000">
            <a:off x="5680340" y="-445618"/>
            <a:ext cx="332567" cy="8692736"/>
          </a:xfrm>
          <a:prstGeom prst="can">
            <a:avLst>
              <a:gd name="adj" fmla="val 510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9769086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9477346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9082117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8719918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8409101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7746854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7455115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059886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6697687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6386870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045237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5753497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5358268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4996069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4685252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4878004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4586264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4191035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3828836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3518019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7425853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/>
          <p:cNvSpPr/>
          <p:nvPr/>
        </p:nvSpPr>
        <p:spPr>
          <a:xfrm>
            <a:off x="7971594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8259439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8611010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9097814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9397756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9705916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7089014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6797274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hteck 51"/>
          <p:cNvSpPr/>
          <p:nvPr/>
        </p:nvSpPr>
        <p:spPr>
          <a:xfrm>
            <a:off x="6402045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6027210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5735471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5340241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4350596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4009149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3646951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feld 61"/>
          <p:cNvSpPr txBox="1"/>
          <p:nvPr/>
        </p:nvSpPr>
        <p:spPr>
          <a:xfrm>
            <a:off x="3539122" y="2131959"/>
            <a:ext cx="5113754" cy="81136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sz="2400" dirty="0">
                <a:latin typeface="Segoe UI Light" panose="020B0502040204020203" pitchFamily="34" charset="0"/>
              </a:rPr>
              <a:t>Streams Of Records in a Log or MQ</a:t>
            </a:r>
            <a:br>
              <a:rPr lang="en-US" sz="2400" dirty="0">
                <a:latin typeface="Segoe UI Light" panose="020B0502040204020203" pitchFamily="34" charset="0"/>
              </a:rPr>
            </a:br>
            <a:r>
              <a:rPr lang="en-US" sz="2400" dirty="0">
                <a:latin typeface="Segoe UI Light" panose="020B0502040204020203" pitchFamily="34" charset="0"/>
              </a:rPr>
              <a:t>[e.g., Apache Kafka or AWS Kinesis …]</a:t>
            </a:r>
          </a:p>
        </p:txBody>
      </p:sp>
      <p:sp>
        <p:nvSpPr>
          <p:cNvPr id="59" name="Rechteck 58"/>
          <p:cNvSpPr/>
          <p:nvPr/>
        </p:nvSpPr>
        <p:spPr>
          <a:xfrm>
            <a:off x="3198471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2863815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2522368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hteck 62"/>
          <p:cNvSpPr/>
          <p:nvPr/>
        </p:nvSpPr>
        <p:spPr>
          <a:xfrm>
            <a:off x="2160170" y="345418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hteck 63"/>
          <p:cNvSpPr/>
          <p:nvPr/>
        </p:nvSpPr>
        <p:spPr>
          <a:xfrm>
            <a:off x="2346619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hteck 64"/>
          <p:cNvSpPr/>
          <p:nvPr/>
        </p:nvSpPr>
        <p:spPr>
          <a:xfrm>
            <a:off x="2892360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3180205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hteck 66"/>
          <p:cNvSpPr/>
          <p:nvPr/>
        </p:nvSpPr>
        <p:spPr>
          <a:xfrm>
            <a:off x="2009780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hteck 67"/>
          <p:cNvSpPr/>
          <p:nvPr/>
        </p:nvSpPr>
        <p:spPr>
          <a:xfrm>
            <a:off x="1718040" y="3824378"/>
            <a:ext cx="213767" cy="173731"/>
          </a:xfrm>
          <a:prstGeom prst="rect">
            <a:avLst/>
          </a:prstGeom>
          <a:solidFill>
            <a:srgbClr val="34A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9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LzuavtR6WZI1d8D7RD5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LzuavtR6WZI1d8D7RD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zyuYF1QeyPhScM5YU7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AIATzQrWhAXGd63Bg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erverica">
  <a:themeElements>
    <a:clrScheme name="Ververica">
      <a:dk1>
        <a:srgbClr val="3A3838"/>
      </a:dk1>
      <a:lt1>
        <a:sysClr val="window" lastClr="FFFFFF"/>
      </a:lt1>
      <a:dk2>
        <a:srgbClr val="003B46"/>
      </a:dk2>
      <a:lt2>
        <a:srgbClr val="FFFFFF"/>
      </a:lt2>
      <a:accent1>
        <a:srgbClr val="006679"/>
      </a:accent1>
      <a:accent2>
        <a:srgbClr val="6EA8B3"/>
      </a:accent2>
      <a:accent3>
        <a:srgbClr val="A7BFC9"/>
      </a:accent3>
      <a:accent4>
        <a:srgbClr val="7A9E9C"/>
      </a:accent4>
      <a:accent5>
        <a:srgbClr val="5F7C82"/>
      </a:accent5>
      <a:accent6>
        <a:srgbClr val="456D6F"/>
      </a:accent6>
      <a:hlink>
        <a:srgbClr val="006679"/>
      </a:hlink>
      <a:folHlink>
        <a:srgbClr val="003B46"/>
      </a:folHlink>
    </a:clrScheme>
    <a:fontScheme name="Ververic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72000" tIns="36000" rIns="72000" bIns="36000" rtlCol="0">
        <a:spAutoFit/>
      </a:bodyPr>
      <a:lstStyle>
        <a:defPPr algn="l">
          <a:buClr>
            <a:schemeClr val="accent1"/>
          </a:buClr>
          <a:defRPr sz="2400" dirty="0" smtClean="0">
            <a:latin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1347</Words>
  <Application>Microsoft Office PowerPoint</Application>
  <PresentationFormat>Widescreen</PresentationFormat>
  <Paragraphs>340</Paragraphs>
  <Slides>43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Segoe UI Semilight</vt:lpstr>
      <vt:lpstr>Arial</vt:lpstr>
      <vt:lpstr>Open Sans</vt:lpstr>
      <vt:lpstr>Segoe UI Light</vt:lpstr>
      <vt:lpstr>Open Sans Semibold</vt:lpstr>
      <vt:lpstr>Arial Unicode MS</vt:lpstr>
      <vt:lpstr>Verdana</vt:lpstr>
      <vt:lpstr>Consolas</vt:lpstr>
      <vt:lpstr>Roboto</vt:lpstr>
      <vt:lpstr>Calibri</vt:lpstr>
      <vt:lpstr>Ververica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Apache Flink Users</vt:lpstr>
      <vt:lpstr>The Relationship between Batch and Streaming</vt:lpstr>
      <vt:lpstr>Everything is a Stream</vt:lpstr>
      <vt:lpstr>Everything is a Stream</vt:lpstr>
      <vt:lpstr>Everything is a Stream</vt:lpstr>
      <vt:lpstr>A batch is a Bounded Stream</vt:lpstr>
      <vt:lpstr>Batch Processing is a special case of Stream Processing</vt:lpstr>
      <vt:lpstr>The remaining 40% of the truth</vt:lpstr>
      <vt:lpstr>The remaining 40% of the truth</vt:lpstr>
      <vt:lpstr>Stream Real-time Processing</vt:lpstr>
      <vt:lpstr>Stream Re-Processing</vt:lpstr>
      <vt:lpstr>Batch Processing</vt:lpstr>
      <vt:lpstr>Batch vs. Stream Processing</vt:lpstr>
      <vt:lpstr>PowerPoint Presentation</vt:lpstr>
      <vt:lpstr>Stream- and Batch- Processing in the Runtime</vt:lpstr>
      <vt:lpstr>Exploiting the Batch Special Case</vt:lpstr>
      <vt:lpstr>Scheduling Strategies</vt:lpstr>
      <vt:lpstr>Streaming versus Batch Join</vt:lpstr>
      <vt:lpstr>Streaming versus Batch Join</vt:lpstr>
      <vt:lpstr>Streaming versus Batch Join</vt:lpstr>
      <vt:lpstr>Push-based and Pull-based Operators</vt:lpstr>
      <vt:lpstr>Selectable Push-based Operators</vt:lpstr>
      <vt:lpstr>Selectable Push-based Operators</vt:lpstr>
      <vt:lpstr>Flink 1.9 Table API and Merging Blink</vt:lpstr>
      <vt:lpstr>Stream- and Batch- Processing in the APIs</vt:lpstr>
      <vt:lpstr>Flink's future API Stack</vt:lpstr>
      <vt:lpstr>APIs for Analytical Processing and Applications</vt:lpstr>
      <vt:lpstr>SQL / Table API – Batch style (fix data set as input)</vt:lpstr>
      <vt:lpstr>SQL / Table API – Streaming Data Case</vt:lpstr>
      <vt:lpstr>PowerPoint Presentation</vt:lpstr>
      <vt:lpstr>SQL / Table API – Temporal Joins Example</vt:lpstr>
      <vt:lpstr>SQL / Table API – Event Pattern Matching Example</vt:lpstr>
      <vt:lpstr>DataStream API</vt:lpstr>
      <vt:lpstr>DataStream Sources - Flink Improvement Proposal (FLIP) - 27 </vt:lpstr>
      <vt:lpstr>What else is the Flink Community currently working on?</vt:lpstr>
      <vt:lpstr>PowerPoint Presentation</vt:lpstr>
      <vt:lpstr>Thank you!</vt:lpstr>
    </vt:vector>
  </TitlesOfParts>
  <Company>SignAddict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AbuSina</dc:creator>
  <cp:lastModifiedBy>Stephan Ewen</cp:lastModifiedBy>
  <cp:revision>954</cp:revision>
  <dcterms:created xsi:type="dcterms:W3CDTF">2014-07-11T05:58:42Z</dcterms:created>
  <dcterms:modified xsi:type="dcterms:W3CDTF">2019-06-27T08:21:36Z</dcterms:modified>
</cp:coreProperties>
</file>