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7" r:id="rId9"/>
    <p:sldId id="264" r:id="rId10"/>
    <p:sldId id="265" r:id="rId11"/>
    <p:sldId id="266" r:id="rId12"/>
    <p:sldId id="268" r:id="rId13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64741" autoAdjust="0"/>
  </p:normalViewPr>
  <p:slideViewPr>
    <p:cSldViewPr>
      <p:cViewPr>
        <p:scale>
          <a:sx n="75" d="100"/>
          <a:sy n="75" d="100"/>
        </p:scale>
        <p:origin x="-1656" y="-7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31B97-B6EB-486A-A09A-23CAB2C73DB3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712DD-436D-4D06-82D9-45F58B9A417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9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Before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external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consultant</a:t>
            </a:r>
            <a:r>
              <a:rPr lang="de-DE" baseline="0" dirty="0" smtClean="0"/>
              <a:t> in different </a:t>
            </a:r>
            <a:r>
              <a:rPr lang="de-DE" baseline="0" dirty="0" err="1" smtClean="0"/>
              <a:t>companies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search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NLP </a:t>
            </a:r>
            <a:r>
              <a:rPr lang="de-DE" baseline="0" dirty="0" err="1" smtClean="0"/>
              <a:t>projects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context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ecommerce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enterprise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search</a:t>
            </a:r>
            <a:endParaRPr lang="de-DE" baseline="0" dirty="0" smtClean="0"/>
          </a:p>
          <a:p>
            <a:endParaRPr lang="de-DE" baseline="0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20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baseline="0" dirty="0" smtClean="0"/>
              <a:t>Dataflows: </a:t>
            </a:r>
            <a:r>
              <a:rPr lang="de-DE" baseline="0" dirty="0" err="1" smtClean="0"/>
              <a:t>configured</a:t>
            </a:r>
            <a:r>
              <a:rPr lang="de-DE" baseline="0" dirty="0" smtClean="0"/>
              <a:t> via </a:t>
            </a:r>
            <a:r>
              <a:rPr lang="de-DE" baseline="0" dirty="0" err="1" smtClean="0"/>
              <a:t>ui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Highly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customizable</a:t>
            </a:r>
            <a:r>
              <a:rPr lang="de-DE" baseline="0" dirty="0" smtClean="0"/>
              <a:t>: NiFi </a:t>
            </a:r>
            <a:r>
              <a:rPr lang="de-DE" baseline="0" dirty="0" err="1" smtClean="0"/>
              <a:t>includes</a:t>
            </a:r>
            <a:r>
              <a:rPr lang="de-DE" baseline="0" dirty="0" smtClean="0"/>
              <a:t> well-</a:t>
            </a:r>
            <a:r>
              <a:rPr lang="de-DE" baseline="0" dirty="0" err="1" smtClean="0"/>
              <a:t>defined</a:t>
            </a:r>
            <a:r>
              <a:rPr lang="de-DE" baseline="0" dirty="0" smtClean="0"/>
              <a:t> APIs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integrate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self-developed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processors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Scalable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rid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bottlenecks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allowing</a:t>
            </a:r>
            <a:r>
              <a:rPr lang="de-DE" baseline="0" dirty="0" smtClean="0"/>
              <a:t> NiFi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run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certain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processors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multiple </a:t>
            </a:r>
            <a:r>
              <a:rPr lang="de-DE" baseline="0" dirty="0" err="1" smtClean="0"/>
              <a:t>threads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Data </a:t>
            </a:r>
            <a:r>
              <a:rPr lang="de-DE" dirty="0" err="1" smtClean="0"/>
              <a:t>provenance</a:t>
            </a:r>
            <a:r>
              <a:rPr lang="de-DE" dirty="0" smtClean="0"/>
              <a:t>: </a:t>
            </a:r>
            <a:r>
              <a:rPr lang="de-DE" dirty="0" err="1" smtClean="0"/>
              <a:t>flowfiles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tracked</a:t>
            </a:r>
            <a:r>
              <a:rPr lang="de-DE" dirty="0" smtClean="0"/>
              <a:t> –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opportunities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reconstruct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life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flowfiles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Well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suited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search</a:t>
            </a:r>
            <a:r>
              <a:rPr lang="de-DE" baseline="0" dirty="0" smtClean="0"/>
              <a:t>: Interaction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Solr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Elasticsearch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supported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various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processors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97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Hiring</a:t>
            </a:r>
            <a:r>
              <a:rPr lang="de-DE" dirty="0" smtClean="0"/>
              <a:t>, </a:t>
            </a:r>
            <a:r>
              <a:rPr lang="de-DE" dirty="0" err="1" smtClean="0"/>
              <a:t>coordinating</a:t>
            </a:r>
            <a:r>
              <a:rPr lang="de-DE" dirty="0" smtClean="0"/>
              <a:t>,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educating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motivating</a:t>
            </a:r>
            <a:r>
              <a:rPr lang="de-DE" baseline="0" dirty="0" smtClean="0"/>
              <a:t> …</a:t>
            </a:r>
          </a:p>
          <a:p>
            <a:r>
              <a:rPr lang="de-DE" baseline="0" dirty="0" err="1" smtClean="0"/>
              <a:t>Several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challenges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before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search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engine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endParaRPr lang="de-DE" baseline="0" dirty="0" smtClean="0"/>
          </a:p>
          <a:p>
            <a:r>
              <a:rPr lang="de-DE" baseline="0" dirty="0" smtClean="0"/>
              <a:t>Data </a:t>
            </a:r>
            <a:r>
              <a:rPr lang="de-DE" baseline="0" dirty="0" err="1" smtClean="0"/>
              <a:t>preprocessing</a:t>
            </a:r>
            <a:endParaRPr lang="de-DE" baseline="0" dirty="0" smtClean="0"/>
          </a:p>
          <a:p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In all </a:t>
            </a:r>
            <a:r>
              <a:rPr lang="de-DE" baseline="0" dirty="0" err="1" smtClean="0"/>
              <a:t>search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projects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where</a:t>
            </a:r>
            <a:r>
              <a:rPr lang="de-DE" baseline="0" dirty="0" smtClean="0"/>
              <a:t> I was </a:t>
            </a:r>
            <a:r>
              <a:rPr lang="de-DE" baseline="0" dirty="0" err="1" smtClean="0"/>
              <a:t>involved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aimed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develop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search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solution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discussions</a:t>
            </a:r>
            <a:r>
              <a:rPr lang="en-US" baseline="0" dirty="0" smtClean="0"/>
              <a:t> at the beginning actually were not really about search but rather about what has to be done before the data can be pushed into the search engine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00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projects</a:t>
            </a:r>
            <a:r>
              <a:rPr lang="de-DE" dirty="0" smtClean="0"/>
              <a:t>,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expected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easily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retrievable</a:t>
            </a:r>
            <a:r>
              <a:rPr lang="de-DE" baseline="0" dirty="0" smtClean="0"/>
              <a:t>, well-</a:t>
            </a:r>
            <a:r>
              <a:rPr lang="de-DE" baseline="0" dirty="0" err="1" smtClean="0"/>
              <a:t>structured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reliable</a:t>
            </a:r>
            <a:r>
              <a:rPr lang="de-DE" baseline="0" dirty="0" smtClean="0"/>
              <a:t>, valid, </a:t>
            </a:r>
            <a:r>
              <a:rPr lang="de-DE" baseline="0" dirty="0" err="1" smtClean="0"/>
              <a:t>complete</a:t>
            </a:r>
            <a:r>
              <a:rPr lang="de-DE" baseline="0" dirty="0" smtClean="0"/>
              <a:t>, …</a:t>
            </a:r>
          </a:p>
          <a:p>
            <a:endParaRPr lang="de-DE" baseline="0" dirty="0" smtClean="0"/>
          </a:p>
          <a:p>
            <a:r>
              <a:rPr lang="de-DE" baseline="0" dirty="0" smtClean="0"/>
              <a:t>But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end, a </a:t>
            </a:r>
            <a:r>
              <a:rPr lang="de-DE" baseline="0" dirty="0" err="1" smtClean="0"/>
              <a:t>lot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time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required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lot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time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until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pushed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search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engine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4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 smtClean="0"/>
              <a:t>Different </a:t>
            </a:r>
            <a:r>
              <a:rPr lang="de-DE" dirty="0" err="1" smtClean="0"/>
              <a:t>source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different </a:t>
            </a:r>
            <a:r>
              <a:rPr lang="de-DE" dirty="0" err="1" smtClean="0"/>
              <a:t>characteristics</a:t>
            </a:r>
            <a:r>
              <a:rPr lang="de-DE" dirty="0" smtClean="0"/>
              <a:t>, different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security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mechanisms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Lookups:</a:t>
            </a:r>
            <a:r>
              <a:rPr lang="de-DE" baseline="0" dirty="0" smtClean="0"/>
              <a:t> E. g. </a:t>
            </a:r>
            <a:r>
              <a:rPr lang="de-DE" baseline="0" dirty="0" err="1" smtClean="0"/>
              <a:t>Product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shall</a:t>
            </a:r>
            <a:r>
              <a:rPr lang="de-DE" baseline="0" dirty="0" smtClean="0"/>
              <a:t> e </a:t>
            </a:r>
            <a:r>
              <a:rPr lang="de-DE" baseline="0" dirty="0" err="1" smtClean="0"/>
              <a:t>enriched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price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smtClean="0"/>
              <a:t>Data </a:t>
            </a:r>
            <a:r>
              <a:rPr lang="de-DE" baseline="0" dirty="0" err="1" smtClean="0"/>
              <a:t>standardizations</a:t>
            </a:r>
            <a:r>
              <a:rPr lang="de-DE" baseline="0" dirty="0" smtClean="0"/>
              <a:t>: E. g. </a:t>
            </a:r>
            <a:r>
              <a:rPr lang="de-DE" baseline="0" dirty="0" err="1" smtClean="0"/>
              <a:t>release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available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deliverable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ordered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advance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Bottlenecks</a:t>
            </a:r>
            <a:r>
              <a:rPr lang="de-DE" baseline="0" dirty="0" smtClean="0"/>
              <a:t>: expensive </a:t>
            </a:r>
            <a:r>
              <a:rPr lang="de-DE" baseline="0" dirty="0" err="1" smtClean="0"/>
              <a:t>operation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Scaling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very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frequent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updates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big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volumes</a:t>
            </a:r>
            <a:endParaRPr lang="de-DE" baseline="0" dirty="0" smtClean="0"/>
          </a:p>
          <a:p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search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issues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particularly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challenging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tools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specialized</a:t>
            </a:r>
            <a:r>
              <a:rPr lang="de-DE" baseline="0" dirty="0" smtClean="0"/>
              <a:t> on such </a:t>
            </a:r>
            <a:r>
              <a:rPr lang="de-DE" baseline="0" dirty="0" err="1" smtClean="0"/>
              <a:t>operations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frequently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capable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structured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search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solutions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usually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handle semi-</a:t>
            </a:r>
            <a:r>
              <a:rPr lang="de-DE" baseline="0" dirty="0" err="1" smtClean="0"/>
              <a:t>structured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unstructured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smtClean="0"/>
              <a:t>NiFi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suited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search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Provides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solutions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these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issues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baseline="0" dirty="0" err="1" smtClean="0"/>
              <a:t>Principally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handle all </a:t>
            </a:r>
            <a:r>
              <a:rPr lang="de-DE" baseline="0" dirty="0" err="1" smtClean="0"/>
              <a:t>kinds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00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dirty="0" err="1" smtClean="0"/>
              <a:t>Principally</a:t>
            </a:r>
            <a:r>
              <a:rPr lang="de-DE" dirty="0" smtClean="0"/>
              <a:t>: Pull </a:t>
            </a:r>
            <a:r>
              <a:rPr lang="de-DE" dirty="0" err="1" smtClean="0"/>
              <a:t>data</a:t>
            </a:r>
            <a:r>
              <a:rPr lang="de-DE" dirty="0" smtClean="0"/>
              <a:t>, </a:t>
            </a:r>
            <a:r>
              <a:rPr lang="de-DE" dirty="0" err="1" smtClean="0"/>
              <a:t>transform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push </a:t>
            </a:r>
            <a:r>
              <a:rPr lang="de-DE" baseline="0" dirty="0" err="1" smtClean="0"/>
              <a:t>it</a:t>
            </a:r>
            <a:endParaRPr lang="de-DE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dirty="0" smtClean="0"/>
              <a:t>Data</a:t>
            </a:r>
            <a:r>
              <a:rPr lang="de-DE" baseline="0" dirty="0" smtClean="0"/>
              <a:t> in NiFi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contained</a:t>
            </a:r>
            <a:r>
              <a:rPr lang="de-DE" baseline="0" dirty="0" smtClean="0"/>
              <a:t> in FlowFiles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aseline="0" dirty="0" err="1" smtClean="0"/>
              <a:t>metadata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key-value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pairs</a:t>
            </a:r>
            <a:r>
              <a:rPr lang="de-DE" baseline="0" dirty="0" smtClean="0"/>
              <a:t>)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content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smaller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bigger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pieces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The </a:t>
            </a:r>
            <a:r>
              <a:rPr lang="de-DE" baseline="0" dirty="0" err="1" smtClean="0"/>
              <a:t>metadata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transformed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processors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intended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fulfil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designated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task</a:t>
            </a: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E. g. </a:t>
            </a:r>
            <a:r>
              <a:rPr lang="de-DE" baseline="0" dirty="0" err="1" smtClean="0"/>
              <a:t>Extract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source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system</a:t>
            </a:r>
            <a:r>
              <a:rPr lang="de-DE" baseline="0" dirty="0" smtClean="0"/>
              <a:t> like a relational </a:t>
            </a:r>
            <a:r>
              <a:rPr lang="de-DE" baseline="0" dirty="0" err="1" smtClean="0"/>
              <a:t>database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hadoop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no-sql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store</a:t>
            </a: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Other </a:t>
            </a:r>
            <a:r>
              <a:rPr lang="de-DE" baseline="0" dirty="0" err="1" smtClean="0"/>
              <a:t>processors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designated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transform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enrich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, e. g.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format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structure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lookups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basing</a:t>
            </a:r>
            <a:r>
              <a:rPr lang="de-DE" baseline="0" dirty="0" smtClean="0"/>
              <a:t> on </a:t>
            </a:r>
            <a:r>
              <a:rPr lang="de-DE" baseline="0" dirty="0" err="1" smtClean="0"/>
              <a:t>flowfile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content</a:t>
            </a: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finally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various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processors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push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application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including</a:t>
            </a:r>
            <a:r>
              <a:rPr lang="de-DE" baseline="0" dirty="0" smtClean="0"/>
              <a:t> Solr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Elasticsearch)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Processors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combined</a:t>
            </a:r>
            <a:r>
              <a:rPr lang="de-DE" baseline="0" dirty="0" smtClean="0"/>
              <a:t> via </a:t>
            </a:r>
            <a:r>
              <a:rPr lang="de-DE" baseline="0" dirty="0" err="1" smtClean="0"/>
              <a:t>queues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dataflows</a:t>
            </a:r>
            <a:r>
              <a:rPr lang="de-DE" baseline="0" dirty="0" smtClean="0"/>
              <a:t>; </a:t>
            </a:r>
            <a:r>
              <a:rPr lang="de-DE" baseline="0" dirty="0" err="1" smtClean="0"/>
              <a:t>flowfiles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created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processor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queue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waiting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until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next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processor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35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NiFi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various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processors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interact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systems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frequently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deal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formats</a:t>
            </a:r>
            <a:r>
              <a:rPr lang="de-DE" baseline="0" dirty="0" smtClean="0"/>
              <a:t>, e. g. </a:t>
            </a:r>
            <a:r>
              <a:rPr lang="de-DE" baseline="0" dirty="0" err="1" smtClean="0"/>
              <a:t>xml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csv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json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simply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text</a:t>
            </a:r>
            <a:r>
              <a:rPr lang="de-DE" baseline="0" dirty="0" smtClean="0"/>
              <a:t>.</a:t>
            </a:r>
          </a:p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exchanged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r>
              <a:rPr lang="de-DE" dirty="0" smtClean="0"/>
              <a:t>, </a:t>
            </a:r>
            <a:r>
              <a:rPr lang="de-DE" dirty="0" err="1" smtClean="0"/>
              <a:t>transformations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frequently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endParaRPr lang="de-DE" dirty="0" smtClean="0"/>
          </a:p>
          <a:p>
            <a:r>
              <a:rPr lang="de-DE" dirty="0" err="1" smtClean="0"/>
              <a:t>Various</a:t>
            </a:r>
            <a:r>
              <a:rPr lang="de-DE" dirty="0" smtClean="0"/>
              <a:t> different </a:t>
            </a:r>
            <a:r>
              <a:rPr lang="de-DE" dirty="0" err="1" smtClean="0"/>
              <a:t>processors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in </a:t>
            </a:r>
            <a:r>
              <a:rPr lang="de-DE" dirty="0" err="1" smtClean="0"/>
              <a:t>order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cover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transformations</a:t>
            </a:r>
            <a:r>
              <a:rPr lang="de-DE" baseline="0" dirty="0" smtClean="0"/>
              <a:t> e. g.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transforming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json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xml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csv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avro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json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json</a:t>
            </a:r>
            <a:endParaRPr lang="de-DE" baseline="0" dirty="0" smtClean="0"/>
          </a:p>
          <a:p>
            <a:r>
              <a:rPr lang="de-DE" baseline="0" dirty="0" smtClean="0"/>
              <a:t>All </a:t>
            </a:r>
            <a:r>
              <a:rPr lang="de-DE" baseline="0" dirty="0" err="1" smtClean="0"/>
              <a:t>these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formats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common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usually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several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individable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entrys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dirty="0" smtClean="0"/>
              <a:t>In </a:t>
            </a:r>
            <a:r>
              <a:rPr lang="de-DE" dirty="0" err="1" smtClean="0"/>
              <a:t>order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avoid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, NiFi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provides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abstraction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endParaRPr lang="de-DE" baseline="0" dirty="0" smtClean="0"/>
          </a:p>
          <a:p>
            <a:r>
              <a:rPr lang="de-DE" baseline="0" dirty="0" smtClean="0"/>
              <a:t>so-</a:t>
            </a:r>
            <a:r>
              <a:rPr lang="de-DE" baseline="0" dirty="0" err="1" smtClean="0"/>
              <a:t>called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record</a:t>
            </a:r>
            <a:r>
              <a:rPr lang="de-DE" baseline="0" dirty="0" smtClean="0"/>
              <a:t>-reader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record-writer</a:t>
            </a:r>
            <a:r>
              <a:rPr lang="de-DE" baseline="0" dirty="0" smtClean="0"/>
              <a:t>.</a:t>
            </a:r>
          </a:p>
          <a:p>
            <a:r>
              <a:rPr lang="de-DE" baseline="0" dirty="0" smtClean="0"/>
              <a:t>The </a:t>
            </a:r>
            <a:r>
              <a:rPr lang="de-DE" baseline="0" dirty="0" err="1" smtClean="0"/>
              <a:t>reader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xml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json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serializes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, </a:t>
            </a:r>
          </a:p>
          <a:p>
            <a:r>
              <a:rPr lang="de-DE" baseline="0" dirty="0" err="1" smtClean="0"/>
              <a:t>whereas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record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serialized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certain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format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dirty="0" err="1" smtClean="0"/>
              <a:t>Functionalities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processors</a:t>
            </a:r>
            <a:r>
              <a:rPr lang="de-DE" baseline="0" dirty="0" smtClean="0"/>
              <a:t> 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6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All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achive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define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avro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schema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26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26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 </a:t>
            </a:r>
            <a:r>
              <a:rPr lang="de-DE" dirty="0" err="1" smtClean="0"/>
              <a:t>lot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ootb</a:t>
            </a:r>
            <a:r>
              <a:rPr lang="de-DE" dirty="0" smtClean="0"/>
              <a:t> </a:t>
            </a:r>
            <a:r>
              <a:rPr lang="de-DE" dirty="0" err="1" smtClean="0"/>
              <a:t>functionalities</a:t>
            </a:r>
            <a:endParaRPr lang="de-DE" dirty="0" smtClean="0"/>
          </a:p>
          <a:p>
            <a:r>
              <a:rPr lang="de-DE" dirty="0" smtClean="0"/>
              <a:t>Frameworks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customizations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712DD-436D-4D06-82D9-45F58B9A41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5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31590"/>
            <a:ext cx="7772400" cy="1568749"/>
          </a:xfrm>
        </p:spPr>
        <p:txBody>
          <a:bodyPr>
            <a:noAutofit/>
          </a:bodyPr>
          <a:lstStyle/>
          <a:p>
            <a:r>
              <a:rPr lang="en-US" sz="2800" b="1" dirty="0"/>
              <a:t>Meeting complex data load and data preparation challenges for search applications with Apache </a:t>
            </a:r>
            <a:r>
              <a:rPr lang="en-US" sz="2800" b="1" dirty="0" smtClean="0"/>
              <a:t>NiFi</a:t>
            </a:r>
            <a:endParaRPr lang="en-US" sz="2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075806"/>
            <a:ext cx="6400800" cy="1368152"/>
          </a:xfrm>
        </p:spPr>
        <p:txBody>
          <a:bodyPr>
            <a:normAutofit/>
          </a:bodyPr>
          <a:lstStyle/>
          <a:p>
            <a:r>
              <a:rPr lang="de-DE" sz="2000" dirty="0" smtClean="0"/>
              <a:t>Johannes Peter</a:t>
            </a:r>
            <a:endParaRPr lang="en-US" sz="2000" dirty="0"/>
          </a:p>
          <a:p>
            <a:r>
              <a:rPr lang="de-DE" sz="2000" dirty="0" err="1" smtClean="0"/>
              <a:t>MediaMarktSaturn</a:t>
            </a:r>
            <a:r>
              <a:rPr lang="de-DE" sz="2000" dirty="0" smtClean="0"/>
              <a:t> Retail Group</a:t>
            </a:r>
          </a:p>
          <a:p>
            <a:r>
              <a:rPr lang="de-DE" sz="2000" dirty="0" err="1"/>
              <a:t>Product</a:t>
            </a:r>
            <a:r>
              <a:rPr lang="de-DE" sz="2000" dirty="0"/>
              <a:t> </a:t>
            </a:r>
            <a:r>
              <a:rPr lang="de-DE" sz="2000" dirty="0" err="1"/>
              <a:t>Owner</a:t>
            </a:r>
            <a:r>
              <a:rPr lang="de-DE" sz="2000" dirty="0"/>
              <a:t> / </a:t>
            </a:r>
            <a:r>
              <a:rPr lang="de-DE" sz="2000" dirty="0" err="1"/>
              <a:t>Architect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smtClean="0"/>
              <a:t>Search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51431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Show-</a:t>
            </a:r>
            <a:r>
              <a:rPr lang="de-DE" dirty="0" err="1" smtClean="0"/>
              <a:t>case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68" y="1131590"/>
            <a:ext cx="881062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52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Conclusion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Dataflows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quickly</a:t>
            </a:r>
            <a:r>
              <a:rPr lang="de-DE" dirty="0" smtClean="0"/>
              <a:t> </a:t>
            </a:r>
            <a:r>
              <a:rPr lang="de-DE" dirty="0" err="1" smtClean="0"/>
              <a:t>created</a:t>
            </a:r>
            <a:endParaRPr lang="de-DE" dirty="0" smtClean="0"/>
          </a:p>
          <a:p>
            <a:r>
              <a:rPr lang="de-DE" dirty="0" err="1" smtClean="0"/>
              <a:t>Customizable</a:t>
            </a:r>
            <a:endParaRPr lang="de-DE" dirty="0" smtClean="0"/>
          </a:p>
          <a:p>
            <a:r>
              <a:rPr lang="de-DE" dirty="0" err="1" smtClean="0"/>
              <a:t>Scalable</a:t>
            </a:r>
            <a:endParaRPr lang="de-DE" dirty="0" smtClean="0"/>
          </a:p>
          <a:p>
            <a:r>
              <a:rPr lang="de-DE" dirty="0" smtClean="0"/>
              <a:t>Data </a:t>
            </a:r>
            <a:r>
              <a:rPr lang="de-DE" dirty="0" err="1" smtClean="0"/>
              <a:t>provenance</a:t>
            </a:r>
            <a:endParaRPr lang="de-DE" dirty="0" smtClean="0"/>
          </a:p>
          <a:p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suited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9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22313" y="1779662"/>
            <a:ext cx="7772400" cy="936104"/>
          </a:xfrm>
        </p:spPr>
        <p:txBody>
          <a:bodyPr>
            <a:normAutofit/>
          </a:bodyPr>
          <a:lstStyle/>
          <a:p>
            <a:pPr algn="ctr"/>
            <a:r>
              <a:rPr lang="de-DE" sz="4800" dirty="0" err="1" smtClean="0"/>
              <a:t>Thank</a:t>
            </a:r>
            <a:r>
              <a:rPr lang="de-DE" sz="4800" dirty="0" smtClean="0"/>
              <a:t> </a:t>
            </a:r>
            <a:r>
              <a:rPr lang="de-DE" sz="4800" dirty="0" err="1" smtClean="0"/>
              <a:t>you</a:t>
            </a:r>
            <a:r>
              <a:rPr lang="de-DE" sz="4800" dirty="0" smtClean="0"/>
              <a:t>!</a:t>
            </a:r>
            <a:endParaRPr lang="en-US" sz="48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57200" y="2897387"/>
            <a:ext cx="8229600" cy="9705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800" dirty="0" smtClean="0"/>
              <a:t>peterj@mediamarktsaturn.com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608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search</a:t>
            </a:r>
            <a:r>
              <a:rPr lang="de-DE" dirty="0" smtClean="0"/>
              <a:t> </a:t>
            </a:r>
            <a:r>
              <a:rPr lang="de-DE" dirty="0" err="1" smtClean="0"/>
              <a:t>applications</a:t>
            </a:r>
            <a:endParaRPr lang="en-US" dirty="0"/>
          </a:p>
        </p:txBody>
      </p:sp>
      <p:sp>
        <p:nvSpPr>
          <p:cNvPr id="4" name="Abgerundetes Rechteck 3"/>
          <p:cNvSpPr/>
          <p:nvPr/>
        </p:nvSpPr>
        <p:spPr>
          <a:xfrm>
            <a:off x="3347864" y="1275606"/>
            <a:ext cx="2016224" cy="432048"/>
          </a:xfrm>
          <a:prstGeom prst="roundRect">
            <a:avLst/>
          </a:prstGeom>
          <a:solidFill>
            <a:schemeClr val="accent1"/>
          </a:solidFill>
          <a:ln w="508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People</a:t>
            </a:r>
            <a:endParaRPr lang="en-US" dirty="0"/>
          </a:p>
        </p:txBody>
      </p:sp>
      <p:sp>
        <p:nvSpPr>
          <p:cNvPr id="5" name="Abgerundetes Rechteck 4"/>
          <p:cNvSpPr/>
          <p:nvPr/>
        </p:nvSpPr>
        <p:spPr>
          <a:xfrm>
            <a:off x="539552" y="1851670"/>
            <a:ext cx="3672408" cy="3096344"/>
          </a:xfrm>
          <a:prstGeom prst="roundRect">
            <a:avLst>
              <a:gd name="adj" fmla="val 6738"/>
            </a:avLst>
          </a:prstGeom>
          <a:noFill/>
          <a:ln w="50800"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2200" dirty="0" smtClean="0">
                <a:solidFill>
                  <a:schemeClr val="tx1"/>
                </a:solidFill>
              </a:rPr>
              <a:t>E-</a:t>
            </a:r>
            <a:r>
              <a:rPr lang="de-DE" sz="2200" dirty="0" err="1" smtClean="0">
                <a:solidFill>
                  <a:schemeClr val="tx1"/>
                </a:solidFill>
              </a:rPr>
              <a:t>commerce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4499992" y="1851670"/>
            <a:ext cx="3672408" cy="3096344"/>
          </a:xfrm>
          <a:prstGeom prst="roundRect">
            <a:avLst>
              <a:gd name="adj" fmla="val 6738"/>
            </a:avLst>
          </a:prstGeom>
          <a:noFill/>
          <a:ln w="50800"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2200" dirty="0" smtClean="0">
                <a:solidFill>
                  <a:schemeClr val="tx1"/>
                </a:solidFill>
              </a:rPr>
              <a:t>Enterprise </a:t>
            </a:r>
            <a:r>
              <a:rPr lang="de-DE" sz="2200" dirty="0" err="1" smtClean="0">
                <a:solidFill>
                  <a:schemeClr val="tx1"/>
                </a:solidFill>
              </a:rPr>
              <a:t>search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259632" y="3387895"/>
            <a:ext cx="2016224" cy="432048"/>
          </a:xfrm>
          <a:prstGeom prst="roundRect">
            <a:avLst/>
          </a:prstGeom>
          <a:solidFill>
            <a:schemeClr val="accent1"/>
          </a:solidFill>
          <a:ln w="508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Relevancy</a:t>
            </a:r>
            <a:endParaRPr lang="en-US" dirty="0"/>
          </a:p>
        </p:txBody>
      </p:sp>
      <p:sp>
        <p:nvSpPr>
          <p:cNvPr id="8" name="Abgerundetes Rechteck 7"/>
          <p:cNvSpPr/>
          <p:nvPr/>
        </p:nvSpPr>
        <p:spPr>
          <a:xfrm>
            <a:off x="3059832" y="2355726"/>
            <a:ext cx="2016224" cy="432048"/>
          </a:xfrm>
          <a:prstGeom prst="roundRect">
            <a:avLst/>
          </a:prstGeom>
          <a:solidFill>
            <a:schemeClr val="accent1"/>
          </a:solidFill>
          <a:ln w="508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Scaling</a:t>
            </a:r>
            <a:endParaRPr lang="en-US" dirty="0"/>
          </a:p>
        </p:txBody>
      </p:sp>
      <p:sp>
        <p:nvSpPr>
          <p:cNvPr id="9" name="Abgerundetes Rechteck 8"/>
          <p:cNvSpPr/>
          <p:nvPr/>
        </p:nvSpPr>
        <p:spPr>
          <a:xfrm>
            <a:off x="3563888" y="2955847"/>
            <a:ext cx="2016224" cy="432048"/>
          </a:xfrm>
          <a:prstGeom prst="roundRect">
            <a:avLst/>
          </a:prstGeom>
          <a:solidFill>
            <a:schemeClr val="accent1"/>
          </a:solidFill>
          <a:ln w="508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Performance</a:t>
            </a:r>
            <a:endParaRPr lang="en-US" dirty="0"/>
          </a:p>
        </p:txBody>
      </p:sp>
      <p:sp>
        <p:nvSpPr>
          <p:cNvPr id="10" name="Abgerundetes Rechteck 9"/>
          <p:cNvSpPr/>
          <p:nvPr/>
        </p:nvSpPr>
        <p:spPr>
          <a:xfrm>
            <a:off x="5508104" y="2509375"/>
            <a:ext cx="2016224" cy="432048"/>
          </a:xfrm>
          <a:prstGeom prst="roundRect">
            <a:avLst/>
          </a:prstGeom>
          <a:solidFill>
            <a:schemeClr val="accent1"/>
          </a:solidFill>
          <a:ln w="508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Access </a:t>
            </a:r>
            <a:r>
              <a:rPr lang="de-DE" dirty="0" err="1" smtClean="0"/>
              <a:t>rights</a:t>
            </a:r>
            <a:endParaRPr lang="en-US" dirty="0"/>
          </a:p>
        </p:txBody>
      </p:sp>
      <p:sp>
        <p:nvSpPr>
          <p:cNvPr id="11" name="Abgerundetes Rechteck 10"/>
          <p:cNvSpPr/>
          <p:nvPr/>
        </p:nvSpPr>
        <p:spPr>
          <a:xfrm>
            <a:off x="5940152" y="3451543"/>
            <a:ext cx="2016224" cy="432048"/>
          </a:xfrm>
          <a:prstGeom prst="roundRect">
            <a:avLst/>
          </a:prstGeom>
          <a:solidFill>
            <a:schemeClr val="accent1"/>
          </a:solidFill>
          <a:ln w="508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Data </a:t>
            </a:r>
            <a:r>
              <a:rPr lang="de-DE" dirty="0" err="1" smtClean="0"/>
              <a:t>extraction</a:t>
            </a:r>
            <a:endParaRPr lang="en-US" dirty="0"/>
          </a:p>
        </p:txBody>
      </p:sp>
      <p:sp>
        <p:nvSpPr>
          <p:cNvPr id="12" name="Abgerundetes Rechteck 11"/>
          <p:cNvSpPr/>
          <p:nvPr/>
        </p:nvSpPr>
        <p:spPr>
          <a:xfrm>
            <a:off x="701779" y="2725399"/>
            <a:ext cx="2016224" cy="432048"/>
          </a:xfrm>
          <a:prstGeom prst="roundRect">
            <a:avLst/>
          </a:prstGeom>
          <a:solidFill>
            <a:schemeClr val="accent1"/>
          </a:solidFill>
          <a:ln w="508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Campaigns</a:t>
            </a:r>
            <a:endParaRPr lang="en-US" dirty="0"/>
          </a:p>
        </p:txBody>
      </p:sp>
      <p:sp>
        <p:nvSpPr>
          <p:cNvPr id="13" name="Abgerundetes Rechteck 12"/>
          <p:cNvSpPr/>
          <p:nvPr/>
        </p:nvSpPr>
        <p:spPr>
          <a:xfrm>
            <a:off x="2718003" y="3951163"/>
            <a:ext cx="2016224" cy="432048"/>
          </a:xfrm>
          <a:prstGeom prst="roundRect">
            <a:avLst/>
          </a:prstGeom>
          <a:solidFill>
            <a:schemeClr val="accent1"/>
          </a:solidFill>
          <a:ln w="508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dirty="0" smtClean="0"/>
              <a:t>Data </a:t>
            </a:r>
            <a:r>
              <a:rPr lang="de-DE" dirty="0" err="1" smtClean="0"/>
              <a:t>transformation</a:t>
            </a:r>
            <a:endParaRPr lang="en-US" dirty="0"/>
          </a:p>
        </p:txBody>
      </p:sp>
      <p:sp>
        <p:nvSpPr>
          <p:cNvPr id="14" name="Abgerundetes Rechteck 13"/>
          <p:cNvSpPr/>
          <p:nvPr/>
        </p:nvSpPr>
        <p:spPr>
          <a:xfrm>
            <a:off x="2915816" y="4456617"/>
            <a:ext cx="2016224" cy="432048"/>
          </a:xfrm>
          <a:prstGeom prst="roundRect">
            <a:avLst/>
          </a:prstGeom>
          <a:solidFill>
            <a:schemeClr val="accent1"/>
          </a:solidFill>
          <a:ln w="508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Data </a:t>
            </a:r>
            <a:r>
              <a:rPr lang="de-DE" dirty="0" err="1" smtClean="0"/>
              <a:t>enrichment</a:t>
            </a:r>
            <a:endParaRPr lang="en-US" dirty="0"/>
          </a:p>
        </p:txBody>
      </p:sp>
      <p:sp>
        <p:nvSpPr>
          <p:cNvPr id="15" name="Ellipse 14"/>
          <p:cNvSpPr/>
          <p:nvPr/>
        </p:nvSpPr>
        <p:spPr>
          <a:xfrm rot="21248149">
            <a:off x="2113466" y="3406659"/>
            <a:ext cx="6098921" cy="1521056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5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Data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de-DE" sz="2800" dirty="0" err="1" smtClean="0"/>
              <a:t>expected</a:t>
            </a:r>
            <a:endParaRPr lang="en-US" sz="2800" dirty="0"/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86" y="1630363"/>
            <a:ext cx="3951816" cy="2963862"/>
          </a:xfrm>
        </p:spPr>
      </p:pic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de-DE" sz="2800" dirty="0" err="1" smtClean="0"/>
              <a:t>actual</a:t>
            </a:r>
            <a:endParaRPr lang="en-US" sz="2800" dirty="0"/>
          </a:p>
        </p:txBody>
      </p:sp>
      <p:pic>
        <p:nvPicPr>
          <p:cNvPr id="12" name="Inhaltsplatzhalter 11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004" y="1630363"/>
            <a:ext cx="3951816" cy="2963862"/>
          </a:xfrm>
        </p:spPr>
      </p:pic>
    </p:spTree>
    <p:extLst>
      <p:ext uri="{BB962C8B-B14F-4D97-AF65-F5344CB8AC3E}">
        <p14:creationId xmlns:p14="http://schemas.microsoft.com/office/powerpoint/2010/main" val="192467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preprocessing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endParaRPr lang="en-US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Different </a:t>
            </a:r>
            <a:r>
              <a:rPr lang="de-DE" dirty="0" err="1" smtClean="0"/>
              <a:t>source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endParaRPr lang="de-DE" dirty="0" smtClean="0"/>
          </a:p>
          <a:p>
            <a:r>
              <a:rPr lang="de-DE" dirty="0" err="1"/>
              <a:t>Enrichments</a:t>
            </a:r>
            <a:endParaRPr lang="de-DE" dirty="0"/>
          </a:p>
          <a:p>
            <a:r>
              <a:rPr lang="de-DE" dirty="0" err="1" smtClean="0"/>
              <a:t>Transformations</a:t>
            </a:r>
            <a:r>
              <a:rPr lang="de-DE" dirty="0" smtClean="0"/>
              <a:t>, </a:t>
            </a:r>
            <a:r>
              <a:rPr lang="de-DE" dirty="0" err="1" smtClean="0"/>
              <a:t>standardizations</a:t>
            </a:r>
            <a:endParaRPr lang="de-DE" dirty="0" smtClean="0"/>
          </a:p>
          <a:p>
            <a:r>
              <a:rPr lang="de-DE" dirty="0" err="1" smtClean="0"/>
              <a:t>Bottlenecks</a:t>
            </a:r>
            <a:r>
              <a:rPr lang="de-DE" dirty="0" smtClean="0"/>
              <a:t>, </a:t>
            </a:r>
            <a:r>
              <a:rPr lang="de-DE" dirty="0" err="1" smtClean="0"/>
              <a:t>scaling</a:t>
            </a:r>
            <a:endParaRPr lang="de-DE" dirty="0" smtClean="0"/>
          </a:p>
          <a:p>
            <a:r>
              <a:rPr lang="de-DE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smtClean="0"/>
              <a:t>Essentials </a:t>
            </a:r>
            <a:r>
              <a:rPr lang="de-DE" dirty="0" err="1" smtClean="0"/>
              <a:t>of</a:t>
            </a:r>
            <a:r>
              <a:rPr lang="de-DE" dirty="0" smtClean="0"/>
              <a:t> NiFi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5460"/>
            <a:ext cx="3312368" cy="482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uppieren 6"/>
          <p:cNvGrpSpPr/>
          <p:nvPr/>
        </p:nvGrpSpPr>
        <p:grpSpPr>
          <a:xfrm>
            <a:off x="1542728" y="1563638"/>
            <a:ext cx="1944216" cy="2592288"/>
            <a:chOff x="1259632" y="1563638"/>
            <a:chExt cx="1944216" cy="2592288"/>
          </a:xfrm>
        </p:grpSpPr>
        <p:sp>
          <p:nvSpPr>
            <p:cNvPr id="5" name="Gefaltete Ecke 4"/>
            <p:cNvSpPr/>
            <p:nvPr/>
          </p:nvSpPr>
          <p:spPr>
            <a:xfrm>
              <a:off x="1259632" y="1563638"/>
              <a:ext cx="1944216" cy="2592288"/>
            </a:xfrm>
            <a:prstGeom prst="foldedCorner">
              <a:avLst>
                <a:gd name="adj" fmla="val 25550"/>
              </a:avLst>
            </a:prstGeom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2200" b="1" dirty="0" smtClean="0"/>
                <a:t>FlowFile</a:t>
              </a:r>
              <a:endParaRPr lang="en-US" sz="2200" b="1" dirty="0"/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1547664" y="2139702"/>
              <a:ext cx="1368152" cy="420280"/>
            </a:xfrm>
            <a:prstGeom prst="roundRect">
              <a:avLst/>
            </a:prstGeom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 smtClean="0"/>
                <a:t>metadata</a:t>
              </a:r>
              <a:endParaRPr lang="en-US" dirty="0"/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1547664" y="2649642"/>
              <a:ext cx="1368152" cy="1002228"/>
            </a:xfrm>
            <a:prstGeom prst="roundRect">
              <a:avLst>
                <a:gd name="adj" fmla="val 8557"/>
              </a:avLst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 smtClean="0"/>
                <a:t>content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561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Records</a:t>
            </a:r>
            <a:endParaRPr lang="en-US" dirty="0"/>
          </a:p>
        </p:txBody>
      </p:sp>
      <p:grpSp>
        <p:nvGrpSpPr>
          <p:cNvPr id="2051" name="Gruppieren 2050"/>
          <p:cNvGrpSpPr/>
          <p:nvPr/>
        </p:nvGrpSpPr>
        <p:grpSpPr>
          <a:xfrm>
            <a:off x="755576" y="1203598"/>
            <a:ext cx="7632848" cy="3672408"/>
            <a:chOff x="827584" y="1203598"/>
            <a:chExt cx="7632848" cy="3672408"/>
          </a:xfrm>
        </p:grpSpPr>
        <p:sp>
          <p:nvSpPr>
            <p:cNvPr id="2049" name="Abgerundetes Rechteck 2048"/>
            <p:cNvSpPr/>
            <p:nvPr/>
          </p:nvSpPr>
          <p:spPr>
            <a:xfrm>
              <a:off x="827584" y="1203598"/>
              <a:ext cx="7632848" cy="3672408"/>
            </a:xfrm>
            <a:prstGeom prst="roundRect">
              <a:avLst>
                <a:gd name="adj" fmla="val 6931"/>
              </a:avLst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2600" dirty="0" err="1" smtClean="0"/>
                <a:t>Processor</a:t>
              </a:r>
              <a:endParaRPr lang="en-US" sz="2600" dirty="0"/>
            </a:p>
          </p:txBody>
        </p:sp>
        <p:grpSp>
          <p:nvGrpSpPr>
            <p:cNvPr id="23" name="Gruppieren 22"/>
            <p:cNvGrpSpPr/>
            <p:nvPr/>
          </p:nvGrpSpPr>
          <p:grpSpPr>
            <a:xfrm>
              <a:off x="1043608" y="1729677"/>
              <a:ext cx="1656184" cy="2902586"/>
              <a:chOff x="179512" y="1131590"/>
              <a:chExt cx="1656184" cy="2902586"/>
            </a:xfrm>
          </p:grpSpPr>
          <p:sp>
            <p:nvSpPr>
              <p:cNvPr id="9" name="Abgerundetes Rechteck 8"/>
              <p:cNvSpPr/>
              <p:nvPr/>
            </p:nvSpPr>
            <p:spPr>
              <a:xfrm>
                <a:off x="179512" y="1131590"/>
                <a:ext cx="1656184" cy="2902586"/>
              </a:xfrm>
              <a:prstGeom prst="roundRect">
                <a:avLst>
                  <a:gd name="adj" fmla="val 8385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de-DE" sz="2600" b="1" dirty="0" smtClean="0"/>
                  <a:t>Reader</a:t>
                </a:r>
                <a:endParaRPr lang="en-US" sz="2600" b="1" dirty="0"/>
              </a:p>
            </p:txBody>
          </p:sp>
          <p:sp>
            <p:nvSpPr>
              <p:cNvPr id="4" name="Abgerundetes Rechteck 3"/>
              <p:cNvSpPr/>
              <p:nvPr/>
            </p:nvSpPr>
            <p:spPr>
              <a:xfrm>
                <a:off x="323528" y="1716802"/>
                <a:ext cx="1326911" cy="432048"/>
              </a:xfrm>
              <a:prstGeom prst="roundRect">
                <a:avLst/>
              </a:prstGeom>
              <a:solidFill>
                <a:schemeClr val="accent1"/>
              </a:solidFill>
              <a:ln w="5080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err="1" smtClean="0"/>
                  <a:t>xml</a:t>
                </a:r>
                <a:endParaRPr lang="en-US" dirty="0"/>
              </a:p>
            </p:txBody>
          </p:sp>
          <p:sp>
            <p:nvSpPr>
              <p:cNvPr id="5" name="Abgerundetes Rechteck 4"/>
              <p:cNvSpPr/>
              <p:nvPr/>
            </p:nvSpPr>
            <p:spPr>
              <a:xfrm>
                <a:off x="323528" y="2301012"/>
                <a:ext cx="1326911" cy="432048"/>
              </a:xfrm>
              <a:prstGeom prst="roundRect">
                <a:avLst/>
              </a:prstGeom>
              <a:solidFill>
                <a:schemeClr val="accent1"/>
              </a:solidFill>
              <a:ln w="5080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err="1" smtClean="0"/>
                  <a:t>json</a:t>
                </a:r>
                <a:endParaRPr lang="en-US" dirty="0"/>
              </a:p>
            </p:txBody>
          </p:sp>
          <p:sp>
            <p:nvSpPr>
              <p:cNvPr id="6" name="Abgerundetes Rechteck 5"/>
              <p:cNvSpPr/>
              <p:nvPr/>
            </p:nvSpPr>
            <p:spPr>
              <a:xfrm>
                <a:off x="323528" y="2868156"/>
                <a:ext cx="1326911" cy="432048"/>
              </a:xfrm>
              <a:prstGeom prst="roundRect">
                <a:avLst/>
              </a:prstGeom>
              <a:solidFill>
                <a:schemeClr val="accent1"/>
              </a:solidFill>
              <a:ln w="5080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err="1" smtClean="0"/>
                  <a:t>text</a:t>
                </a:r>
                <a:endParaRPr lang="en-US" dirty="0"/>
              </a:p>
            </p:txBody>
          </p:sp>
          <p:sp>
            <p:nvSpPr>
              <p:cNvPr id="7" name="Abgerundetes Rechteck 6"/>
              <p:cNvSpPr/>
              <p:nvPr/>
            </p:nvSpPr>
            <p:spPr>
              <a:xfrm>
                <a:off x="323527" y="3452216"/>
                <a:ext cx="1326911" cy="432048"/>
              </a:xfrm>
              <a:prstGeom prst="roundRect">
                <a:avLst/>
              </a:prstGeom>
              <a:solidFill>
                <a:schemeClr val="accent1"/>
              </a:solidFill>
              <a:ln w="5080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…</a:t>
                </a:r>
                <a:endParaRPr lang="en-US" dirty="0"/>
              </a:p>
            </p:txBody>
          </p:sp>
        </p:grpSp>
        <p:pic>
          <p:nvPicPr>
            <p:cNvPr id="2050" name="Picture 2" descr="C:\Users\peterj\Downloads\Nuclear-icon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9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2658053"/>
              <a:ext cx="1179513" cy="1045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Pfeil nach rechts 7"/>
            <p:cNvSpPr/>
            <p:nvPr/>
          </p:nvSpPr>
          <p:spPr>
            <a:xfrm>
              <a:off x="2843808" y="2798907"/>
              <a:ext cx="1080120" cy="764126"/>
            </a:xfrm>
            <a:prstGeom prst="rightArrow">
              <a:avLst>
                <a:gd name="adj1" fmla="val 50000"/>
                <a:gd name="adj2" fmla="val 3603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 smtClean="0"/>
                <a:t>serialize</a:t>
              </a:r>
              <a:endParaRPr lang="en-US" dirty="0"/>
            </a:p>
          </p:txBody>
        </p:sp>
        <p:grpSp>
          <p:nvGrpSpPr>
            <p:cNvPr id="25" name="Gruppieren 24"/>
            <p:cNvGrpSpPr/>
            <p:nvPr/>
          </p:nvGrpSpPr>
          <p:grpSpPr>
            <a:xfrm>
              <a:off x="6624228" y="1724623"/>
              <a:ext cx="1656184" cy="2902586"/>
              <a:chOff x="179512" y="1131590"/>
              <a:chExt cx="1656184" cy="2902586"/>
            </a:xfrm>
          </p:grpSpPr>
          <p:sp>
            <p:nvSpPr>
              <p:cNvPr id="26" name="Abgerundetes Rechteck 25"/>
              <p:cNvSpPr/>
              <p:nvPr/>
            </p:nvSpPr>
            <p:spPr>
              <a:xfrm>
                <a:off x="179512" y="1131590"/>
                <a:ext cx="1656184" cy="2902586"/>
              </a:xfrm>
              <a:prstGeom prst="roundRect">
                <a:avLst>
                  <a:gd name="adj" fmla="val 8385"/>
                </a:avLst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de-DE" sz="2600" b="1" dirty="0" smtClean="0"/>
                  <a:t>Writer</a:t>
                </a:r>
                <a:endParaRPr lang="en-US" sz="2600" b="1" dirty="0"/>
              </a:p>
            </p:txBody>
          </p:sp>
          <p:sp>
            <p:nvSpPr>
              <p:cNvPr id="27" name="Abgerundetes Rechteck 26"/>
              <p:cNvSpPr/>
              <p:nvPr/>
            </p:nvSpPr>
            <p:spPr>
              <a:xfrm>
                <a:off x="323528" y="1716802"/>
                <a:ext cx="1326911" cy="432048"/>
              </a:xfrm>
              <a:prstGeom prst="roundRect">
                <a:avLst/>
              </a:prstGeom>
              <a:solidFill>
                <a:schemeClr val="accent1"/>
              </a:solidFill>
              <a:ln w="5080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err="1" smtClean="0"/>
                  <a:t>xml</a:t>
                </a:r>
                <a:endParaRPr lang="en-US" dirty="0"/>
              </a:p>
            </p:txBody>
          </p:sp>
          <p:sp>
            <p:nvSpPr>
              <p:cNvPr id="28" name="Abgerundetes Rechteck 27"/>
              <p:cNvSpPr/>
              <p:nvPr/>
            </p:nvSpPr>
            <p:spPr>
              <a:xfrm>
                <a:off x="323528" y="2301012"/>
                <a:ext cx="1326911" cy="432048"/>
              </a:xfrm>
              <a:prstGeom prst="roundRect">
                <a:avLst/>
              </a:prstGeom>
              <a:solidFill>
                <a:schemeClr val="accent1"/>
              </a:solidFill>
              <a:ln w="5080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err="1" smtClean="0"/>
                  <a:t>json</a:t>
                </a:r>
                <a:endParaRPr lang="en-US" dirty="0"/>
              </a:p>
            </p:txBody>
          </p:sp>
          <p:sp>
            <p:nvSpPr>
              <p:cNvPr id="29" name="Abgerundetes Rechteck 28"/>
              <p:cNvSpPr/>
              <p:nvPr/>
            </p:nvSpPr>
            <p:spPr>
              <a:xfrm>
                <a:off x="323528" y="2868156"/>
                <a:ext cx="1326911" cy="432048"/>
              </a:xfrm>
              <a:prstGeom prst="roundRect">
                <a:avLst/>
              </a:prstGeom>
              <a:solidFill>
                <a:schemeClr val="accent1"/>
              </a:solidFill>
              <a:ln w="5080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err="1" smtClean="0"/>
                  <a:t>avro</a:t>
                </a:r>
                <a:endParaRPr lang="en-US" dirty="0"/>
              </a:p>
            </p:txBody>
          </p:sp>
          <p:sp>
            <p:nvSpPr>
              <p:cNvPr id="30" name="Abgerundetes Rechteck 29"/>
              <p:cNvSpPr/>
              <p:nvPr/>
            </p:nvSpPr>
            <p:spPr>
              <a:xfrm>
                <a:off x="323527" y="3452216"/>
                <a:ext cx="1326911" cy="432048"/>
              </a:xfrm>
              <a:prstGeom prst="roundRect">
                <a:avLst/>
              </a:prstGeom>
              <a:solidFill>
                <a:schemeClr val="accent1"/>
              </a:solidFill>
              <a:ln w="50800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…</a:t>
                </a:r>
                <a:endParaRPr lang="en-US" dirty="0"/>
              </a:p>
            </p:txBody>
          </p:sp>
        </p:grpSp>
        <p:sp>
          <p:nvSpPr>
            <p:cNvPr id="32" name="Pfeil nach rechts 31"/>
            <p:cNvSpPr/>
            <p:nvPr/>
          </p:nvSpPr>
          <p:spPr>
            <a:xfrm>
              <a:off x="5364088" y="2798907"/>
              <a:ext cx="1080120" cy="764126"/>
            </a:xfrm>
            <a:prstGeom prst="rightArrow">
              <a:avLst>
                <a:gd name="adj1" fmla="val 50000"/>
                <a:gd name="adj2" fmla="val 3603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 smtClean="0"/>
                <a:t>write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1599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Schema (</a:t>
            </a:r>
            <a:r>
              <a:rPr lang="de-DE" dirty="0" err="1" smtClean="0"/>
              <a:t>xml</a:t>
            </a:r>
            <a:r>
              <a:rPr lang="de-DE" dirty="0" smtClean="0"/>
              <a:t>)</a:t>
            </a:r>
            <a:endParaRPr lang="en-US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179512" y="1422548"/>
            <a:ext cx="4752528" cy="2880320"/>
            <a:chOff x="323528" y="1203598"/>
            <a:chExt cx="4752528" cy="2880320"/>
          </a:xfrm>
        </p:grpSpPr>
        <p:sp>
          <p:nvSpPr>
            <p:cNvPr id="5" name="Abgerundetes Rechteck 4"/>
            <p:cNvSpPr/>
            <p:nvPr/>
          </p:nvSpPr>
          <p:spPr>
            <a:xfrm>
              <a:off x="323528" y="1203598"/>
              <a:ext cx="4752528" cy="2880320"/>
            </a:xfrm>
            <a:prstGeom prst="roundRect">
              <a:avLst>
                <a:gd name="adj" fmla="val 7653"/>
              </a:avLst>
            </a:prstGeom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2200" b="1" dirty="0" smtClean="0"/>
                <a:t>FlowFile</a:t>
              </a:r>
              <a:endParaRPr lang="en-US" sz="2200" b="1" dirty="0"/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1779662"/>
              <a:ext cx="4320479" cy="2166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940" y="1422548"/>
            <a:ext cx="403533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67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Schema (</a:t>
            </a:r>
            <a:r>
              <a:rPr lang="de-DE" dirty="0" err="1" smtClean="0"/>
              <a:t>json</a:t>
            </a:r>
            <a:r>
              <a:rPr lang="de-DE" dirty="0" smtClean="0"/>
              <a:t>)</a:t>
            </a:r>
            <a:endParaRPr lang="en-US" dirty="0"/>
          </a:p>
        </p:txBody>
      </p:sp>
      <p:sp>
        <p:nvSpPr>
          <p:cNvPr id="5" name="Abgerundetes Rechteck 4"/>
          <p:cNvSpPr/>
          <p:nvPr/>
        </p:nvSpPr>
        <p:spPr>
          <a:xfrm>
            <a:off x="179512" y="1422548"/>
            <a:ext cx="4752528" cy="2880320"/>
          </a:xfrm>
          <a:prstGeom prst="roundRect">
            <a:avLst>
              <a:gd name="adj" fmla="val 7653"/>
            </a:avLst>
          </a:prstGeom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200" b="1" dirty="0" smtClean="0"/>
              <a:t>FlowFile</a:t>
            </a:r>
            <a:endParaRPr lang="en-US" sz="2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15" y="1975880"/>
            <a:ext cx="3312367" cy="2175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940" y="1422548"/>
            <a:ext cx="403533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58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Operations</a:t>
            </a:r>
            <a:r>
              <a:rPr lang="de-DE" dirty="0" smtClean="0"/>
              <a:t> on </a:t>
            </a:r>
            <a:r>
              <a:rPr lang="de-DE" dirty="0" err="1" smtClean="0"/>
              <a:t>serialized</a:t>
            </a:r>
            <a:r>
              <a:rPr lang="de-DE" dirty="0" smtClean="0"/>
              <a:t> </a:t>
            </a:r>
            <a:r>
              <a:rPr lang="de-DE" dirty="0" err="1" smtClean="0"/>
              <a:t>records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Transformations</a:t>
            </a:r>
            <a:endParaRPr lang="de-DE" dirty="0" smtClean="0"/>
          </a:p>
          <a:p>
            <a:r>
              <a:rPr lang="de-DE" dirty="0" smtClean="0"/>
              <a:t>Lookups in </a:t>
            </a:r>
            <a:r>
              <a:rPr lang="de-DE" dirty="0" err="1" smtClean="0"/>
              <a:t>source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endParaRPr lang="de-DE" dirty="0" smtClean="0"/>
          </a:p>
          <a:p>
            <a:r>
              <a:rPr lang="de-DE" dirty="0" smtClean="0"/>
              <a:t>SQL</a:t>
            </a:r>
          </a:p>
          <a:p>
            <a:r>
              <a:rPr lang="de-DE" dirty="0" err="1" smtClean="0"/>
              <a:t>Validations</a:t>
            </a:r>
            <a:endParaRPr lang="de-DE" dirty="0" smtClean="0"/>
          </a:p>
          <a:p>
            <a:r>
              <a:rPr lang="de-DE" dirty="0" err="1" smtClean="0"/>
              <a:t>Merge</a:t>
            </a:r>
            <a:r>
              <a:rPr lang="de-DE" dirty="0" smtClean="0"/>
              <a:t>, </a:t>
            </a:r>
            <a:r>
              <a:rPr lang="de-DE" dirty="0" err="1" smtClean="0"/>
              <a:t>partition</a:t>
            </a:r>
            <a:r>
              <a:rPr lang="de-DE" dirty="0" smtClean="0"/>
              <a:t>, </a:t>
            </a:r>
            <a:r>
              <a:rPr lang="de-DE" dirty="0" err="1" smtClean="0"/>
              <a:t>split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Bildschirmpräsentation (16:9)</PresentationFormat>
  <Paragraphs>122</Paragraphs>
  <Slides>12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Larissa-Design</vt:lpstr>
      <vt:lpstr>Meeting complex data load and data preparation challenges for search applications with Apache NiFi</vt:lpstr>
      <vt:lpstr>Challenges for search applications</vt:lpstr>
      <vt:lpstr>Data</vt:lpstr>
      <vt:lpstr>Typical data preprocessing issues</vt:lpstr>
      <vt:lpstr>Essentials of NiFi</vt:lpstr>
      <vt:lpstr>Records</vt:lpstr>
      <vt:lpstr>Schema (xml)</vt:lpstr>
      <vt:lpstr>Schema (json)</vt:lpstr>
      <vt:lpstr>Operations on serialized records</vt:lpstr>
      <vt:lpstr>Show-case</vt:lpstr>
      <vt:lpstr>Conclusion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complex data load and data preparation challenges for search applications with Apache NiFi</dc:title>
  <dc:creator>Peter, Dr. Johannes</dc:creator>
  <cp:lastModifiedBy>Peter, Dr. Johannes</cp:lastModifiedBy>
  <cp:revision>47</cp:revision>
  <dcterms:created xsi:type="dcterms:W3CDTF">2018-06-11T06:56:22Z</dcterms:created>
  <dcterms:modified xsi:type="dcterms:W3CDTF">2018-06-14T07:13:35Z</dcterms:modified>
</cp:coreProperties>
</file>